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3575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13">
          <p15:clr>
            <a:srgbClr val="747775"/>
          </p15:clr>
        </p15:guide>
        <p15:guide id="2" orient="horz" pos="1966">
          <p15:clr>
            <a:srgbClr val="747775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7649B95-022F-42C8-83E8-1CD00C57F429}">
  <a:tblStyle styleId="{07649B95-022F-42C8-83E8-1CD00C57F4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F2EF4DA-E8F7-4ADB-9EF7-61607735988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13" orient="horz"/>
        <p:guide pos="1966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" name="Google Shape;40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2b4087f45_0_0:notes"/>
          <p:cNvSpPr/>
          <p:nvPr>
            <p:ph idx="2" type="sldImg"/>
          </p:nvPr>
        </p:nvSpPr>
        <p:spPr>
          <a:xfrm>
            <a:off x="381000" y="685800"/>
            <a:ext cx="6096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92b4087f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609150" y="1677175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609150" y="3120375"/>
            <a:ext cx="106587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">
          <p15:clr>
            <a:srgbClr val="E46962"/>
          </p15:clr>
        </p15:guide>
        <p15:guide id="2" orient="horz" pos="10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8" name="Google Shape;1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7197628" y="0"/>
            <a:ext cx="4995570" cy="685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76821" y="5711245"/>
            <a:ext cx="1752745" cy="10640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/>
          <p:nvPr>
            <p:ph type="title"/>
          </p:nvPr>
        </p:nvSpPr>
        <p:spPr>
          <a:xfrm>
            <a:off x="415641" y="205784"/>
            <a:ext cx="86472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5" name="Google Shape;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522488" y="-209636"/>
            <a:ext cx="1704104" cy="24371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1" name="Google Shape;3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41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6443834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7" name="Google Shape;3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302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302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302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302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302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302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302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7722" y="6217622"/>
            <a:ext cx="731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3.png"/><Relationship Id="rId5" Type="http://schemas.openxmlformats.org/officeDocument/2006/relationships/image" Target="../media/image9.jpg"/><Relationship Id="rId6" Type="http://schemas.openxmlformats.org/officeDocument/2006/relationships/image" Target="../media/image13.png"/><Relationship Id="rId7" Type="http://schemas.openxmlformats.org/officeDocument/2006/relationships/image" Target="../media/image10.pn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42" y="5858650"/>
            <a:ext cx="683199" cy="506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43" name="Google Shape;4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150" y="5860584"/>
            <a:ext cx="1000796" cy="49523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type="title"/>
          </p:nvPr>
        </p:nvSpPr>
        <p:spPr>
          <a:xfrm>
            <a:off x="609150" y="1677175"/>
            <a:ext cx="6208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" sz="4200">
                <a:solidFill>
                  <a:schemeClr val="dk1"/>
                </a:solidFill>
              </a:rPr>
              <a:t>BLOODMEA</a:t>
            </a:r>
            <a:endParaRPr sz="4200"/>
          </a:p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609150" y="3120375"/>
            <a:ext cx="5100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ru"/>
              <a:t>Лидер - Коростелева А.Б,</a:t>
            </a:r>
            <a:endParaRPr/>
          </a:p>
        </p:txBody>
      </p:sp>
      <p:pic>
        <p:nvPicPr>
          <p:cNvPr id="46" name="Google Shape;46;p8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6966827" y="892800"/>
            <a:ext cx="3777372" cy="5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/>
          <p:nvPr/>
        </p:nvSpPr>
        <p:spPr>
          <a:xfrm>
            <a:off x="6966863" y="13"/>
            <a:ext cx="3777300" cy="146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10744200" y="1464600"/>
            <a:ext cx="1449000" cy="317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8"/>
          <p:cNvSpPr/>
          <p:nvPr/>
        </p:nvSpPr>
        <p:spPr>
          <a:xfrm flipH="1" rot="10800000">
            <a:off x="10744200" y="4626300"/>
            <a:ext cx="1449000" cy="223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8"/>
          <p:cNvSpPr/>
          <p:nvPr/>
        </p:nvSpPr>
        <p:spPr>
          <a:xfrm>
            <a:off x="10744197" y="0"/>
            <a:ext cx="1449000" cy="146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64125" y="336475"/>
            <a:ext cx="1009150" cy="79165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12325" y="-78125"/>
            <a:ext cx="1449000" cy="162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8"/>
          <p:cNvPicPr preferRelativeResize="0"/>
          <p:nvPr/>
        </p:nvPicPr>
        <p:blipFill rotWithShape="1">
          <a:blip r:embed="rId8">
            <a:alphaModFix/>
          </a:blip>
          <a:srcRect b="0" l="10655" r="56081" t="0"/>
          <a:stretch/>
        </p:blipFill>
        <p:spPr>
          <a:xfrm>
            <a:off x="7608799" y="79713"/>
            <a:ext cx="1009150" cy="130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43250" y="1592129"/>
            <a:ext cx="1486635" cy="50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64421" y="603778"/>
            <a:ext cx="8810816" cy="772572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АКТУАЛЬНОСТЬ ПРОЕКТА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62" name="Google Shape;62;p9"/>
          <p:cNvSpPr txBox="1"/>
          <p:nvPr/>
        </p:nvSpPr>
        <p:spPr>
          <a:xfrm>
            <a:off x="9921304" y="416820"/>
            <a:ext cx="246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9"/>
          <p:cNvSpPr/>
          <p:nvPr/>
        </p:nvSpPr>
        <p:spPr>
          <a:xfrm>
            <a:off x="9639925" y="0"/>
            <a:ext cx="2552100" cy="492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9"/>
          <p:cNvSpPr/>
          <p:nvPr/>
        </p:nvSpPr>
        <p:spPr>
          <a:xfrm>
            <a:off x="9993575" y="4615376"/>
            <a:ext cx="2198100" cy="2258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9"/>
          <p:cNvSpPr/>
          <p:nvPr/>
        </p:nvSpPr>
        <p:spPr>
          <a:xfrm>
            <a:off x="9993575" y="429091"/>
            <a:ext cx="2198100" cy="2093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9"/>
          <p:cNvSpPr/>
          <p:nvPr/>
        </p:nvSpPr>
        <p:spPr>
          <a:xfrm>
            <a:off x="9993575" y="2522283"/>
            <a:ext cx="2198100" cy="2093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67" name="Google Shape;67;p9"/>
          <p:cNvGrpSpPr/>
          <p:nvPr/>
        </p:nvGrpSpPr>
        <p:grpSpPr>
          <a:xfrm>
            <a:off x="0" y="1596325"/>
            <a:ext cx="4728304" cy="97200"/>
            <a:chOff x="0" y="692501"/>
            <a:chExt cx="2624940" cy="97200"/>
          </a:xfrm>
        </p:grpSpPr>
        <p:sp>
          <p:nvSpPr>
            <p:cNvPr id="68" name="Google Shape;68;p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73" name="Google Shape;7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3278" y="5222441"/>
            <a:ext cx="1159335" cy="11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13287" y="895986"/>
            <a:ext cx="1159335" cy="115933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/>
          <p:nvPr/>
        </p:nvSpPr>
        <p:spPr>
          <a:xfrm>
            <a:off x="9639925" y="413125"/>
            <a:ext cx="354000" cy="644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" name="Google Shape;76;p9"/>
          <p:cNvSpPr txBox="1"/>
          <p:nvPr/>
        </p:nvSpPr>
        <p:spPr>
          <a:xfrm>
            <a:off x="714749" y="2681275"/>
            <a:ext cx="81840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 развитием новых технологий, все еще сохраняется большое количество людей с диабетом 1-го типа, но существующие решения данной проблемы доступны не всем. Наша команда предлагает решение, а именно более доступное по цене устройство для измерения уровня глюкозы в крови.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 txBox="1"/>
          <p:nvPr>
            <p:ph type="title"/>
          </p:nvPr>
        </p:nvSpPr>
        <p:spPr>
          <a:xfrm>
            <a:off x="1526250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ЦЕЛЕВАЯ АУДИТОРИЯ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84" name="Google Shape;84;p10"/>
          <p:cNvSpPr txBox="1"/>
          <p:nvPr>
            <p:ph idx="1" type="body"/>
          </p:nvPr>
        </p:nvSpPr>
        <p:spPr>
          <a:xfrm>
            <a:off x="2526450" y="2499475"/>
            <a:ext cx="7603500" cy="3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132C40"/>
                </a:solidFill>
              </a:rPr>
              <a:t>      </a:t>
            </a:r>
            <a:r>
              <a:rPr lang="ru" sz="2500">
                <a:solidFill>
                  <a:srgbClr val="132C40"/>
                </a:solidFill>
              </a:rPr>
              <a:t>Люди, имеющие диабет 1-го типа</a:t>
            </a:r>
            <a:endParaRPr sz="2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132C40"/>
                </a:solidFill>
              </a:rPr>
              <a:t>  </a:t>
            </a:r>
            <a:endParaRPr sz="2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132C40"/>
                </a:solidFill>
              </a:rPr>
              <a:t>           </a:t>
            </a:r>
            <a:endParaRPr sz="2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132C40"/>
                </a:solidFill>
              </a:rPr>
              <a:t>                                с 14-55 лет</a:t>
            </a:r>
            <a:endParaRPr sz="2500">
              <a:solidFill>
                <a:srgbClr val="132C40"/>
              </a:solidFill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" name="Google Shape;86;p1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0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" name="Google Shape;89;p10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10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2" name="Google Shape;9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10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"/>
          <p:cNvSpPr/>
          <p:nvPr/>
        </p:nvSpPr>
        <p:spPr>
          <a:xfrm>
            <a:off x="5493725" y="3478300"/>
            <a:ext cx="646500" cy="1155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 txBox="1"/>
          <p:nvPr>
            <p:ph type="title"/>
          </p:nvPr>
        </p:nvSpPr>
        <p:spPr>
          <a:xfrm>
            <a:off x="1526250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ПРОБЛЕМА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99" name="Google Shape;99;p11"/>
          <p:cNvSpPr txBox="1"/>
          <p:nvPr>
            <p:ph idx="1" type="body"/>
          </p:nvPr>
        </p:nvSpPr>
        <p:spPr>
          <a:xfrm>
            <a:off x="3558500" y="4068350"/>
            <a:ext cx="33261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132C40"/>
                </a:solidFill>
              </a:rPr>
              <a:t>пропуск приема пищи</a:t>
            </a:r>
            <a:endParaRPr b="1" sz="1900">
              <a:solidFill>
                <a:srgbClr val="132C40"/>
              </a:solidFill>
            </a:endParaRPr>
          </a:p>
        </p:txBody>
      </p:sp>
      <p:sp>
        <p:nvSpPr>
          <p:cNvPr id="100" name="Google Shape;100;p11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1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1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1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7" name="Google Shape;10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3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1"/>
          <p:cNvSpPr txBox="1"/>
          <p:nvPr/>
        </p:nvSpPr>
        <p:spPr>
          <a:xfrm>
            <a:off x="1242750" y="2322100"/>
            <a:ext cx="89025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высокая </a:t>
            </a:r>
            <a:r>
              <a:rPr b="1"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вероятность резкого изменения уровня глюкозы в крови</a:t>
            </a:r>
            <a:endParaRPr b="1"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11"/>
          <p:cNvSpPr txBox="1"/>
          <p:nvPr/>
        </p:nvSpPr>
        <p:spPr>
          <a:xfrm>
            <a:off x="2338550" y="3175650"/>
            <a:ext cx="62082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вероятность пропуска приема медикаментов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РЕШЕНИЕ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15" name="Google Shape;115;p12"/>
          <p:cNvSpPr txBox="1"/>
          <p:nvPr>
            <p:ph idx="1" type="body"/>
          </p:nvPr>
        </p:nvSpPr>
        <p:spPr>
          <a:xfrm>
            <a:off x="1310800" y="2267675"/>
            <a:ext cx="87780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32C40"/>
                </a:solidFill>
              </a:rPr>
              <a:t>М</a:t>
            </a:r>
            <a:r>
              <a:rPr lang="ru" sz="2100">
                <a:solidFill>
                  <a:srgbClr val="132C40"/>
                </a:solidFill>
              </a:rPr>
              <a:t>ы предлагаем устройство и мобильное приложение к нему, которое измеряет показатели крови: глюкоза, инсулин. Приложение выдает и анализирует результаты показателей, а также предлагает рекомендации на основе измерений, Таким образом, мы сможем решить актуальные вопросы, стоящие перед диабетиками 1-го типа</a:t>
            </a:r>
            <a:endParaRPr sz="21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1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2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12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12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3" name="Google Shape;1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ЦЕННОСТЬ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6" name="Google Shape;13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>
            <a:off x="2129790" y="2230988"/>
            <a:ext cx="6825900" cy="4067700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" sz="16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6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BLOODMEA</a:t>
            </a:r>
            <a:r>
              <a:rPr b="1" i="0" lang="ru" sz="1600" u="none" cap="none" strike="noStrike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1" i="0" sz="1600" u="none" cap="none" strike="noStrike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" sz="16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которые имеют диабет 1-го типа в возрасте 14-45 лет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" sz="16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пропуска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резкого изменения уровня 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сахара в крови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" sz="16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сменного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картриджа теста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крови и связанного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ним 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 дл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 отслеживания уровня глюкозы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" sz="16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ценную информацию о здоровье и рекомендации по улучшению самочувствия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/>
          <p:nvPr>
            <p:ph type="title"/>
          </p:nvPr>
        </p:nvSpPr>
        <p:spPr>
          <a:xfrm>
            <a:off x="1221450" y="200250"/>
            <a:ext cx="6208200" cy="800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КОНКУРЕНТЫ</a:t>
            </a:r>
            <a:endParaRPr/>
          </a:p>
        </p:txBody>
      </p:sp>
      <p:sp>
        <p:nvSpPr>
          <p:cNvPr id="143" name="Google Shape;143;p14"/>
          <p:cNvSpPr txBox="1"/>
          <p:nvPr>
            <p:ph idx="1" type="body"/>
          </p:nvPr>
        </p:nvSpPr>
        <p:spPr>
          <a:xfrm>
            <a:off x="11241125" y="0"/>
            <a:ext cx="917100" cy="1059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4"/>
          <p:cNvSpPr/>
          <p:nvPr/>
        </p:nvSpPr>
        <p:spPr>
          <a:xfrm>
            <a:off x="304350" y="141900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910" y="240462"/>
            <a:ext cx="720000" cy="720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6" name="Google Shape;146;p14"/>
          <p:cNvGraphicFramePr/>
          <p:nvPr/>
        </p:nvGraphicFramePr>
        <p:xfrm>
          <a:off x="707688" y="2545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{07649B95-022F-42C8-83E8-1CD00C57F429}</a:tableStyleId>
              </a:tblPr>
              <a:tblGrid>
                <a:gridCol w="2136250"/>
                <a:gridCol w="2136250"/>
                <a:gridCol w="2136250"/>
                <a:gridCol w="2136250"/>
                <a:gridCol w="2136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Название устройства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Цена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Слабые стороны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Сильные стороны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Описание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РЫНОК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15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9" name="Google Shape;15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5"/>
          <p:cNvSpPr txBox="1"/>
          <p:nvPr/>
        </p:nvSpPr>
        <p:spPr>
          <a:xfrm>
            <a:off x="609075" y="2359987"/>
            <a:ext cx="9249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1427700" y="2429200"/>
            <a:ext cx="90324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600"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Наша ЦА - это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2500 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человек по Томской об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ласти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(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800-1000 человек- реально достижимый объем рынка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).</a:t>
            </a:r>
            <a:endParaRPr sz="1600"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 решение -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</a:t>
            </a:r>
            <a:r>
              <a:rPr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строй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тво (сист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ема с микро-иголкой, которая вводится под кожу и обеспечивает непрерывный мониторинг уровня сахара.) 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будет стоить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12-15 000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рублей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а сменные картриджи - 300 рублей.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Сможем заработать в первый год -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14 880 000 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рублей. 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на консультациях по здоровью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БИЗНЕС-МОДЕЛЬ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67" name="Google Shape;167;p16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6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6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6"/>
          <p:cNvSpPr txBox="1"/>
          <p:nvPr/>
        </p:nvSpPr>
        <p:spPr>
          <a:xfrm>
            <a:off x="1338325" y="3041975"/>
            <a:ext cx="8991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устройство-систему и приложение к нему</a:t>
            </a:r>
            <a:endParaRPr sz="1600"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порядка 12-15 000 рублей</a:t>
            </a:r>
            <a:endParaRPr sz="1600"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 консультациях по здоровью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/>
          <p:nvPr>
            <p:ph type="title"/>
          </p:nvPr>
        </p:nvSpPr>
        <p:spPr>
          <a:xfrm>
            <a:off x="1526250" y="874987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ТЕКУЩИЕ РЕЗУЛЬТАТЫ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181" name="Google Shape;181;p17"/>
          <p:cNvSpPr txBox="1"/>
          <p:nvPr>
            <p:ph idx="1" type="body"/>
          </p:nvPr>
        </p:nvSpPr>
        <p:spPr>
          <a:xfrm>
            <a:off x="609149" y="3501375"/>
            <a:ext cx="10005841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текущие результаты: успешные кейсы, клиенты или предварительные договоренности, привлеченные инвестиции и др.,</a:t>
            </a:r>
            <a:endParaRPr sz="1800"/>
          </a:p>
          <a:p>
            <a:pPr indent="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800"/>
          </a:p>
        </p:txBody>
      </p:sp>
      <p:sp>
        <p:nvSpPr>
          <p:cNvPr id="182" name="Google Shape;182;p17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1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7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17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1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/>
          <p:nvPr>
            <p:ph type="title"/>
          </p:nvPr>
        </p:nvSpPr>
        <p:spPr>
          <a:xfrm>
            <a:off x="1526250" y="804025"/>
            <a:ext cx="6208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" sz="4000">
                <a:solidFill>
                  <a:schemeClr val="dk1"/>
                </a:solidFill>
              </a:rPr>
              <a:t>КОМАНДА СТАРТАПА</a:t>
            </a:r>
            <a:endParaRPr sz="4000">
              <a:solidFill>
                <a:schemeClr val="dk1"/>
              </a:solidFill>
            </a:endParaRPr>
          </a:p>
        </p:txBody>
      </p:sp>
      <p:graphicFrame>
        <p:nvGraphicFramePr>
          <p:cNvPr id="195" name="Google Shape;195;p18"/>
          <p:cNvGraphicFramePr/>
          <p:nvPr/>
        </p:nvGraphicFramePr>
        <p:xfrm>
          <a:off x="983340" y="21506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{8F2EF4DA-E8F7-4ADB-9EF7-61607735988D}</a:tableStyleId>
              </a:tblPr>
              <a:tblGrid>
                <a:gridCol w="3562975"/>
                <a:gridCol w="3562975"/>
                <a:gridCol w="3562975"/>
              </a:tblGrid>
              <a:tr h="944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ФОТОЧКА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09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Коростелева Арина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Цыбизова Карина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Очирова Дарина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6" name="Google Shape;196;p1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1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/>
          <p:cNvPicPr preferRelativeResize="0"/>
          <p:nvPr/>
        </p:nvPicPr>
        <p:blipFill rotWithShape="1">
          <a:blip r:embed="rId4">
            <a:alphaModFix/>
          </a:blip>
          <a:srcRect b="8290" l="16520" r="16486" t="9539"/>
          <a:stretch/>
        </p:blipFill>
        <p:spPr>
          <a:xfrm>
            <a:off x="8869575" y="3121025"/>
            <a:ext cx="1139600" cy="104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/>
          <p:cNvPicPr preferRelativeResize="0"/>
          <p:nvPr/>
        </p:nvPicPr>
        <p:blipFill rotWithShape="1">
          <a:blip r:embed="rId5">
            <a:alphaModFix/>
          </a:blip>
          <a:srcRect b="27103" l="17519" r="23052" t="0"/>
          <a:stretch/>
        </p:blipFill>
        <p:spPr>
          <a:xfrm>
            <a:off x="8869575" y="5275325"/>
            <a:ext cx="1139600" cy="104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/>
          <p:cNvPicPr preferRelativeResize="0"/>
          <p:nvPr/>
        </p:nvPicPr>
        <p:blipFill rotWithShape="1">
          <a:blip r:embed="rId6">
            <a:alphaModFix/>
          </a:blip>
          <a:srcRect b="40967" l="21594" r="48140" t="34643"/>
          <a:stretch/>
        </p:blipFill>
        <p:spPr>
          <a:xfrm>
            <a:off x="8869575" y="4185300"/>
            <a:ext cx="1139599" cy="109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"/>
          <p:cNvSpPr txBox="1"/>
          <p:nvPr>
            <p:ph type="title"/>
          </p:nvPr>
        </p:nvSpPr>
        <p:spPr>
          <a:xfrm>
            <a:off x="1526230" y="874982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ПЛАНЫ РАЗВИТИЯ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208" name="Google Shape;208;p19"/>
          <p:cNvSpPr txBox="1"/>
          <p:nvPr>
            <p:ph idx="1" type="body"/>
          </p:nvPr>
        </p:nvSpPr>
        <p:spPr>
          <a:xfrm>
            <a:off x="609150" y="2729428"/>
            <a:ext cx="9872762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Разработка устройства </a:t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Разработка приложения</a:t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Проведение мероприятий по продвижению продукта</a:t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Расширение команды</a:t>
            </a:r>
            <a:endParaRPr sz="1800">
              <a:solidFill>
                <a:srgbClr val="132C40"/>
              </a:solidFill>
            </a:endParaRPr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800"/>
          </a:p>
        </p:txBody>
      </p:sp>
      <p:sp>
        <p:nvSpPr>
          <p:cNvPr id="209" name="Google Shape;209;p1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1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0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9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"/>
          <p:cNvSpPr txBox="1"/>
          <p:nvPr>
            <p:ph type="title"/>
          </p:nvPr>
        </p:nvSpPr>
        <p:spPr>
          <a:xfrm>
            <a:off x="1526250" y="673824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КОНТАКТЫ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22" name="Google Shape;222;p20"/>
          <p:cNvSpPr txBox="1"/>
          <p:nvPr>
            <p:ph idx="1" type="body"/>
          </p:nvPr>
        </p:nvSpPr>
        <p:spPr>
          <a:xfrm>
            <a:off x="609150" y="3272775"/>
            <a:ext cx="48054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89503876261- Очирова Дарина</a:t>
            </a:r>
            <a:endParaRPr>
              <a:solidFill>
                <a:srgbClr val="132C40"/>
              </a:solidFill>
            </a:endParaRPr>
          </a:p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89139997340- Коростелева Арина</a:t>
            </a:r>
            <a:endParaRPr>
              <a:solidFill>
                <a:srgbClr val="132C40"/>
              </a:solidFill>
            </a:endParaRPr>
          </a:p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89539243454- Цыбизова Карина</a:t>
            </a:r>
            <a:endParaRPr>
              <a:solidFill>
                <a:srgbClr val="132C40"/>
              </a:solidFill>
            </a:endParaRPr>
          </a:p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23" name="Google Shape;223;p20"/>
          <p:cNvSpPr txBox="1"/>
          <p:nvPr>
            <p:ph idx="1" type="body"/>
          </p:nvPr>
        </p:nvSpPr>
        <p:spPr>
          <a:xfrm>
            <a:off x="5803200" y="3272775"/>
            <a:ext cx="48054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24" name="Google Shape;224;p20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2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0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4" y="874974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0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20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20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2" name="Google Shape;23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1100" y="2032900"/>
            <a:ext cx="3595500" cy="35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