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  <p:sldId id="260" r:id="rId9"/>
    <p:sldId id="266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8JLWFOJNpzWwdIO4qmM+hyP+K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1585A-F127-4E01-B619-7F42FF785402}">
  <a:tblStyle styleId="{AA21585A-F127-4E01-B619-7F42FF785402}" styleName="Table_0">
    <a:wholeTbl>
      <a:tcTxStyle b="off" i="off">
        <a:font>
          <a:latin typeface="Gilroy"/>
          <a:ea typeface="Gilroy"/>
          <a:cs typeface="Gilroy"/>
        </a:font>
        <a:srgbClr val="000000"/>
      </a:tcTxStyle>
      <a:tcStyle>
        <a:tcBdr>
          <a:lef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 b="off" i="off"/>
      <a:tcStyle>
        <a:tcBdr/>
        <a:fill>
          <a:solidFill>
            <a:srgbClr val="F2F8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2F8F9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B5D8E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ilroy"/>
          <a:ea typeface="Gilroy"/>
          <a:cs typeface="Gilroy"/>
        </a:font>
        <a:srgbClr val="FFFFFF"/>
      </a:tcTxStyle>
      <a:tcStyle>
        <a:tcBdr/>
        <a:fill>
          <a:solidFill>
            <a:srgbClr val="B5D8E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A84D-81E9-4A1C-94FF-EEF83DEB22F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44840" y="2456080"/>
            <a:ext cx="5913097" cy="159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TradeMaster</a:t>
            </a:r>
            <a:r>
              <a:rPr lang="ru-RU" sz="4800" b="1" i="0" u="none" strike="noStrike" cap="none" dirty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</a:p>
          <a:p>
            <a:pPr marL="7701" marR="0" lvl="0" indent="0" algn="l" rtl="0">
              <a:lnSpc>
                <a:spcPct val="101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38"/>
              <a:buFont typeface="Arial"/>
              <a:buNone/>
            </a:pPr>
            <a:r>
              <a:rPr lang="ru-RU" sz="4800" b="1" i="0" u="none" strike="noStrike" cap="none" dirty="0">
                <a:solidFill>
                  <a:srgbClr val="654692"/>
                </a:solidFill>
                <a:latin typeface="Arial"/>
                <a:ea typeface="Arial"/>
                <a:cs typeface="Arial"/>
                <a:sym typeface="Arial"/>
              </a:rPr>
              <a:t>ИИ для трейдинга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/>
        </p:nvSpPr>
        <p:spPr>
          <a:xfrm>
            <a:off x="3640415" y="921112"/>
            <a:ext cx="4582042" cy="80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en-US" sz="2600" dirty="0" err="1">
                <a:solidFill>
                  <a:srgbClr val="8F00FF"/>
                </a:solidFill>
              </a:rPr>
              <a:t>TradeMaster</a:t>
            </a:r>
            <a:r>
              <a:rPr lang="en-US" sz="2600" dirty="0">
                <a:solidFill>
                  <a:srgbClr val="8F00FF"/>
                </a:solidFill>
              </a:rPr>
              <a:t> –</a:t>
            </a:r>
            <a:r>
              <a:rPr lang="ru-RU" sz="2600" dirty="0">
                <a:solidFill>
                  <a:srgbClr val="8F00FF"/>
                </a:solidFill>
              </a:rPr>
              <a:t> инструмент для трейдера </a:t>
            </a:r>
            <a:r>
              <a:rPr lang="en-US" sz="2600" dirty="0">
                <a:solidFill>
                  <a:srgbClr val="8F00FF"/>
                </a:solidFill>
              </a:rPr>
              <a:t> 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8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  <p:sp>
        <p:nvSpPr>
          <p:cNvPr id="156" name="Google Shape;156;p8"/>
          <p:cNvSpPr txBox="1"/>
          <p:nvPr/>
        </p:nvSpPr>
        <p:spPr>
          <a:xfrm>
            <a:off x="459909" y="2292408"/>
            <a:ext cx="674098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TradeMaster</a:t>
            </a:r>
            <a:r>
              <a:rPr lang="en-US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веб-приложение, с помощью которого можно торговать активами на фондовом рынке.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Приложение работает на основе машинного обучения, модели которого прогнозируют цены </a:t>
            </a:r>
            <a:r>
              <a:rPr lang="ru-RU" sz="1800" dirty="0">
                <a:solidFill>
                  <a:srgbClr val="002060"/>
                </a:solidFill>
              </a:rPr>
              <a:t>на различные активы (сырье, акции, валюта, драгоценные металлы), анализирует рынок, новости фондового рынка и экономики.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4869741" y="845378"/>
            <a:ext cx="2738354" cy="49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327035" y="1645460"/>
            <a:ext cx="559513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Прогнозирование рынка на основе технического и фундаментально анализа имеет особенную сложность в условиях международных санкций и нестабильной геополитической ситуации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100388" y="3146395"/>
            <a:ext cx="5091778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rgbClr val="002060"/>
                </a:solidFill>
              </a:rPr>
              <a:t>Системы на основе искусственного интеллекта помогут автоматизировать принятие решения в краткие сроки особенно в неоднозначной ситуации, когда человеку трудно принять решение самостоятельно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6236492" y="842532"/>
            <a:ext cx="1002423" cy="43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MVP</a:t>
            </a:r>
            <a:endParaRPr lang="ru-RU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73450" y="1676657"/>
            <a:ext cx="6765465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rgbClr val="002060"/>
                </a:solidFill>
              </a:rPr>
              <a:t>Минимально жизнеспособный продукт (</a:t>
            </a:r>
            <a:r>
              <a:rPr lang="en-US" sz="1800" dirty="0">
                <a:solidFill>
                  <a:srgbClr val="002060"/>
                </a:solidFill>
              </a:rPr>
              <a:t>MVP)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en-US" sz="1800" dirty="0">
                <a:solidFill>
                  <a:srgbClr val="002060"/>
                </a:solidFill>
              </a:rPr>
              <a:t> – </a:t>
            </a:r>
            <a:r>
              <a:rPr lang="ru-RU" sz="1800" dirty="0">
                <a:solidFill>
                  <a:srgbClr val="002060"/>
                </a:solidFill>
              </a:rPr>
              <a:t>веб-интерфейс, где пользователь сможет ввести название интересного ему актива (акции, сырьевые продукты, валюта, облигации и т.д.) и получить прогноз цены на данный актив на следующий торговый день, график цены и отчет о наиболее популярном предубеждении о рынке, ближайших новостях фондового рынка и рекомендации о торговле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787774" y="1221149"/>
            <a:ext cx="3305595" cy="62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Используемые библиотеки и утилиты: </a:t>
            </a:r>
            <a:endParaRPr sz="20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  <p:sp>
        <p:nvSpPr>
          <p:cNvPr id="7" name="Google Shape;101;p3">
            <a:extLst>
              <a:ext uri="{FF2B5EF4-FFF2-40B4-BE49-F238E27FC236}">
                <a16:creationId xmlns:a16="http://schemas.microsoft.com/office/drawing/2014/main" id="{C5B49D02-577A-4BCF-A0B3-BCB44541DB74}"/>
              </a:ext>
            </a:extLst>
          </p:cNvPr>
          <p:cNvSpPr txBox="1"/>
          <p:nvPr/>
        </p:nvSpPr>
        <p:spPr>
          <a:xfrm>
            <a:off x="787774" y="2412464"/>
            <a:ext cx="6765465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2000" dirty="0" err="1">
                <a:solidFill>
                  <a:srgbClr val="002060"/>
                </a:solidFill>
              </a:rPr>
              <a:t>SKLearn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en-US" sz="2000" dirty="0">
                <a:solidFill>
                  <a:srgbClr val="002060"/>
                </a:solidFill>
              </a:rPr>
              <a:t>NumPy</a:t>
            </a:r>
            <a:r>
              <a:rPr lang="ru-RU" sz="2000" dirty="0">
                <a:solidFill>
                  <a:srgbClr val="002060"/>
                </a:solidFill>
              </a:rPr>
              <a:t> – для задач регрессионного анализа</a:t>
            </a:r>
          </a:p>
          <a:p>
            <a:pPr lvl="8">
              <a:buSzPts val="1200"/>
            </a:pPr>
            <a:r>
              <a:rPr lang="ru-RU" sz="2000" dirty="0" err="1">
                <a:solidFill>
                  <a:srgbClr val="002060"/>
                </a:solidFill>
              </a:rPr>
              <a:t>TextBlob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Vader</a:t>
            </a:r>
            <a:r>
              <a:rPr lang="ru-RU" sz="2000" dirty="0">
                <a:solidFill>
                  <a:srgbClr val="002060"/>
                </a:solidFill>
              </a:rPr>
              <a:t> – для анализа тональности новостей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dirty="0">
                <a:solidFill>
                  <a:srgbClr val="002060"/>
                </a:solidFill>
              </a:rPr>
              <a:t>R</a:t>
            </a:r>
            <a:r>
              <a:rPr lang="ru-RU" sz="2000" dirty="0" err="1">
                <a:solidFill>
                  <a:srgbClr val="002060"/>
                </a:solidFill>
              </a:rPr>
              <a:t>equests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Python – </a:t>
            </a:r>
            <a:r>
              <a:rPr lang="ru-RU" sz="2000" dirty="0">
                <a:solidFill>
                  <a:srgbClr val="002060"/>
                </a:solidFill>
              </a:rPr>
              <a:t>для сбора и структуризации данных о курсе актива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/>
        </p:nvSpPr>
        <p:spPr>
          <a:xfrm>
            <a:off x="4133935" y="828243"/>
            <a:ext cx="4038516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" sz="26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Бизнес-модель проекта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A33027-E763-480C-855A-3B6CBFA93E50}"/>
              </a:ext>
            </a:extLst>
          </p:cNvPr>
          <p:cNvSpPr txBox="1"/>
          <p:nvPr/>
        </p:nvSpPr>
        <p:spPr>
          <a:xfrm>
            <a:off x="928687" y="1598949"/>
            <a:ext cx="681513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Подписка на веб-приложение: месячная и годовая.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Будут предлагаться разные виды подписок, в зависимости от функционала: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Базовый (ограниченное количество активов для торговли (</a:t>
            </a:r>
            <a:r>
              <a:rPr lang="en-US" sz="1600" dirty="0">
                <a:solidFill>
                  <a:srgbClr val="002060"/>
                </a:solidFill>
              </a:rPr>
              <a:t>&lt;</a:t>
            </a:r>
            <a:r>
              <a:rPr lang="ru-RU" sz="1600" dirty="0">
                <a:solidFill>
                  <a:srgbClr val="002060"/>
                </a:solidFill>
              </a:rPr>
              <a:t>15</a:t>
            </a:r>
            <a:r>
              <a:rPr lang="en-US" sz="1600" dirty="0">
                <a:solidFill>
                  <a:srgbClr val="002060"/>
                </a:solidFill>
              </a:rPr>
              <a:t>), </a:t>
            </a:r>
            <a:r>
              <a:rPr lang="ru-RU" sz="1600" dirty="0">
                <a:solidFill>
                  <a:srgbClr val="002060"/>
                </a:solidFill>
              </a:rPr>
              <a:t>краткий отчет)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Стандартный (ограниченное количество активов для торговли (</a:t>
            </a:r>
            <a:r>
              <a:rPr lang="en-US" sz="1600" dirty="0">
                <a:solidFill>
                  <a:srgbClr val="002060"/>
                </a:solidFill>
              </a:rPr>
              <a:t>&lt;50), </a:t>
            </a:r>
            <a:r>
              <a:rPr lang="ru-RU" sz="1600" dirty="0">
                <a:solidFill>
                  <a:srgbClr val="002060"/>
                </a:solidFill>
              </a:rPr>
              <a:t>отчет об активе, новости рынка)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Максимальный (неограниченное количество активов для торговли, полный отчет о ситуации на фондовом рынке, наиболее вероятное предубеждение)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  <p:sp>
        <p:nvSpPr>
          <p:cNvPr id="139" name="Google Shape;139;p7"/>
          <p:cNvSpPr txBox="1"/>
          <p:nvPr/>
        </p:nvSpPr>
        <p:spPr>
          <a:xfrm>
            <a:off x="7393425" y="2868799"/>
            <a:ext cx="555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" sz="1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417049" y="1892358"/>
            <a:ext cx="6976376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rgbClr val="002060"/>
                </a:solidFill>
              </a:rPr>
              <a:t>Регистрация бизнеса, юридические и бухгалтерские услуги: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rgbClr val="002060"/>
                </a:solidFill>
              </a:rPr>
              <a:t>100 000 руб.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rgbClr val="002060"/>
                </a:solidFill>
              </a:rPr>
              <a:t>Создание сайта(домен, хостинг, разработку и поддержку):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rgbClr val="002060"/>
                </a:solidFill>
              </a:rPr>
              <a:t>300 000 руб.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rgbClr val="002060"/>
                </a:solidFill>
              </a:rPr>
              <a:t>Маркетинг и PR(бренд, реклама и продвижение):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rgbClr val="002060"/>
                </a:solidFill>
              </a:rPr>
              <a:t>200 000 руб.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rgbClr val="002060"/>
                </a:solidFill>
              </a:rPr>
              <a:t>Создание полноценного веб-интерфейса: 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solidFill>
                  <a:srgbClr val="002060"/>
                </a:solidFill>
              </a:rPr>
              <a:t>400 000 руб.</a:t>
            </a:r>
          </a:p>
          <a:p>
            <a: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dirty="0">
                <a:solidFill>
                  <a:srgbClr val="002060"/>
                </a:solidFill>
              </a:rPr>
              <a:t>Всего: </a:t>
            </a:r>
            <a:r>
              <a:rPr lang="ru-RU" sz="1800" dirty="0">
                <a:solidFill>
                  <a:srgbClr val="002060"/>
                </a:solidFill>
              </a:rPr>
              <a:t>1 000 000 руб.</a:t>
            </a:r>
            <a:endParaRPr sz="1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00;p3">
            <a:extLst>
              <a:ext uri="{FF2B5EF4-FFF2-40B4-BE49-F238E27FC236}">
                <a16:creationId xmlns:a16="http://schemas.microsoft.com/office/drawing/2014/main" id="{02A0E3A7-E6CD-434C-8668-3525AC8D29BE}"/>
              </a:ext>
            </a:extLst>
          </p:cNvPr>
          <p:cNvSpPr txBox="1"/>
          <p:nvPr/>
        </p:nvSpPr>
        <p:spPr>
          <a:xfrm>
            <a:off x="3054065" y="966258"/>
            <a:ext cx="4617160" cy="43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Расходы первого этапа</a:t>
            </a:r>
            <a:endParaRPr lang="ru-RU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13A3A-7DDB-4C1D-B44C-222C7CACDC7F}"/>
              </a:ext>
            </a:extLst>
          </p:cNvPr>
          <p:cNvSpPr txBox="1"/>
          <p:nvPr/>
        </p:nvSpPr>
        <p:spPr>
          <a:xfrm>
            <a:off x="464344" y="2133869"/>
            <a:ext cx="60936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</a:rPr>
              <a:t>Привлечение инвесторов: венчурные, инвестиционные фонды, так же частные инвесторы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</a:rPr>
              <a:t>Грантовые конкурсы (Студенческий стартап, Старт, Старт-Взлет)</a:t>
            </a:r>
          </a:p>
        </p:txBody>
      </p:sp>
      <p:sp>
        <p:nvSpPr>
          <p:cNvPr id="9" name="Google Shape;100;p3">
            <a:extLst>
              <a:ext uri="{FF2B5EF4-FFF2-40B4-BE49-F238E27FC236}">
                <a16:creationId xmlns:a16="http://schemas.microsoft.com/office/drawing/2014/main" id="{BD2E52E7-BFF8-4B34-A039-7F10BB653627}"/>
              </a:ext>
            </a:extLst>
          </p:cNvPr>
          <p:cNvSpPr txBox="1"/>
          <p:nvPr/>
        </p:nvSpPr>
        <p:spPr>
          <a:xfrm>
            <a:off x="3200400" y="928257"/>
            <a:ext cx="4617160" cy="43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770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200"/>
              <a:buFont typeface="Arial"/>
              <a:buNone/>
            </a:pPr>
            <a:r>
              <a:rPr lang="ru-RU" sz="2800" dirty="0">
                <a:solidFill>
                  <a:srgbClr val="8F00FF"/>
                </a:solidFill>
              </a:rPr>
              <a:t>Финансирование проекта</a:t>
            </a:r>
            <a:endParaRPr lang="ru-RU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313608" y="4837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399006" y="349102"/>
            <a:ext cx="4794499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ru" sz="52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</a:t>
            </a:r>
            <a:r>
              <a:rPr lang="ru" sz="54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-11906" y="3921900"/>
            <a:ext cx="11274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1110854" y="3921900"/>
            <a:ext cx="1126500" cy="12396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226469" y="3921900"/>
            <a:ext cx="1126500" cy="12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337322" y="3921900"/>
            <a:ext cx="1127400" cy="1239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4463654" y="3921900"/>
            <a:ext cx="1126500" cy="12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5564981" y="3921900"/>
            <a:ext cx="1126500" cy="12396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690122" y="3921900"/>
            <a:ext cx="11274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7675960" y="3921900"/>
            <a:ext cx="1127400" cy="1239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798719" y="3921900"/>
            <a:ext cx="366900" cy="123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5962024" y="0"/>
            <a:ext cx="2736000" cy="39219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365</Words>
  <Application>Microsoft Office PowerPoint</Application>
  <PresentationFormat>Экран (16:9)</PresentationFormat>
  <Paragraphs>43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ЦСИ</dc:creator>
  <cp:lastModifiedBy>ЦСИ</cp:lastModifiedBy>
  <cp:revision>10</cp:revision>
  <dcterms:modified xsi:type="dcterms:W3CDTF">2023-09-24T11:32:57Z</dcterms:modified>
</cp:coreProperties>
</file>