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3" r:id="rId3"/>
    <p:sldId id="279" r:id="rId4"/>
    <p:sldId id="286" r:id="rId6"/>
    <p:sldId id="285" r:id="rId7"/>
    <p:sldId id="280" r:id="rId8"/>
    <p:sldId id="275" r:id="rId9"/>
    <p:sldId id="281" r:id="rId10"/>
    <p:sldId id="276" r:id="rId11"/>
    <p:sldId id="28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A70"/>
    <a:srgbClr val="0F2F61"/>
    <a:srgbClr val="1C3A6E"/>
    <a:srgbClr val="103061"/>
    <a:srgbClr val="19376B"/>
    <a:srgbClr val="153367"/>
    <a:srgbClr val="134077"/>
    <a:srgbClr val="0D2D60"/>
    <a:srgbClr val="1C3A6F"/>
    <a:srgbClr val="17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7" d="100"/>
          <a:sy n="87" d="100"/>
        </p:scale>
        <p:origin x="-1253" y="-58"/>
      </p:cViewPr>
      <p:guideLst>
        <p:guide orient="horz" pos="2167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Забой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студенческого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коворкинга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нефтегазовых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специальностей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740" y="3600450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Выполнила: Наурузова Камила, НГД-б-о-25-2, 1 курс, нефтегазовая инженерия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655" y="0"/>
            <a:ext cx="2379345" cy="237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08104" y="1988840"/>
            <a:ext cx="3672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280564"/>
            <a:ext cx="253640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2" y="4794411"/>
            <a:ext cx="1857486" cy="1724605"/>
          </a:xfrm>
          <a:prstGeom prst="rect">
            <a:avLst/>
          </a:prstGeom>
        </p:spPr>
      </p:pic>
      <p:sp>
        <p:nvSpPr>
          <p:cNvPr id="2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26072"/>
            <a:ext cx="3672408" cy="98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4628" y="431374"/>
            <a:ext cx="3025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ФИО: Наурузова Камила </a:t>
            </a:r>
            <a:endParaRPr lang="en-US" altLang="ru-RU" b="1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810" y="2711450"/>
            <a:ext cx="8913495" cy="3021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/>
          <p:nvPr/>
        </p:nvSpPr>
        <p:spPr>
          <a:xfrm>
            <a:off x="2411858" y="764630"/>
            <a:ext cx="4681627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nauruzovakamila@gmail.com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79298606357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34160" y="577850"/>
            <a:ext cx="3043555" cy="382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pic>
        <p:nvPicPr>
          <p:cNvPr id="7" name="Изображение 6" descr="б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2464435"/>
            <a:ext cx="9144000" cy="4393565"/>
          </a:xfrm>
          <a:prstGeom prst="rect">
            <a:avLst/>
          </a:prstGeom>
        </p:spPr>
      </p:pic>
      <p:pic>
        <p:nvPicPr>
          <p:cNvPr id="8" name="Изображение 7" descr="забо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44450"/>
            <a:ext cx="233172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7520" y="0"/>
            <a:ext cx="2307590" cy="2307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9" y="57735"/>
            <a:ext cx="23042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О продукте</a:t>
            </a:r>
            <a:endParaRPr lang="ru-RU" sz="2400" b="1" dirty="0" smtClean="0"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13" name="Объект 4"/>
          <p:cNvSpPr txBox="1"/>
          <p:nvPr/>
        </p:nvSpPr>
        <p:spPr>
          <a:xfrm>
            <a:off x="65405" y="692785"/>
            <a:ext cx="4798695" cy="3009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чем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сталкиваются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студенты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1)Библиотеки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вуза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не пользуются </a:t>
            </a:r>
            <a:endParaRPr lang="ru-RU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популярностью у студентов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ru-RU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рано</a:t>
            </a:r>
            <a:endParaRPr lang="ru-RU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закрываются.</a:t>
            </a:r>
            <a:endParaRPr lang="en-US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2)В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общежитиях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шумно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нет</a:t>
            </a:r>
            <a:endParaRPr lang="en-US" altLang="en-US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условий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чертежами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3)Городские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коворкинги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стоят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endParaRPr lang="en-US" altLang="en-US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300 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₽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час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дорого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студентов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4)Распечатать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чертеж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формата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1-A3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вечером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перед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сдачей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негде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500245" y="1700530"/>
            <a:ext cx="5009515" cy="3187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проект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1)Рабочее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место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24/7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50 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₽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час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2)Широкоформатная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печать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чертежей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1,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, А3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любое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3)Зона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проектной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подготовки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диплому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4)Расположение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рядом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вузом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 descr="photo_2026-03-02_20-56-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4533900"/>
            <a:ext cx="2743200" cy="1828165"/>
          </a:xfrm>
          <a:prstGeom prst="rect">
            <a:avLst/>
          </a:prstGeom>
        </p:spPr>
      </p:pic>
      <p:pic>
        <p:nvPicPr>
          <p:cNvPr id="9" name="Изображение 8" descr="photo_2026-03-02_21-03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4533900"/>
            <a:ext cx="2746375" cy="1831340"/>
          </a:xfrm>
          <a:prstGeom prst="rect">
            <a:avLst/>
          </a:prstGeom>
        </p:spPr>
      </p:pic>
      <p:pic>
        <p:nvPicPr>
          <p:cNvPr id="10" name="Изображение 9" descr="photo_2026-03-02_21-03-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110" y="4537075"/>
            <a:ext cx="2896870" cy="182816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755650" y="6381115"/>
            <a:ext cx="2254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Проблема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851910" y="6381115"/>
            <a:ext cx="185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Проблема</a:t>
            </a:r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7020560" y="6381115"/>
            <a:ext cx="151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Решение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655" y="0"/>
            <a:ext cx="2379345" cy="2379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9" y="57735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Изображение 4" descr="б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775"/>
            <a:ext cx="9144000" cy="439356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67360" y="1077595"/>
            <a:ext cx="233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женский санузел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23215" y="6074410"/>
            <a:ext cx="2120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мужской санузел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235825" y="5877560"/>
            <a:ext cx="2390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гардеробные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139565" y="6025515"/>
            <a:ext cx="209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open space</a:t>
            </a:r>
            <a:endParaRPr lang="en-US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555240" y="5949315"/>
            <a:ext cx="970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печать+зарядка</a:t>
            </a:r>
            <a:endParaRPr lang="ru-RU" altLang="ru-RU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843530" y="980440"/>
            <a:ext cx="2561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места, чтобы покушать</a:t>
            </a:r>
            <a:r>
              <a:rPr lang="en-US" altLang="en-US"/>
              <a:t>/</a:t>
            </a:r>
            <a:r>
              <a:rPr lang="ru-RU" altLang="en-US"/>
              <a:t>отдохнуть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804025" y="2637155"/>
            <a:ext cx="1306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аренда локеров</a:t>
            </a:r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5147945" y="1116330"/>
            <a:ext cx="1984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переговорная</a:t>
            </a:r>
            <a:endParaRPr lang="ru-RU" altLang="en-US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526790" y="1628775"/>
            <a:ext cx="71755" cy="431800"/>
          </a:xfrm>
          <a:prstGeom prst="straightConnector1">
            <a:avLst/>
          </a:prstGeom>
          <a:ln w="28575" cmpd="sng">
            <a:solidFill>
              <a:srgbClr val="173669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95420" y="1621155"/>
            <a:ext cx="412115" cy="4394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31595" y="1484630"/>
            <a:ext cx="0" cy="42418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68035" y="1412875"/>
            <a:ext cx="71755" cy="50419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859655" y="4912995"/>
            <a:ext cx="17145" cy="1109345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187690" y="4653280"/>
            <a:ext cx="344170" cy="118364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987675" y="5445125"/>
            <a:ext cx="4445" cy="58039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093470" y="5589270"/>
            <a:ext cx="21590" cy="48387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452360" y="2204720"/>
            <a:ext cx="215900" cy="504190"/>
          </a:xfrm>
          <a:prstGeom prst="straightConnector1">
            <a:avLst/>
          </a:prstGeom>
          <a:ln w="28575" cmpd="sng">
            <a:solidFill>
              <a:srgbClr val="1C3A6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Текстовое поле 24"/>
          <p:cNvSpPr txBox="1"/>
          <p:nvPr/>
        </p:nvSpPr>
        <p:spPr>
          <a:xfrm>
            <a:off x="7019925" y="3540125"/>
            <a:ext cx="1597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вход</a:t>
            </a:r>
            <a:endParaRPr lang="ru-RU" altLang="en-US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668260" y="3717290"/>
            <a:ext cx="1008380" cy="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Текстовое поле 26"/>
          <p:cNvSpPr txBox="1"/>
          <p:nvPr/>
        </p:nvSpPr>
        <p:spPr>
          <a:xfrm>
            <a:off x="5405120" y="6165215"/>
            <a:ext cx="2411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места для работы</a:t>
            </a:r>
            <a:endParaRPr lang="ru-RU" altLang="en-US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402070" y="5229225"/>
            <a:ext cx="833755" cy="966470"/>
          </a:xfrm>
          <a:prstGeom prst="straightConnector1">
            <a:avLst/>
          </a:prstGeom>
          <a:ln w="28575" cmpd="sng">
            <a:solidFill>
              <a:srgbClr val="1C3A6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 descr="photo_2026-03-02_23-00-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910" y="1340485"/>
            <a:ext cx="3218815" cy="32188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9" y="57735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60" y="0"/>
            <a:ext cx="2337435" cy="233743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275965" y="1772920"/>
            <a:ext cx="3096260" cy="28803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9" name="Изображение 8" descr="photo_2026-03-02_23-00-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1268730"/>
            <a:ext cx="3475990" cy="347599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827405" y="908685"/>
            <a:ext cx="6402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Область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применения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продукта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67360" y="4220845"/>
            <a:ext cx="2155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en-US"/>
              <a:t>Студенты</a:t>
            </a:r>
            <a:r>
              <a:rPr lang="en-US" altLang="ru-RU"/>
              <a:t> (</a:t>
            </a:r>
            <a:r>
              <a:rPr lang="en-US" altLang="en-US"/>
              <a:t>учеба</a:t>
            </a:r>
            <a:r>
              <a:rPr lang="en-US" altLang="ru-RU"/>
              <a:t>, </a:t>
            </a:r>
            <a:r>
              <a:rPr lang="en-US" altLang="en-US"/>
              <a:t>дипломы</a:t>
            </a:r>
            <a:r>
              <a:rPr lang="en-US" altLang="ru-RU"/>
              <a:t>).</a:t>
            </a:r>
            <a:endParaRPr lang="ru-RU" altLang="en-US"/>
          </a:p>
        </p:txBody>
      </p:sp>
      <p:pic>
        <p:nvPicPr>
          <p:cNvPr id="14" name="Изображение 13" descr="photo_2026-03-02_23-00-5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75" y="4198620"/>
            <a:ext cx="2659380" cy="2659380"/>
          </a:xfrm>
          <a:prstGeom prst="rect">
            <a:avLst/>
          </a:prstGeom>
        </p:spPr>
      </p:pic>
      <p:pic>
        <p:nvPicPr>
          <p:cNvPr id="16" name="Изображение 15" descr="photo_2026-03-02_23-00-5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910" y="4077335"/>
            <a:ext cx="2752090" cy="275209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688340" y="5517515"/>
            <a:ext cx="1863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Проекты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наука</a:t>
            </a:r>
            <a:r>
              <a:rPr lang="en-US" altLang="ru-RU"/>
              <a:t> (</a:t>
            </a:r>
            <a:r>
              <a:rPr lang="en-US" altLang="en-US"/>
              <a:t>СКБ</a:t>
            </a:r>
            <a:r>
              <a:rPr lang="en-US" altLang="ru-RU"/>
              <a:t>, </a:t>
            </a:r>
            <a:r>
              <a:rPr lang="en-US" altLang="en-US"/>
              <a:t>конкурсы</a:t>
            </a:r>
            <a:r>
              <a:rPr lang="en-US" altLang="ru-RU"/>
              <a:t>).</a:t>
            </a:r>
            <a:endParaRPr lang="ru-RU" altLang="en-US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6878955" y="2247265"/>
            <a:ext cx="19411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en-US"/>
              <a:t>Карьера</a:t>
            </a:r>
            <a:r>
              <a:rPr lang="en-US" altLang="ru-RU"/>
              <a:t> (</a:t>
            </a:r>
            <a:r>
              <a:rPr lang="en-US" altLang="en-US"/>
              <a:t>лекции</a:t>
            </a:r>
            <a:r>
              <a:rPr lang="en-US" altLang="ru-RU"/>
              <a:t>, </a:t>
            </a:r>
            <a:r>
              <a:rPr lang="en-US" altLang="en-US"/>
              <a:t>встречи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работодателями</a:t>
            </a:r>
            <a:r>
              <a:rPr lang="en-US" altLang="ru-RU"/>
              <a:t>).</a:t>
            </a:r>
            <a:endParaRPr lang="ru-RU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075555" y="5157470"/>
            <a:ext cx="1620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Коммерция</a:t>
            </a:r>
            <a:r>
              <a:rPr lang="en-US" altLang="ru-RU"/>
              <a:t> (</a:t>
            </a:r>
            <a:r>
              <a:rPr lang="en-US" altLang="en-US"/>
              <a:t>аренда</a:t>
            </a:r>
            <a:r>
              <a:rPr lang="en-US" altLang="ru-RU"/>
              <a:t>, </a:t>
            </a:r>
            <a:r>
              <a:rPr lang="en-US" altLang="en-US"/>
              <a:t>тренинги</a:t>
            </a:r>
            <a:r>
              <a:rPr lang="en-US" altLang="ru-RU"/>
              <a:t>).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4544" y="32075"/>
            <a:ext cx="678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Технологичность </a:t>
            </a:r>
            <a:r>
              <a:rPr lang="ru-RU" sz="2400" b="1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4"/>
          <p:cNvSpPr txBox="1"/>
          <p:nvPr/>
        </p:nvSpPr>
        <p:spPr>
          <a:xfrm>
            <a:off x="464171" y="1062511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800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ru-RU" sz="1800" dirty="0" smtClean="0">
              <a:latin typeface="Georgia" panose="02040502050405020303" pitchFamily="18" charset="0"/>
            </a:endParaRPr>
          </a:p>
        </p:txBody>
      </p:sp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5450" y="32385"/>
            <a:ext cx="2368550" cy="2368550"/>
          </a:xfrm>
          <a:prstGeom prst="rect">
            <a:avLst/>
          </a:prstGeom>
        </p:spPr>
      </p:pic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-22225" y="664845"/>
          <a:ext cx="5210810" cy="618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405"/>
                <a:gridCol w="2605405"/>
              </a:tblGrid>
              <a:tr h="476250">
                <a:tc>
                  <a:txBody>
                    <a:bodyPr/>
                    <a:p>
                      <a:pPr algn="l">
                        <a:lnSpc>
                          <a:spcPts val="1500"/>
                        </a:lnSpc>
                      </a:pPr>
                      <a:endParaRPr lang="ru-RU" sz="1100" b="0" i="0">
                        <a:solidFill>
                          <a:srgbClr val="F9FAFB"/>
                        </a:solidFill>
                        <a:latin typeface="quote-cjk-patch"/>
                        <a:ea typeface="quote-cjk-patch"/>
                      </a:endParaRPr>
                    </a:p>
                  </a:txBody>
                  <a:tcPr marL="0" marR="122237" marT="76517" marB="76517" anchor="ctr" anchorCtr="0">
                    <a:solidFill>
                      <a:srgbClr val="1C3A6E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</a:tr>
              <a:tr h="6762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Стандартный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Wi-Fi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Приоритезация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трафика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инженерного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775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Столы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стандартные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Столы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увеличенного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размера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8364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Нет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специализации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Профиль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нефтегазовые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специальности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атмосфера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оборудование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нетворкинг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9671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Оплата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почасово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дорого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Подписка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абонемент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студентов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дешевле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2-3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раза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5468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Работает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только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днем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администратор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нужен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всегда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Круглосуточно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вход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картам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/QR,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минимальное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присутствие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персонала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ночью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107315" y="694055"/>
            <a:ext cx="2883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Обычный коворкинг</a:t>
            </a:r>
            <a:endParaRPr lang="ru-RU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131820" y="694055"/>
            <a:ext cx="2290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«Забой»</a:t>
            </a:r>
            <a:endParaRPr lang="ru-RU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795645" y="1844675"/>
            <a:ext cx="3425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Инновационность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преимущества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450840" y="2564765"/>
            <a:ext cx="36931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1)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Доступность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24/7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студенты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работать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любое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включая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ночь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перед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сдачей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2)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Экономия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ресурсов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умное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освещение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снижает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счета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электричество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20–30%.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3)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Скорость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печати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облачная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система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позволяет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печатать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вставая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места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забирать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чертеж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любое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4)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Автономность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минимум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персонала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ночные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смены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экономия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зарплате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5)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Удобство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бронирование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бот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нужно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никуда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звонить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4016"/>
            <a:ext cx="3975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Аналоги и конкуренты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430" y="0"/>
            <a:ext cx="2274570" cy="2274570"/>
          </a:xfrm>
          <a:prstGeom prst="rect">
            <a:avLst/>
          </a:prstGeom>
        </p:spPr>
      </p:pic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0" y="992505"/>
          <a:ext cx="6403340" cy="586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20"/>
                <a:gridCol w="1271270"/>
                <a:gridCol w="1280160"/>
                <a:gridCol w="1280795"/>
                <a:gridCol w="1280795"/>
              </a:tblGrid>
              <a:tr h="77660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Аналог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Цена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0D2D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Режим работы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Специализация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5336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Доступность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</a:tr>
              <a:tr h="19875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Городские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коворкинги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300–500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₽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час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24/7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Офисные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сотрудники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фрилансеры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Низкая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дорого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748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Антикафе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«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Циферблат</a:t>
                      </a:r>
                      <a:r>
                        <a:rPr lang="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»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«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Зеленая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дверь</a:t>
                      </a:r>
                      <a:r>
                        <a:rPr lang="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»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2–3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₽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минута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23:00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Досуг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игры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встречи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Средняя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дорого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долгой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работе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3557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Компьютерные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классы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вуза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Бесплатно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расписанию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Учеба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Только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парах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107315" y="518795"/>
            <a:ext cx="3449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Существующие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аналоги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367780" y="1700530"/>
            <a:ext cx="2776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Почему моя идея лучше: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443980" y="2068830"/>
            <a:ext cx="25088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1) Не нужно ждать утра и типографии, чтобы распечатать чертеж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2)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Рядом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учебным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корпус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отличие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коворкингов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центре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3)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Можно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оставить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тубус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чертежами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таскать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каждый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день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4) Можно работать ночью перед сдачей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8" name="Таблица 7"/>
          <p:cNvGraphicFramePr/>
          <p:nvPr>
            <p:custDataLst>
              <p:tags r:id="rId3"/>
            </p:custDataLst>
          </p:nvPr>
        </p:nvGraphicFramePr>
        <p:xfrm>
          <a:off x="5868035" y="2653665"/>
          <a:ext cx="121920" cy="342900"/>
        </p:xfrm>
        <a:graphic>
          <a:graphicData uri="http://schemas.openxmlformats.org/drawingml/2006/table">
            <a:tbl>
              <a:tblPr/>
              <a:tblGrid>
                <a:gridCol w="121920"/>
              </a:tblGrid>
              <a:tr h="3429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endParaRPr sz="1100" b="0" i="0">
                        <a:solidFill>
                          <a:srgbClr val="F9FAFB"/>
                        </a:solidFill>
                        <a:latin typeface="quote-cjk-patch"/>
                        <a:ea typeface="quote-cjk-patch"/>
                      </a:endParaRPr>
                    </a:p>
                  </a:txBody>
                  <a:tcPr marL="122237" marR="0" marT="76517" marB="76517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3" y="64081"/>
            <a:ext cx="395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Рынок и потребитель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0" y="44450"/>
            <a:ext cx="2292350" cy="2292350"/>
          </a:xfrm>
          <a:prstGeom prst="rect">
            <a:avLst/>
          </a:prstGeom>
        </p:spPr>
      </p:pic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-28575" y="1628775"/>
          <a:ext cx="9171940" cy="523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970"/>
                <a:gridCol w="4585970"/>
              </a:tblGrid>
              <a:tr h="40513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Характеристики</a:t>
                      </a:r>
                      <a:endParaRPr lang="ru-RU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Значение</a:t>
                      </a:r>
                      <a:endParaRPr lang="ru-RU" altLang="en-US"/>
                    </a:p>
                  </a:txBody>
                  <a:tcPr>
                    <a:solidFill>
                      <a:srgbClr val="19376B"/>
                    </a:solidFill>
                  </a:tcPr>
                </a:tc>
              </a:tr>
              <a:tr h="4051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Возраст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–2</a:t>
                      </a:r>
                      <a:r>
                        <a:rPr lang="ru-RU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года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Пол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Ж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примерно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60/40)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991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Проживание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Общежитие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/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съемная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квартира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вдали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родителей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Занятость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Полная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занятость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учебой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возможно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подработки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9728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Проблема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Нет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тихого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места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подготовки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вечером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сложно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печатать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чертежи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80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Платежеспособность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Стипендия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+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помощь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родителей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9728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Ценности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Удобство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доступность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близость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вузу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наличие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нужного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оборудования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35560" y="847090"/>
            <a:ext cx="7084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Основной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потребитель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студент/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2-4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курса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0"/>
            <a:ext cx="2339975" cy="2339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4"/>
          <p:cNvSpPr txBox="1"/>
          <p:nvPr/>
        </p:nvSpPr>
        <p:spPr>
          <a:xfrm>
            <a:off x="475328" y="1318519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800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-1270" y="1628775"/>
          <a:ext cx="9145905" cy="52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635"/>
                <a:gridCol w="3048635"/>
                <a:gridCol w="3048635"/>
              </a:tblGrid>
              <a:tr h="4006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Статья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расходов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0306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Сумма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Примечание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</a:tr>
              <a:tr h="701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Ремонт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косметический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150 000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Покраска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электрика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освещение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004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Мебель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столы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стулья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диваны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200 000</a:t>
                      </a:r>
                      <a:endParaRPr lang="ru-RU" sz="1800" b="0" i="0">
                        <a:solidFill>
                          <a:schemeClr val="tx1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20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рабочих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мест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+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зона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отдыха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521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Принтер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МФУ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лазерный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4)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br>
                        <a:rPr sz="1100" b="0" i="0">
                          <a:solidFill>
                            <a:srgbClr val="F9FAFB"/>
                          </a:solidFill>
                          <a:latin typeface="quote-cjk-patch"/>
                          <a:ea typeface="quote-cjk-patch"/>
                        </a:rPr>
                      </a:br>
                      <a:r>
                        <a:rPr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25 000</a:t>
                      </a:r>
                      <a:endParaRPr sz="1800" b="0" i="0">
                        <a:solidFill>
                          <a:schemeClr val="tx1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документов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Система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контроля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доступа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(QR/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30 000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Электронный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замок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+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софт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Стеллажи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локеры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40 000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хранения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вещей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099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Ноутбуки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аренды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(3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шт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90 000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Б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у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мощные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расчетов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092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Сайт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/ Telegram-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бот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20 000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Разработка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или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конструктор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84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Вывеска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br>
                        <a:rPr sz="1100" b="0" i="0">
                          <a:solidFill>
                            <a:srgbClr val="F9FAFB"/>
                          </a:solidFill>
                          <a:latin typeface="quote-cjk-patch"/>
                          <a:ea typeface="quote-cjk-patch"/>
                        </a:rPr>
                      </a:br>
                      <a:r>
                        <a:rPr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30 000</a:t>
                      </a:r>
                      <a:endParaRPr sz="1800" b="0" i="0">
                        <a:solidFill>
                          <a:schemeClr val="tx1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Светящаяся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"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Забой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"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Текстовое поле 7"/>
          <p:cNvSpPr txBox="1"/>
          <p:nvPr/>
        </p:nvSpPr>
        <p:spPr>
          <a:xfrm>
            <a:off x="179705" y="836295"/>
            <a:ext cx="5928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Итого: 585 000 рублей для начала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hoto_2026-03-02_20-17-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0"/>
            <a:ext cx="2339975" cy="2339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4"/>
          <p:cNvSpPr txBox="1"/>
          <p:nvPr/>
        </p:nvSpPr>
        <p:spPr>
          <a:xfrm>
            <a:off x="475328" y="1318519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800" b="1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-36195" y="1628775"/>
          <a:ext cx="9178290" cy="523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430"/>
                <a:gridCol w="3059430"/>
                <a:gridCol w="3059430"/>
              </a:tblGrid>
              <a:tr h="3727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Показатель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6E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Расчет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0F2F6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Сумма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1C3A70"/>
                    </a:solidFill>
                  </a:tcPr>
                </a:tc>
              </a:tr>
              <a:tr h="8724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Средняя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загрузка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20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мест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60%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12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постоянных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посетителей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591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Средний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чек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абонемента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12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чел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2000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руб</a:t>
                      </a:r>
                      <a:endParaRPr lang="en-US" altLang="en-US" sz="1800" b="0" i="0">
                        <a:solidFill>
                          <a:schemeClr val="tx1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24 000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340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Разовые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посещения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br>
                        <a:rPr sz="1100" b="0" i="0">
                          <a:solidFill>
                            <a:srgbClr val="F9FAFB"/>
                          </a:solidFill>
                          <a:latin typeface="quote-cjk-patch"/>
                          <a:ea typeface="quote-cjk-patch"/>
                        </a:rPr>
                      </a:b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30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чел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нед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150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руб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ru-RU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4 </a:t>
                      </a:r>
                      <a:r>
                        <a:rPr lang="en-US" altLang="en-US" sz="1800" b="0" i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нед</a:t>
                      </a:r>
                      <a:endParaRPr lang="en-US" altLang="en-US" sz="1800" b="0" i="0">
                        <a:solidFill>
                          <a:schemeClr val="tx1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18 000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642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Печать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плоттер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+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4)</a:t>
                      </a:r>
                      <a:endParaRPr lang="en-US" altLang="ru-RU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Пиковая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нагрузка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сессию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дипломы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15 000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Кофе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снеки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Наценка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50–70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с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чека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8 000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591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Локеры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шт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500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5 000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6584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Аренда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мероприятия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1–2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в</a:t>
                      </a: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месяц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>
                          <a:latin typeface="Times New Roman" panose="02020603050405020304" charset="0"/>
                          <a:cs typeface="Times New Roman" panose="02020603050405020304" charset="0"/>
                        </a:rPr>
                        <a:t>10 000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руб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179705" y="548640"/>
            <a:ext cx="5146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ИТОГО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выручка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месяц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: 80 000 руб. на старте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Плановая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выручка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6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месяцев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- 150 000 руб.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Точка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безубыточности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 210 000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руб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мес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410*486"/>
  <p:tag name="TABLE_ENDDRAG_RECT" val="19*54*410*486"/>
</p:tagLst>
</file>

<file path=ppt/tags/tag2.xml><?xml version="1.0" encoding="utf-8"?>
<p:tagLst xmlns:p="http://schemas.openxmlformats.org/presentationml/2006/main">
  <p:tag name="TABLE_ENDDRAG_ORIGIN_RECT" val="504*462"/>
  <p:tag name="TABLE_ENDDRAG_RECT" val="0*78*504*462"/>
</p:tagLst>
</file>

<file path=ppt/tags/tag3.xml><?xml version="1.0" encoding="utf-8"?>
<p:tagLst xmlns:p="http://schemas.openxmlformats.org/presentationml/2006/main">
  <p:tag name="TABLE_ENDDRAG_ORIGIN_RECT" val="5*6"/>
  <p:tag name="TABLE_ENDDRAG_RECT" val="462*208*6*6"/>
</p:tagLst>
</file>

<file path=ppt/tags/tag4.xml><?xml version="1.0" encoding="utf-8"?>
<p:tagLst xmlns:p="http://schemas.openxmlformats.org/presentationml/2006/main">
  <p:tag name="TABLE_ENDDRAG_ORIGIN_RECT" val="722*412"/>
  <p:tag name="TABLE_ENDDRAG_RECT" val="-2*128*722*412"/>
</p:tagLst>
</file>

<file path=ppt/tags/tag5.xml><?xml version="1.0" encoding="utf-8"?>
<p:tagLst xmlns:p="http://schemas.openxmlformats.org/presentationml/2006/main">
  <p:tag name="TABLE_ENDDRAG_ORIGIN_RECT" val="720*411"/>
  <p:tag name="TABLE_ENDDRAG_RECT" val="0*128*720*411"/>
</p:tagLst>
</file>

<file path=ppt/tags/tag6.xml><?xml version="1.0" encoding="utf-8"?>
<p:tagLst xmlns:p="http://schemas.openxmlformats.org/presentationml/2006/main">
  <p:tag name="TABLE_ENDDRAG_ORIGIN_RECT" val="722*411"/>
  <p:tag name="TABLE_ENDDRAG_RECT" val="-2*128*722*41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4075</Words>
  <Application>WPS Presentation</Application>
  <PresentationFormat>Экран (4:3)</PresentationFormat>
  <Paragraphs>338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Georgia</vt:lpstr>
      <vt:lpstr>Tahoma</vt:lpstr>
      <vt:lpstr>Microsoft YaHei</vt:lpstr>
      <vt:lpstr>Arial Unicode MS</vt:lpstr>
      <vt:lpstr>Calibri</vt:lpstr>
      <vt:lpstr>Times New Roman</vt:lpstr>
      <vt:lpstr>quote-cjk-patch</vt:lpstr>
      <vt:lpstr>Segoe Print</vt:lpstr>
      <vt:lpstr>Тема Office</vt:lpstr>
      <vt:lpstr>Название проекта (Наименование указывается без кавычек, строчными буквами. Наименование должно содержать краткое описание цели реализации проекта. Например, «создание мобильного приложения для…», «создание онлайн-платформы для…», «создание методики…»)</vt:lpstr>
      <vt:lpstr> </vt:lpstr>
      <vt:lpstr> </vt:lpstr>
      <vt:lpstr> </vt:lpstr>
      <vt:lpstr> </vt:lpstr>
      <vt:lpstr> </vt:lpstr>
      <vt:lpstr> </vt:lpstr>
      <vt:lpstr> </vt:lpstr>
      <vt:lpstr> </vt:lpstr>
      <vt:lpstr>PowerPoint 演示文稿</vt:lpstr>
    </vt:vector>
  </TitlesOfParts>
  <Company>FASIE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Стартап</dc:title>
  <dc:creator>Позднякова Елена Николаевна</dc:creator>
  <cp:lastModifiedBy>Kamilga Raty</cp:lastModifiedBy>
  <cp:revision>73</cp:revision>
  <dcterms:created xsi:type="dcterms:W3CDTF">2023-02-08T09:03:00Z</dcterms:created>
  <dcterms:modified xsi:type="dcterms:W3CDTF">2026-03-02T21:54:25Z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FF82E69216DD4E6ABC04643C6D4E2B0D_13</vt:lpwstr>
  </property>
  <property fmtid="{D5CDD505-2E9C-101B-9397-08002B2CF9AE}" pid="3" name="KSOProductBuildVer">
    <vt:lpwstr>1049-12.2.0.23196</vt:lpwstr>
  </property>
</Properties>
</file>