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71" r:id="rId5"/>
    <p:sldId id="278" r:id="rId6"/>
    <p:sldId id="268" r:id="rId7"/>
    <p:sldId id="276" r:id="rId8"/>
    <p:sldId id="266" r:id="rId9"/>
    <p:sldId id="263" r:id="rId10"/>
    <p:sldId id="269" r:id="rId11"/>
    <p:sldId id="272" r:id="rId12"/>
    <p:sldId id="275" r:id="rId13"/>
    <p:sldId id="270" r:id="rId14"/>
    <p:sldId id="277" r:id="rId15"/>
    <p:sldId id="27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D7621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19AE1-6E49-447E-B10D-6BED8E884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D693C5-E625-466D-9EA8-89665E0CC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B33122-2108-4DB4-B51C-F64A9BE0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790176-7E10-410C-9370-AEF21E62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A18C8-5BDE-43DA-8AF3-3DFA4B5E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7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CBBC8-8E05-4802-BEF5-E1CBA3E12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CF5DD3-1A99-4047-AC67-63E35437B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C9C65E-435A-487E-8D26-B39D5F543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5FB61-E1DE-4B31-8B4A-32C2B208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BB95FB-7E1A-4F7F-A457-B69D5DB9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44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34849-078E-4E5E-8553-DE2D6C5E7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A2632-8124-48F4-8424-38599E0C2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A95FCB-380B-46F3-A631-2E2814D4B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1A9403-09CA-4E5B-810F-7DB66C2C6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F1A048-7F85-4FD2-8297-A83C2D9A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7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83F99-75A2-4ABF-B94A-90FF431C1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2279C4-C68C-446E-9497-A45CAE115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76EEC5-BA82-4B19-BAD9-91CD4D477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92A289-F272-4C93-AA2C-44E6D2EB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C3DEE9-FC57-4D30-A100-20CCD5D39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403220-B93E-49E4-A05B-FE038553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04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3DF2B-A5A7-44DF-9D0E-AD6A96702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D123D1-D419-4C22-ABFA-CEE835062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6C84F-6678-4116-A7AC-AE41944B8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0A4DFC-04B9-4D86-9030-60C86DDBE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60D0B55-A883-4C77-86F0-D08C99C48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FD506C-C432-4AEA-8AEB-5C1F71DE3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8F26B6-BD83-402A-BB26-9595430AB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D75943-9B82-4BE8-B297-E6528931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4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DE7C8-0508-4CCB-B77D-66A9AED01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AAC11B-F0AA-4084-8A24-05A18184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ABE039-EE44-4AFF-A740-580CE66B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C355C5-CEBA-482F-8356-84DEBCAD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0DA7A6-AD6C-4EF4-AD11-157C211A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237687-A263-42B2-8FA7-EC1B5A3E0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A63C27-282C-418A-A495-52A2EFFA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0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E4CAC-DC00-41C5-88A9-AD7B495F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294FB4-2889-4698-9DDA-9391F1E9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AED511-E22B-407D-85FE-479BE5D83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301FDB-437D-471D-AEF5-54A12B9D9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5A7FF4-4EF1-4F22-858C-C1846247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FAF4DD-44BB-4A54-A5CE-399646E4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3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18FE4-F7D3-4FE5-9A23-B6AC566FF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8B905E-47C3-4B72-9E23-DA3E33FD9B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D79628-5B69-4F32-9C23-52C0C0328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533E57-1D6B-4ED6-9C5E-9D45CEF1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48ADBB-E37D-4168-8AFA-574DF4AD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EB42BD-D6E6-496F-8F18-93A736677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18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6AA16-2723-4C2F-88B6-6CD1148A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AA79E8-0B11-4642-AF7E-F67D8966C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54E222-929E-4EC3-9386-4CDA851F0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AAC5AE-CE04-407A-A56D-A25A4B411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575EDD-9077-4445-927B-4A8F5DD2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71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CDD687-9C3A-4F1F-BA18-CD0756F4C3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C9E2F7-EB60-4560-9DF2-75529105B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08779-1EAE-42B8-880D-ED50A5F5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27F305-DF1D-40E4-B15D-BD9F3EEAE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71015E-F794-426E-BAAF-66349DC9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90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55D11-C5F1-466F-8F2C-F33FF951E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C474D6-9EA5-4632-97E3-0C2A8CDF7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BAA4F3-5CBE-45FB-A3F0-A33DE47BAA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0C9D1-A62A-4418-9BF6-AB18F0BBB614}" type="datetimeFigureOut">
              <a:rPr lang="ru-RU" smtClean="0"/>
              <a:pPr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1DB397-ACAF-4F7E-9FAE-044B32C74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864881-5E8B-4622-AC96-C960B2E85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193DE-7499-4BFA-BD4B-B5C9C2F14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21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keeva_ma@edu.surgu.ru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6D3A47-D9F7-426B-A9C5-54C5F55BC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6" y="84221"/>
            <a:ext cx="11851347" cy="6773779"/>
          </a:xfrm>
          <a:prstGeom prst="round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9004" y="2832275"/>
            <a:ext cx="3904216" cy="992711"/>
          </a:xfrm>
        </p:spPr>
        <p:txBody>
          <a:bodyPr>
            <a:noAutofit/>
          </a:bodyPr>
          <a:lstStyle/>
          <a:p>
            <a:pPr algn="l"/>
            <a:r>
              <a:rPr lang="en-US" sz="6600" dirty="0"/>
              <a:t>DodoBot</a:t>
            </a:r>
            <a:endParaRPr lang="ru-RU" sz="6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10D731-4914-49A9-93FD-22A1256074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8" t="6869" r="3842" b="2020"/>
          <a:stretch/>
        </p:blipFill>
        <p:spPr>
          <a:xfrm>
            <a:off x="7712363" y="1504628"/>
            <a:ext cx="3722254" cy="3848739"/>
          </a:xfrm>
          <a:prstGeom prst="ellipse">
            <a:avLst/>
          </a:prstGeom>
        </p:spPr>
      </p:pic>
      <p:sp>
        <p:nvSpPr>
          <p:cNvPr id="12" name="Дуга 11">
            <a:extLst>
              <a:ext uri="{FF2B5EF4-FFF2-40B4-BE49-F238E27FC236}">
                <a16:creationId xmlns:a16="http://schemas.microsoft.com/office/drawing/2014/main" id="{4DD50B41-A242-4ABA-A20C-F1A8D0436B81}"/>
              </a:ext>
            </a:extLst>
          </p:cNvPr>
          <p:cNvSpPr/>
          <p:nvPr/>
        </p:nvSpPr>
        <p:spPr>
          <a:xfrm rot="60000">
            <a:off x="7330546" y="1194920"/>
            <a:ext cx="4485889" cy="4468157"/>
          </a:xfrm>
          <a:prstGeom prst="arc">
            <a:avLst>
              <a:gd name="adj1" fmla="val 16200000"/>
              <a:gd name="adj2" fmla="val 14428117"/>
            </a:avLst>
          </a:prstGeom>
          <a:ln w="323850" cap="rnd">
            <a:solidFill>
              <a:schemeClr val="tx1"/>
            </a:solidFill>
            <a:miter lim="800000"/>
            <a:headEnd w="sm" len="sm"/>
            <a:tailEnd type="none" w="med" len="lg"/>
          </a:ln>
          <a:effectLst>
            <a:glow rad="177800">
              <a:srgbClr val="7030A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7C903E-77FD-47EA-9CAB-DC1FEA712D2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1374" y="381542"/>
            <a:ext cx="1163861" cy="11638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4C149E-6E2E-444C-B180-D8EF5EB5E6D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1374" y="6104570"/>
            <a:ext cx="749873" cy="3718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134A93-E01B-4CA7-958F-16442BCA23A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05916" y="6104570"/>
            <a:ext cx="512108" cy="3779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F52188-0084-4F20-AD94-DA335EB8B5D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58200" y="210140"/>
            <a:ext cx="1749704" cy="5974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E1B0A-54D4-4A36-8047-4E93DA292D3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78647" y="229133"/>
            <a:ext cx="755970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36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4" accel="52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D7C505AD-F6C5-4051-A276-FECEE3AF0BB6}"/>
              </a:ext>
            </a:extLst>
          </p:cNvPr>
          <p:cNvSpPr/>
          <p:nvPr/>
        </p:nvSpPr>
        <p:spPr>
          <a:xfrm rot="14330349">
            <a:off x="9308378" y="3255493"/>
            <a:ext cx="270092" cy="347001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D80CE8D-D8EC-4052-8571-FDBE96E5F01D}"/>
              </a:ext>
            </a:extLst>
          </p:cNvPr>
          <p:cNvSpPr/>
          <p:nvPr/>
        </p:nvSpPr>
        <p:spPr>
          <a:xfrm rot="16901719">
            <a:off x="2765867" y="3788840"/>
            <a:ext cx="317961" cy="288396"/>
          </a:xfrm>
          <a:prstGeom prst="triangle">
            <a:avLst>
              <a:gd name="adj" fmla="val 14542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/>
            </a:endParaRPr>
          </a:p>
        </p:txBody>
      </p:sp>
      <p:pic>
        <p:nvPicPr>
          <p:cNvPr id="9" name="Рисунок 8" descr="Женщина со сплошной заливкой">
            <a:extLst>
              <a:ext uri="{FF2B5EF4-FFF2-40B4-BE49-F238E27FC236}">
                <a16:creationId xmlns:a16="http://schemas.microsoft.com/office/drawing/2014/main" id="{33C65E4D-F6D5-43E1-985B-38208AF37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3868" y="4208462"/>
            <a:ext cx="317961" cy="308849"/>
          </a:xfrm>
          <a:prstGeom prst="rect">
            <a:avLst/>
          </a:prstGeom>
        </p:spPr>
      </p:pic>
      <p:pic>
        <p:nvPicPr>
          <p:cNvPr id="8" name="Рисунок 7" descr="Мужчина со сплошной заливкой">
            <a:extLst>
              <a:ext uri="{FF2B5EF4-FFF2-40B4-BE49-F238E27FC236}">
                <a16:creationId xmlns:a16="http://schemas.microsoft.com/office/drawing/2014/main" id="{4FE98A8D-EE1B-48B4-B628-7C85B6CC5C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1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6813" y="4333879"/>
            <a:ext cx="444604" cy="4446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6D3A47-D9F7-426B-A9C5-54C5F55BC2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6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23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55" y="1302484"/>
            <a:ext cx="9907152" cy="4630483"/>
          </a:xfrm>
          <a:prstGeom prst="round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699" y="324113"/>
            <a:ext cx="8633636" cy="9071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Актуальность проекта</a:t>
            </a: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537F55EE-0D58-4BFB-A9F0-BB9C9A7224CA}"/>
              </a:ext>
            </a:extLst>
          </p:cNvPr>
          <p:cNvSpPr/>
          <p:nvPr/>
        </p:nvSpPr>
        <p:spPr>
          <a:xfrm>
            <a:off x="270092" y="3114332"/>
            <a:ext cx="637504" cy="629333"/>
          </a:xfrm>
          <a:prstGeom prst="arc">
            <a:avLst>
              <a:gd name="adj1" fmla="val 16200000"/>
              <a:gd name="adj2" fmla="val 16178170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Дуга 16">
            <a:extLst>
              <a:ext uri="{FF2B5EF4-FFF2-40B4-BE49-F238E27FC236}">
                <a16:creationId xmlns:a16="http://schemas.microsoft.com/office/drawing/2014/main" id="{A95E2E61-B400-499A-89AE-220503DD7104}"/>
              </a:ext>
            </a:extLst>
          </p:cNvPr>
          <p:cNvSpPr/>
          <p:nvPr/>
        </p:nvSpPr>
        <p:spPr>
          <a:xfrm>
            <a:off x="11284404" y="3085786"/>
            <a:ext cx="637504" cy="629333"/>
          </a:xfrm>
          <a:prstGeom prst="arc">
            <a:avLst>
              <a:gd name="adj1" fmla="val 16200000"/>
              <a:gd name="adj2" fmla="val 16177568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B97CA-1C87-4BF0-9940-5BD70CAF9EDD}"/>
              </a:ext>
            </a:extLst>
          </p:cNvPr>
          <p:cNvSpPr txBox="1"/>
          <p:nvPr/>
        </p:nvSpPr>
        <p:spPr>
          <a:xfrm>
            <a:off x="1922281" y="1816605"/>
            <a:ext cx="8510471" cy="363545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сегодняшний день стажеры в ресторане общественного питания «Додо Пицца» для прохождения аттестации на полную ставку учат составы по не систематизированному и неполному бумажному варианту меню, что значительно замедляет процесс обучения.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Мы сможем решить эту проблему путем создания Бота, в котором будут собраны все позиции меню Додо с картинками и условными обозначениями, тем самым активировав у пользователей зрительную и долговременную память, что позволит быстрее выучить меню и сдать аттестацию в срок.</a:t>
            </a:r>
          </a:p>
        </p:txBody>
      </p:sp>
    </p:spTree>
    <p:extLst>
      <p:ext uri="{BB962C8B-B14F-4D97-AF65-F5344CB8AC3E}">
        <p14:creationId xmlns:p14="http://schemas.microsoft.com/office/powerpoint/2010/main" val="3111543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0800000">
            <a:off x="5766140" y="-24942"/>
            <a:ext cx="6425860" cy="3306529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2942" y="3008743"/>
            <a:ext cx="6506115" cy="9071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Целевая аудитория</a:t>
            </a: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537F55EE-0D58-4BFB-A9F0-BB9C9A7224CA}"/>
              </a:ext>
            </a:extLst>
          </p:cNvPr>
          <p:cNvSpPr/>
          <p:nvPr/>
        </p:nvSpPr>
        <p:spPr>
          <a:xfrm>
            <a:off x="491628" y="1207756"/>
            <a:ext cx="3498111" cy="3435324"/>
          </a:xfrm>
          <a:prstGeom prst="arc">
            <a:avLst>
              <a:gd name="adj1" fmla="val 16200000"/>
              <a:gd name="adj2" fmla="val 14608299"/>
            </a:avLst>
          </a:prstGeom>
          <a:noFill/>
          <a:ln w="238125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Дуга 16">
            <a:extLst>
              <a:ext uri="{FF2B5EF4-FFF2-40B4-BE49-F238E27FC236}">
                <a16:creationId xmlns:a16="http://schemas.microsoft.com/office/drawing/2014/main" id="{A95E2E61-B400-499A-89AE-220503DD7104}"/>
              </a:ext>
            </a:extLst>
          </p:cNvPr>
          <p:cNvSpPr/>
          <p:nvPr/>
        </p:nvSpPr>
        <p:spPr>
          <a:xfrm flipH="1">
            <a:off x="8202262" y="1207756"/>
            <a:ext cx="3498109" cy="3552282"/>
          </a:xfrm>
          <a:prstGeom prst="arc">
            <a:avLst>
              <a:gd name="adj1" fmla="val 15283926"/>
              <a:gd name="adj2" fmla="val 13529448"/>
            </a:avLst>
          </a:prstGeom>
          <a:noFill/>
          <a:ln w="238125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Мужчина со сплошной заливкой">
            <a:extLst>
              <a:ext uri="{FF2B5EF4-FFF2-40B4-BE49-F238E27FC236}">
                <a16:creationId xmlns:a16="http://schemas.microsoft.com/office/drawing/2014/main" id="{12486E72-590D-4900-917C-A492C8C2C7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546" y="1777312"/>
            <a:ext cx="2308274" cy="2308274"/>
          </a:xfrm>
          <a:prstGeom prst="rect">
            <a:avLst/>
          </a:prstGeom>
        </p:spPr>
      </p:pic>
      <p:pic>
        <p:nvPicPr>
          <p:cNvPr id="7" name="Рисунок 6" descr="Женщина со сплошной заливкой">
            <a:extLst>
              <a:ext uri="{FF2B5EF4-FFF2-40B4-BE49-F238E27FC236}">
                <a16:creationId xmlns:a16="http://schemas.microsoft.com/office/drawing/2014/main" id="{E1F22E42-2273-49DF-8894-F8D5E544B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127" y="1829760"/>
            <a:ext cx="2376377" cy="23082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23082F-0933-41F1-BB9E-4B4B25CF6E27}"/>
              </a:ext>
            </a:extLst>
          </p:cNvPr>
          <p:cNvSpPr txBox="1"/>
          <p:nvPr/>
        </p:nvSpPr>
        <p:spPr>
          <a:xfrm>
            <a:off x="2842942" y="5151209"/>
            <a:ext cx="80373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Стажеры в возрасте от 16 до 35 лет,</a:t>
            </a:r>
          </a:p>
          <a:p>
            <a:pPr algn="ctr"/>
            <a:r>
              <a:rPr lang="ru-RU" sz="2400" dirty="0"/>
              <a:t>мужчины и женщины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>
            <a:off x="0" y="3920066"/>
            <a:ext cx="5118309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207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DDCF1C-BCBE-421E-8ED2-790670FF0396}"/>
              </a:ext>
            </a:extLst>
          </p:cNvPr>
          <p:cNvSpPr/>
          <p:nvPr/>
        </p:nvSpPr>
        <p:spPr>
          <a:xfrm>
            <a:off x="5634599" y="-120316"/>
            <a:ext cx="6689196" cy="1645852"/>
          </a:xfrm>
          <a:prstGeom prst="roundRect">
            <a:avLst/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Проблема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5EB028-4029-438E-9B91-5B7074406C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2" y="1882000"/>
            <a:ext cx="4395537" cy="4983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FBE0B2-DEAE-46A1-A4CA-668CB255BD58}"/>
              </a:ext>
            </a:extLst>
          </p:cNvPr>
          <p:cNvSpPr txBox="1"/>
          <p:nvPr/>
        </p:nvSpPr>
        <p:spPr>
          <a:xfrm>
            <a:off x="534601" y="1672980"/>
            <a:ext cx="7122872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- Не систематизированный бумажный состав меню Додо, в котором отсутствует значительная часть ассортимента, замедляет процесс запоминания меню у стажеров.</a:t>
            </a:r>
          </a:p>
          <a:p>
            <a:endParaRPr lang="ru-RU" sz="2000" dirty="0"/>
          </a:p>
          <a:p>
            <a:r>
              <a:rPr lang="ru-RU" sz="2000" dirty="0"/>
              <a:t>- Стажеры могут заменить бумажный вариант электронным, начав изучать составы в приложении компании, однако это также неудобно и не эффективно, поскольку в указанном варианте задействуется только кратковременная зрительная память.</a:t>
            </a:r>
          </a:p>
          <a:p>
            <a:endParaRPr lang="ru-RU" sz="2000" dirty="0"/>
          </a:p>
          <a:p>
            <a:r>
              <a:rPr lang="ru-RU" sz="2000" dirty="0"/>
              <a:t>- DodoBot ориентирован именно на развитие долговременной зрительной памяти, которая формируется через повторение и связь с уже известной информацией, что делает её более устойчивой. </a:t>
            </a:r>
          </a:p>
          <a:p>
            <a:endParaRPr lang="ru-RU" sz="2000" dirty="0"/>
          </a:p>
          <a:p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63842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223F65A8-96C7-4B15-A853-0383479619AE}"/>
              </a:ext>
            </a:extLst>
          </p:cNvPr>
          <p:cNvSpPr/>
          <p:nvPr/>
        </p:nvSpPr>
        <p:spPr>
          <a:xfrm rot="14330349">
            <a:off x="9308378" y="3255493"/>
            <a:ext cx="270092" cy="347001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28E364EA-0E30-41F8-9D16-95E4787B9644}"/>
              </a:ext>
            </a:extLst>
          </p:cNvPr>
          <p:cNvSpPr/>
          <p:nvPr/>
        </p:nvSpPr>
        <p:spPr>
          <a:xfrm rot="16901719">
            <a:off x="2765867" y="3788840"/>
            <a:ext cx="317961" cy="288396"/>
          </a:xfrm>
          <a:prstGeom prst="triangle">
            <a:avLst>
              <a:gd name="adj" fmla="val 14542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/>
            </a:endParaRPr>
          </a:p>
        </p:txBody>
      </p:sp>
      <p:pic>
        <p:nvPicPr>
          <p:cNvPr id="4" name="Рисунок 3" descr="Женщина со сплошной заливкой">
            <a:extLst>
              <a:ext uri="{FF2B5EF4-FFF2-40B4-BE49-F238E27FC236}">
                <a16:creationId xmlns:a16="http://schemas.microsoft.com/office/drawing/2014/main" id="{AAA9C391-F74E-4D1C-94C8-A089FFEC13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3868" y="4208462"/>
            <a:ext cx="317961" cy="308849"/>
          </a:xfrm>
          <a:prstGeom prst="rect">
            <a:avLst/>
          </a:prstGeom>
        </p:spPr>
      </p:pic>
      <p:pic>
        <p:nvPicPr>
          <p:cNvPr id="5" name="Рисунок 4" descr="Мужчина со сплошной заливкой">
            <a:extLst>
              <a:ext uri="{FF2B5EF4-FFF2-40B4-BE49-F238E27FC236}">
                <a16:creationId xmlns:a16="http://schemas.microsoft.com/office/drawing/2014/main" id="{36B55D99-93C5-4F84-96D6-785A17AE5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6813" y="4333879"/>
            <a:ext cx="444604" cy="4446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427B31-E524-46C7-B892-4D8EF3C01D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23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55" y="1302484"/>
            <a:ext cx="9907152" cy="4630483"/>
          </a:xfrm>
          <a:prstGeom prst="round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29FBC1B-E22F-43AD-949D-07D416A9F405}"/>
              </a:ext>
            </a:extLst>
          </p:cNvPr>
          <p:cNvSpPr txBox="1">
            <a:spLocks/>
          </p:cNvSpPr>
          <p:nvPr/>
        </p:nvSpPr>
        <p:spPr>
          <a:xfrm>
            <a:off x="907596" y="324113"/>
            <a:ext cx="10376808" cy="907116"/>
          </a:xfrm>
          <a:prstGeom prst="roundRect">
            <a:avLst>
              <a:gd name="adj" fmla="val 50000"/>
            </a:avLst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7030A0"/>
                </a:solidFill>
              </a:rPr>
              <a:t>Цель проекта</a:t>
            </a:r>
          </a:p>
        </p:txBody>
      </p:sp>
      <p:sp>
        <p:nvSpPr>
          <p:cNvPr id="8" name="Дуга 7">
            <a:extLst>
              <a:ext uri="{FF2B5EF4-FFF2-40B4-BE49-F238E27FC236}">
                <a16:creationId xmlns:a16="http://schemas.microsoft.com/office/drawing/2014/main" id="{A3ED1416-20C1-41DA-B18B-AB0745F5B0C2}"/>
              </a:ext>
            </a:extLst>
          </p:cNvPr>
          <p:cNvSpPr/>
          <p:nvPr/>
        </p:nvSpPr>
        <p:spPr>
          <a:xfrm>
            <a:off x="270092" y="3114332"/>
            <a:ext cx="637504" cy="629333"/>
          </a:xfrm>
          <a:prstGeom prst="arc">
            <a:avLst>
              <a:gd name="adj1" fmla="val 16200000"/>
              <a:gd name="adj2" fmla="val 16178170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Дуга 8">
            <a:extLst>
              <a:ext uri="{FF2B5EF4-FFF2-40B4-BE49-F238E27FC236}">
                <a16:creationId xmlns:a16="http://schemas.microsoft.com/office/drawing/2014/main" id="{A7BAB426-5FD2-4ED1-8BBD-0ED137BE8089}"/>
              </a:ext>
            </a:extLst>
          </p:cNvPr>
          <p:cNvSpPr/>
          <p:nvPr/>
        </p:nvSpPr>
        <p:spPr>
          <a:xfrm>
            <a:off x="11284404" y="3085786"/>
            <a:ext cx="637504" cy="629333"/>
          </a:xfrm>
          <a:prstGeom prst="arc">
            <a:avLst>
              <a:gd name="adj1" fmla="val 16200000"/>
              <a:gd name="adj2" fmla="val 16177568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574DC6-53B3-4FDC-9785-501968F9F31E}"/>
              </a:ext>
            </a:extLst>
          </p:cNvPr>
          <p:cNvSpPr txBox="1"/>
          <p:nvPr/>
        </p:nvSpPr>
        <p:spPr>
          <a:xfrm>
            <a:off x="1940754" y="1979139"/>
            <a:ext cx="8510471" cy="289970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>
                <a:effectLst/>
              </a:rPr>
              <a:t>Цель проекта: создать Бот в телеграмме с составами меню Додо, картинками и условными обозначениями до 1 мая 2025 года</a:t>
            </a:r>
            <a:endParaRPr lang="en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6365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>
            <a:off x="0" y="3501655"/>
            <a:ext cx="1937084" cy="3356345"/>
          </a:xfrm>
          <a:prstGeom prst="triangle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10800000">
            <a:off x="8462208" y="0"/>
            <a:ext cx="3729792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C523703-3F9B-4644-A725-2D539B64E75A}"/>
              </a:ext>
            </a:extLst>
          </p:cNvPr>
          <p:cNvSpPr/>
          <p:nvPr/>
        </p:nvSpPr>
        <p:spPr>
          <a:xfrm>
            <a:off x="-159093" y="-91567"/>
            <a:ext cx="4463716" cy="2112873"/>
          </a:xfrm>
          <a:prstGeom prst="roundRect">
            <a:avLst>
              <a:gd name="adj" fmla="val 6987"/>
            </a:avLst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Решение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CBEF39-8D46-4530-ADB9-3FE56212E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29" y="4365079"/>
            <a:ext cx="3015494" cy="21596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6F6AF1-A08B-B0F9-30BA-B12DA4D6FA70}"/>
              </a:ext>
            </a:extLst>
          </p:cNvPr>
          <p:cNvSpPr txBox="1"/>
          <p:nvPr/>
        </p:nvSpPr>
        <p:spPr>
          <a:xfrm>
            <a:off x="4494613" y="1147164"/>
            <a:ext cx="62030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Научно технологическое решение</a:t>
            </a:r>
            <a:r>
              <a:rPr lang="en-US" sz="2000" dirty="0"/>
              <a:t> </a:t>
            </a:r>
            <a:r>
              <a:rPr lang="ru-RU" sz="2000" dirty="0"/>
              <a:t>-  чат-бот в </a:t>
            </a:r>
            <a:r>
              <a:rPr lang="en-US" sz="2000" dirty="0"/>
              <a:t>Telegram,</a:t>
            </a:r>
            <a:r>
              <a:rPr lang="ru-RU" sz="2000" dirty="0"/>
              <a:t> который позволит удобнее и быстрее запоминать меню стажерам в «Додо Пицца»</a:t>
            </a:r>
          </a:p>
          <a:p>
            <a:r>
              <a:rPr lang="ru-RU" sz="2000" dirty="0"/>
              <a:t>Состояние на начало проекта: есть условный план функционирования чат бота.</a:t>
            </a:r>
          </a:p>
          <a:p>
            <a:r>
              <a:rPr lang="ru-RU" sz="2000" dirty="0"/>
              <a:t>Основные предполагаемые тех. параметры:  главное меню, выбор нужных рецептов и блюд с картинками для лучшего запоминания.</a:t>
            </a:r>
            <a:endParaRPr lang="en-US" sz="2000" dirty="0"/>
          </a:p>
          <a:p>
            <a:endParaRPr lang="ru-RU" sz="2000" dirty="0"/>
          </a:p>
          <a:p>
            <a:r>
              <a:rPr lang="ru-RU" sz="2000" dirty="0"/>
              <a:t>Уникальные преимущества: </a:t>
            </a:r>
          </a:p>
          <a:p>
            <a:pPr marL="342900" indent="-342900">
              <a:buAutoNum type="arabicParenR"/>
            </a:pPr>
            <a:r>
              <a:rPr lang="ru-RU" sz="2000" dirty="0"/>
              <a:t>Экономия времени.</a:t>
            </a:r>
          </a:p>
          <a:p>
            <a:pPr marL="342900" indent="-342900">
              <a:buAutoNum type="arabicParenR"/>
            </a:pPr>
            <a:r>
              <a:rPr lang="ru-RU" sz="2000" dirty="0"/>
              <a:t>Удобный интерфейс.</a:t>
            </a:r>
          </a:p>
          <a:p>
            <a:pPr marL="342900" indent="-342900">
              <a:buAutoNum type="arabicParenR"/>
            </a:pPr>
            <a:r>
              <a:rPr lang="ru-RU" sz="2000" dirty="0"/>
              <a:t>Использование популярной соц. сети </a:t>
            </a:r>
            <a:r>
              <a:rPr lang="ru-RU" sz="2000" dirty="0" err="1"/>
              <a:t>T</a:t>
            </a:r>
            <a:r>
              <a:rPr lang="en-US" sz="2000" dirty="0" err="1"/>
              <a:t>elegram</a:t>
            </a:r>
            <a:r>
              <a:rPr lang="ru-RU" sz="2000" dirty="0"/>
              <a:t>.</a:t>
            </a:r>
          </a:p>
          <a:p>
            <a:pPr marL="342900" indent="-342900">
              <a:buAutoNum type="arabicParenR"/>
            </a:pPr>
            <a:r>
              <a:rPr lang="ru-RU" sz="2000" dirty="0"/>
              <a:t>Основные чаты сотрудников «Додо Пиццы» находятся в T</a:t>
            </a:r>
            <a:r>
              <a:rPr lang="en-US" sz="2000" dirty="0" err="1"/>
              <a:t>elegram</a:t>
            </a:r>
            <a:r>
              <a:rPr lang="en-US" sz="2000" dirty="0"/>
              <a:t>,</a:t>
            </a:r>
            <a:r>
              <a:rPr lang="ru-RU" sz="2000" dirty="0"/>
              <a:t> поэтому удобнее будет использовать наш бот для запоминания меню, так как он тоже будет разработан в </a:t>
            </a:r>
            <a:r>
              <a:rPr lang="en-US" sz="2000" dirty="0"/>
              <a:t>Telegram/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4278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D7C505AD-F6C5-4051-A276-FECEE3AF0BB6}"/>
              </a:ext>
            </a:extLst>
          </p:cNvPr>
          <p:cNvSpPr/>
          <p:nvPr/>
        </p:nvSpPr>
        <p:spPr>
          <a:xfrm rot="14330349">
            <a:off x="9308378" y="3255493"/>
            <a:ext cx="270092" cy="347001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D80CE8D-D8EC-4052-8571-FDBE96E5F01D}"/>
              </a:ext>
            </a:extLst>
          </p:cNvPr>
          <p:cNvSpPr/>
          <p:nvPr/>
        </p:nvSpPr>
        <p:spPr>
          <a:xfrm rot="16901719">
            <a:off x="2765867" y="3788840"/>
            <a:ext cx="317961" cy="288396"/>
          </a:xfrm>
          <a:prstGeom prst="triangle">
            <a:avLst>
              <a:gd name="adj" fmla="val 14542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/>
            </a:endParaRPr>
          </a:p>
        </p:txBody>
      </p:sp>
      <p:pic>
        <p:nvPicPr>
          <p:cNvPr id="9" name="Рисунок 8" descr="Женщина со сплошной заливкой">
            <a:extLst>
              <a:ext uri="{FF2B5EF4-FFF2-40B4-BE49-F238E27FC236}">
                <a16:creationId xmlns:a16="http://schemas.microsoft.com/office/drawing/2014/main" id="{33C65E4D-F6D5-43E1-985B-38208AF37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3868" y="4208462"/>
            <a:ext cx="317961" cy="308849"/>
          </a:xfrm>
          <a:prstGeom prst="rect">
            <a:avLst/>
          </a:prstGeom>
        </p:spPr>
      </p:pic>
      <p:pic>
        <p:nvPicPr>
          <p:cNvPr id="8" name="Рисунок 7" descr="Мужчина со сплошной заливкой">
            <a:extLst>
              <a:ext uri="{FF2B5EF4-FFF2-40B4-BE49-F238E27FC236}">
                <a16:creationId xmlns:a16="http://schemas.microsoft.com/office/drawing/2014/main" id="{4FE98A8D-EE1B-48B4-B628-7C85B6CC5C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1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6813" y="4333879"/>
            <a:ext cx="444604" cy="4446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6D3A47-D9F7-426B-A9C5-54C5F55BC2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6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23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55" y="1302484"/>
            <a:ext cx="9907152" cy="4630483"/>
          </a:xfrm>
          <a:prstGeom prst="round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596" y="324113"/>
            <a:ext cx="10376808" cy="9071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400" dirty="0">
                <a:solidFill>
                  <a:srgbClr val="7030A0"/>
                </a:solidFill>
              </a:rPr>
              <a:t>Ценность, ценностное предложение</a:t>
            </a: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537F55EE-0D58-4BFB-A9F0-BB9C9A7224CA}"/>
              </a:ext>
            </a:extLst>
          </p:cNvPr>
          <p:cNvSpPr/>
          <p:nvPr/>
        </p:nvSpPr>
        <p:spPr>
          <a:xfrm>
            <a:off x="270092" y="3114332"/>
            <a:ext cx="637504" cy="629333"/>
          </a:xfrm>
          <a:prstGeom prst="arc">
            <a:avLst>
              <a:gd name="adj1" fmla="val 16200000"/>
              <a:gd name="adj2" fmla="val 16178170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Дуга 16">
            <a:extLst>
              <a:ext uri="{FF2B5EF4-FFF2-40B4-BE49-F238E27FC236}">
                <a16:creationId xmlns:a16="http://schemas.microsoft.com/office/drawing/2014/main" id="{A95E2E61-B400-499A-89AE-220503DD7104}"/>
              </a:ext>
            </a:extLst>
          </p:cNvPr>
          <p:cNvSpPr/>
          <p:nvPr/>
        </p:nvSpPr>
        <p:spPr>
          <a:xfrm>
            <a:off x="11284404" y="3085786"/>
            <a:ext cx="637504" cy="629333"/>
          </a:xfrm>
          <a:prstGeom prst="arc">
            <a:avLst>
              <a:gd name="adj1" fmla="val 16200000"/>
              <a:gd name="adj2" fmla="val 16177568"/>
            </a:avLst>
          </a:prstGeom>
          <a:noFill/>
          <a:ln w="2381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B97CA-1C87-4BF0-9940-5BD70CAF9EDD}"/>
              </a:ext>
            </a:extLst>
          </p:cNvPr>
          <p:cNvSpPr txBox="1"/>
          <p:nvPr/>
        </p:nvSpPr>
        <p:spPr>
          <a:xfrm>
            <a:off x="2050171" y="2384267"/>
            <a:ext cx="8510471" cy="246691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effectLst/>
                <a:latin typeface="+mj-lt"/>
              </a:rPr>
              <a:t>Наша компания </a:t>
            </a:r>
            <a:r>
              <a:rPr lang="ru-RU" sz="1800" dirty="0">
                <a:solidFill>
                  <a:schemeClr val="tx1"/>
                </a:solidFill>
                <a:effectLst/>
                <a:latin typeface="+mj-lt"/>
              </a:rPr>
              <a:t>помогает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стажерам в «Додо пицца» при прохождении аттестации  </a:t>
            </a:r>
            <a:r>
              <a:rPr lang="ru-RU" sz="1800" dirty="0">
                <a:solidFill>
                  <a:schemeClr val="tx1"/>
                </a:solidFill>
                <a:effectLst/>
                <a:latin typeface="+mj-lt"/>
              </a:rPr>
              <a:t>решить проблему изучения меню по несистематизированному и неполному бумажному варианту.</a:t>
            </a:r>
            <a:br>
              <a:rPr lang="en" sz="1800" dirty="0">
                <a:solidFill>
                  <a:schemeClr val="tx1"/>
                </a:solidFill>
                <a:effectLst/>
                <a:latin typeface="+mj-lt"/>
              </a:rPr>
            </a:br>
            <a:r>
              <a:rPr lang="en-US" dirty="0">
                <a:solidFill>
                  <a:schemeClr val="tx1"/>
                </a:solidFill>
                <a:latin typeface="+mj-lt"/>
              </a:rPr>
              <a:t>C</a:t>
            </a:r>
            <a:r>
              <a:rPr lang="ru-RU" sz="1800" dirty="0">
                <a:solidFill>
                  <a:schemeClr val="tx1"/>
                </a:solidFill>
                <a:effectLst/>
                <a:latin typeface="+mj-lt"/>
              </a:rPr>
              <a:t> помощью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чат-бота в T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elegram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можно</a:t>
            </a:r>
            <a:r>
              <a:rPr lang="ru-RU" sz="180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effectLst/>
                <a:latin typeface="+mj-lt"/>
              </a:rPr>
              <a:t>получ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и</a:t>
            </a:r>
            <a:r>
              <a:rPr lang="ru-RU" dirty="0" err="1">
                <a:solidFill>
                  <a:schemeClr val="tx1"/>
                </a:solidFill>
                <a:latin typeface="+mj-lt"/>
              </a:rPr>
              <a:t>ть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 готовый функционирующий продукт, который облегчит жизнь ( в т.ч сэкономить время и силы на изучение меню) стажерам. </a:t>
            </a:r>
            <a:endParaRPr lang="en" dirty="0"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0361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1DEA9A9-CEC8-4164-AB7C-AC4EF2C1CBA7}"/>
              </a:ext>
            </a:extLst>
          </p:cNvPr>
          <p:cNvSpPr/>
          <p:nvPr/>
        </p:nvSpPr>
        <p:spPr>
          <a:xfrm>
            <a:off x="5376647" y="-19815"/>
            <a:ext cx="6918015" cy="1701206"/>
          </a:xfrm>
          <a:prstGeom prst="roundRect">
            <a:avLst>
              <a:gd name="adj" fmla="val 14545"/>
            </a:avLst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/>
              <a:t>Рынок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B5D9AE-C0D0-47B8-B44B-8D03D6D831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451" y="3246543"/>
            <a:ext cx="2788847" cy="2544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14AF28-89E3-872F-EE94-91C5791DAAE0}"/>
              </a:ext>
            </a:extLst>
          </p:cNvPr>
          <p:cNvSpPr txBox="1"/>
          <p:nvPr/>
        </p:nvSpPr>
        <p:spPr>
          <a:xfrm>
            <a:off x="556054" y="2262481"/>
            <a:ext cx="81815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8E00FF"/>
                </a:solidFill>
                <a:effectLst/>
              </a:rPr>
              <a:t>●  </a:t>
            </a:r>
            <a:r>
              <a:rPr lang="ru-RU" sz="2400" dirty="0">
                <a:effectLst/>
              </a:rPr>
              <a:t>Мы работаем на рынке </a:t>
            </a:r>
            <a:r>
              <a:rPr lang="en" sz="2400" b="1" i="0" u="none" strike="noStrike" dirty="0">
                <a:solidFill>
                  <a:srgbClr val="333333"/>
                </a:solidFill>
                <a:effectLst/>
              </a:rPr>
              <a:t>B2B (business-to-business, «</a:t>
            </a:r>
            <a:r>
              <a:rPr lang="ru-RU" sz="2400" b="1" i="0" u="none" strike="noStrike" dirty="0">
                <a:solidFill>
                  <a:srgbClr val="333333"/>
                </a:solidFill>
                <a:effectLst/>
              </a:rPr>
              <a:t>бизнес для бизнеса»)</a:t>
            </a:r>
            <a:r>
              <a:rPr lang="ru-RU" sz="2400" b="0" i="0" u="none" strike="noStrike" dirty="0">
                <a:solidFill>
                  <a:srgbClr val="333333"/>
                </a:solidFill>
                <a:effectLst/>
              </a:rPr>
              <a:t> — это продажа продукта от предприятий другим предприятиям.</a:t>
            </a:r>
            <a:endParaRPr lang="ru-RU" sz="2400" dirty="0">
              <a:effectLst/>
            </a:endParaRPr>
          </a:p>
          <a:p>
            <a:r>
              <a:rPr lang="en" sz="2400" dirty="0">
                <a:solidFill>
                  <a:srgbClr val="8E00FF"/>
                </a:solidFill>
                <a:effectLst/>
              </a:rPr>
              <a:t>●  </a:t>
            </a:r>
            <a:r>
              <a:rPr lang="ru-RU" sz="2400" dirty="0">
                <a:effectLst/>
              </a:rPr>
              <a:t>Наша ЦА -1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0-15 стажеров в возрасте от 16 до 35 лет, мужчины и женщины в конкретном филиале «Додо Пицца» по адресу: ул. Крылова д.53</a:t>
            </a:r>
            <a:endParaRPr lang="ru-RU" sz="2400" dirty="0">
              <a:effectLst/>
            </a:endParaRPr>
          </a:p>
          <a:p>
            <a:r>
              <a:rPr lang="ru-RU" sz="2400" dirty="0">
                <a:solidFill>
                  <a:srgbClr val="8E00FF"/>
                </a:solidFill>
                <a:effectLst/>
              </a:rPr>
              <a:t>●  </a:t>
            </a:r>
            <a:r>
              <a:rPr lang="ru-RU" sz="2400" dirty="0">
                <a:effectLst/>
              </a:rPr>
              <a:t>Наше решение будет стоить 1990 руб.( подписка на год) – это 165*12</a:t>
            </a:r>
          </a:p>
          <a:p>
            <a:r>
              <a:rPr lang="ru-RU" sz="2400" dirty="0">
                <a:solidFill>
                  <a:srgbClr val="8E00FF"/>
                </a:solidFill>
                <a:effectLst/>
              </a:rPr>
              <a:t>●  </a:t>
            </a:r>
            <a:r>
              <a:rPr lang="ru-RU" sz="2400" dirty="0">
                <a:effectLst/>
              </a:rPr>
              <a:t>Сможем заработать в первый год – 22668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131389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8163677" y="2829674"/>
            <a:ext cx="4895636" cy="3161014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832" y="330137"/>
            <a:ext cx="6506115" cy="9071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>
                <a:solidFill>
                  <a:srgbClr val="990099"/>
                </a:solidFill>
              </a:rPr>
              <a:t>Конкуренты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-991458" y="991458"/>
            <a:ext cx="4058296" cy="207538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8CA343-7080-4756-8FC4-9C7B70BBF1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46" y="4471286"/>
            <a:ext cx="5183525" cy="2816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6F6AF1-A08B-B0F9-30BA-B12DA4D6FA70}"/>
              </a:ext>
            </a:extLst>
          </p:cNvPr>
          <p:cNvSpPr txBox="1"/>
          <p:nvPr/>
        </p:nvSpPr>
        <p:spPr>
          <a:xfrm>
            <a:off x="2208119" y="2386714"/>
            <a:ext cx="8197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На данный момент конкурентов и аналогов не выявлено</a:t>
            </a:r>
          </a:p>
        </p:txBody>
      </p:sp>
    </p:spTree>
    <p:extLst>
      <p:ext uri="{BB962C8B-B14F-4D97-AF65-F5344CB8AC3E}">
        <p14:creationId xmlns:p14="http://schemas.microsoft.com/office/powerpoint/2010/main" val="2165901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2942" y="460843"/>
            <a:ext cx="6506115" cy="9071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Бизнес-модель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CBEF39-8D46-4530-ADB9-3FE56212E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235" y="5107719"/>
            <a:ext cx="1889613" cy="13533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5EB028-4029-438E-9B91-5B7074406C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141" y="4907793"/>
            <a:ext cx="1616886" cy="183314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B5D9AE-C0D0-47B8-B44B-8D03D6D831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4" y="4893510"/>
            <a:ext cx="1889613" cy="17242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6F6AF1-A08B-B0F9-30BA-B12DA4D6FA70}"/>
              </a:ext>
            </a:extLst>
          </p:cNvPr>
          <p:cNvSpPr txBox="1"/>
          <p:nvPr/>
        </p:nvSpPr>
        <p:spPr>
          <a:xfrm>
            <a:off x="1205573" y="1916545"/>
            <a:ext cx="97395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/>
              <a:t> Мы будем делать </a:t>
            </a:r>
            <a:r>
              <a:rPr lang="en-US" sz="2400" dirty="0"/>
              <a:t>Telegram</a:t>
            </a:r>
            <a:r>
              <a:rPr lang="ru-RU" sz="2400" dirty="0"/>
              <a:t>-бота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/>
              <a:t> Для создания бота нужна</a:t>
            </a:r>
            <a:r>
              <a:rPr lang="en-US" sz="2400" dirty="0"/>
              <a:t> Premium</a:t>
            </a:r>
            <a:r>
              <a:rPr lang="ru-RU" sz="2400" dirty="0"/>
              <a:t>-подписка </a:t>
            </a:r>
            <a:r>
              <a:rPr lang="en-US" sz="2400" dirty="0"/>
              <a:t>Telegram</a:t>
            </a:r>
            <a:r>
              <a:rPr lang="ru-RU" sz="2400" dirty="0"/>
              <a:t> -</a:t>
            </a:r>
            <a:r>
              <a:rPr lang="en-US" sz="2400" dirty="0"/>
              <a:t> </a:t>
            </a:r>
            <a:r>
              <a:rPr lang="ru-RU" sz="2400" dirty="0"/>
              <a:t>это будет стоить 1990 </a:t>
            </a:r>
            <a:r>
              <a:rPr lang="ru-RU" sz="2400" dirty="0" err="1"/>
              <a:t>руб</a:t>
            </a:r>
            <a:r>
              <a:rPr lang="en-US" sz="2400" dirty="0"/>
              <a:t>/</a:t>
            </a:r>
            <a:r>
              <a:rPr lang="ru-RU" sz="2400" dirty="0"/>
              <a:t>месяц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/>
              <a:t> Филиал «</a:t>
            </a:r>
            <a:r>
              <a:rPr lang="ru-RU" sz="2400" dirty="0" err="1"/>
              <a:t>Додо</a:t>
            </a:r>
            <a:r>
              <a:rPr lang="ru-RU" sz="2400" dirty="0"/>
              <a:t> Пицца» будет покупать подписку за пользование ботом для своих сотрудников за 1889 </a:t>
            </a:r>
            <a:r>
              <a:rPr lang="ru-RU" sz="2400" dirty="0" err="1"/>
              <a:t>руб</a:t>
            </a:r>
            <a:r>
              <a:rPr lang="en-US" sz="2400" dirty="0"/>
              <a:t>/</a:t>
            </a:r>
            <a:r>
              <a:rPr lang="ru-RU" sz="2400" dirty="0"/>
              <a:t>месяц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/>
              <a:t> За пользование ботом доход составит 22 668 </a:t>
            </a:r>
            <a:r>
              <a:rPr lang="ru-RU" sz="2400" dirty="0" err="1"/>
              <a:t>руб</a:t>
            </a:r>
            <a:r>
              <a:rPr lang="en-US" sz="2400" dirty="0"/>
              <a:t>/</a:t>
            </a:r>
            <a:r>
              <a:rPr lang="ru-RU" sz="2400" dirty="0"/>
              <a:t>год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/>
              <a:t> Дополнительный заработок не предусматривается</a:t>
            </a:r>
          </a:p>
        </p:txBody>
      </p:sp>
    </p:spTree>
    <p:extLst>
      <p:ext uri="{BB962C8B-B14F-4D97-AF65-F5344CB8AC3E}">
        <p14:creationId xmlns:p14="http://schemas.microsoft.com/office/powerpoint/2010/main" val="399321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F3FB5A-27CE-432E-A4BB-8A8A3F247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43373" y="-2046717"/>
            <a:ext cx="9867467" cy="7160977"/>
          </a:xfrm>
          <a:prstGeom prst="pie">
            <a:avLst>
              <a:gd name="adj1" fmla="val 30894"/>
              <a:gd name="adj2" fmla="val 13279708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891F9F-F017-4524-82C6-700851AA9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8293">
            <a:off x="-4994611" y="-246689"/>
            <a:ext cx="10684048" cy="7753583"/>
          </a:xfrm>
          <a:prstGeom prst="pie">
            <a:avLst>
              <a:gd name="adj1" fmla="val 30894"/>
              <a:gd name="adj2" fmla="val 16212634"/>
            </a:avLst>
          </a:prstGeom>
        </p:spPr>
      </p:pic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0800000">
            <a:off x="8665534" y="-13149"/>
            <a:ext cx="3526464" cy="2469270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>
            <a:off x="0" y="4369980"/>
            <a:ext cx="2945219" cy="2488019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11D87-A33A-49D5-A58D-7F650CF9E0C0}"/>
              </a:ext>
            </a:extLst>
          </p:cNvPr>
          <p:cNvSpPr txBox="1"/>
          <p:nvPr/>
        </p:nvSpPr>
        <p:spPr>
          <a:xfrm>
            <a:off x="1575526" y="172246"/>
            <a:ext cx="6794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Текущие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3012D-0403-41CC-AE9B-4F0774C1106B}"/>
              </a:ext>
            </a:extLst>
          </p:cNvPr>
          <p:cNvSpPr txBox="1"/>
          <p:nvPr/>
        </p:nvSpPr>
        <p:spPr>
          <a:xfrm>
            <a:off x="2861007" y="2832219"/>
            <a:ext cx="8804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На данном этапе у нашей команды разработана идея и составлен черновой 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643136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DDCF1C-BCBE-421E-8ED2-790670FF0396}"/>
              </a:ext>
            </a:extLst>
          </p:cNvPr>
          <p:cNvSpPr/>
          <p:nvPr/>
        </p:nvSpPr>
        <p:spPr>
          <a:xfrm>
            <a:off x="5634599" y="-28840"/>
            <a:ext cx="6689196" cy="1414295"/>
          </a:xfrm>
          <a:prstGeom prst="roundRect">
            <a:avLst/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/>
              <a:t>Команда стартапа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5EB028-4029-438E-9B91-5B7074406C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6" y="4482423"/>
            <a:ext cx="1952118" cy="2213214"/>
          </a:xfrm>
          <a:prstGeom prst="rect">
            <a:avLst/>
          </a:prstGeom>
        </p:spPr>
      </p:pic>
      <p:graphicFrame>
        <p:nvGraphicFramePr>
          <p:cNvPr id="6" name="Таблица 2">
            <a:extLst>
              <a:ext uri="{FF2B5EF4-FFF2-40B4-BE49-F238E27FC236}">
                <a16:creationId xmlns:a16="http://schemas.microsoft.com/office/drawing/2014/main" id="{14354AFC-3296-4359-AA06-54784C954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419211"/>
              </p:ext>
            </p:extLst>
          </p:nvPr>
        </p:nvGraphicFramePr>
        <p:xfrm>
          <a:off x="1973587" y="1884218"/>
          <a:ext cx="8737602" cy="402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602">
                  <a:extLst>
                    <a:ext uri="{9D8B030D-6E8A-4147-A177-3AD203B41FA5}">
                      <a16:colId xmlns:a16="http://schemas.microsoft.com/office/drawing/2014/main" val="1072088087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16508320"/>
                    </a:ext>
                  </a:extLst>
                </a:gridCol>
              </a:tblGrid>
              <a:tr h="80589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РОЛЬ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ФАМИЛИЯ ИМЯ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727122"/>
                  </a:ext>
                </a:extLst>
              </a:tr>
              <a:tr h="80589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ЛИДЕР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МАКЕЕВА МАРИЯ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45012"/>
                  </a:ext>
                </a:extLst>
              </a:tr>
              <a:tr h="80589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ФИНАНСИСТ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РАЗЯВЧЕНКО АНАСТАСИЯ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1409154"/>
                  </a:ext>
                </a:extLst>
              </a:tr>
              <a:tr h="80589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ИНЖЕНЕР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СТЕПАНОВА АНЖЕЛИКА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1647950"/>
                  </a:ext>
                </a:extLst>
              </a:tr>
              <a:tr h="805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МАРКЕТОЛОГ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КОЛЕНОВА ДАРЬЯ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108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648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DDCF1C-BCBE-421E-8ED2-790670FF0396}"/>
              </a:ext>
            </a:extLst>
          </p:cNvPr>
          <p:cNvSpPr/>
          <p:nvPr/>
        </p:nvSpPr>
        <p:spPr>
          <a:xfrm>
            <a:off x="5634599" y="-120316"/>
            <a:ext cx="6689196" cy="914403"/>
          </a:xfrm>
          <a:prstGeom prst="roundRect">
            <a:avLst/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Планы развития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5EB028-4029-438E-9B91-5B7074406C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41" y="3739074"/>
            <a:ext cx="1952118" cy="2213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92CE1E-7596-4727-9039-C91A141AFE28}"/>
              </a:ext>
            </a:extLst>
          </p:cNvPr>
          <p:cNvSpPr txBox="1"/>
          <p:nvPr/>
        </p:nvSpPr>
        <p:spPr>
          <a:xfrm>
            <a:off x="607428" y="691466"/>
            <a:ext cx="62394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90099"/>
                </a:solidFill>
              </a:rPr>
              <a:t>Планы развития, основные укрупненные задачи</a:t>
            </a:r>
          </a:p>
          <a:p>
            <a:r>
              <a:rPr lang="ru-RU" sz="1600" dirty="0"/>
              <a:t>1) Систематизировать и изучить меню «Додо пиццы»</a:t>
            </a:r>
          </a:p>
          <a:p>
            <a:r>
              <a:rPr lang="ru-RU" sz="1600" dirty="0"/>
              <a:t>2) Разработать </a:t>
            </a:r>
            <a:r>
              <a:rPr lang="en-US" sz="1600" dirty="0" err="1"/>
              <a:t>DodoBot</a:t>
            </a:r>
            <a:endParaRPr lang="ru-RU" sz="1600" dirty="0"/>
          </a:p>
          <a:p>
            <a:r>
              <a:rPr lang="ru-RU" sz="1600" dirty="0"/>
              <a:t>3) Протестировать </a:t>
            </a:r>
            <a:r>
              <a:rPr lang="en-US" sz="1600" dirty="0"/>
              <a:t>DodoBot</a:t>
            </a:r>
            <a:r>
              <a:rPr lang="ru-RU" sz="1600" dirty="0"/>
              <a:t> </a:t>
            </a:r>
          </a:p>
          <a:p>
            <a:r>
              <a:rPr lang="ru-RU" sz="1600" dirty="0"/>
              <a:t>4) При необходимости доработать </a:t>
            </a:r>
            <a:r>
              <a:rPr lang="en-US" sz="1600" dirty="0"/>
              <a:t>DodoBot</a:t>
            </a:r>
            <a:endParaRPr lang="ru-RU" sz="1600" dirty="0"/>
          </a:p>
          <a:p>
            <a:r>
              <a:rPr lang="ru-RU" sz="1600" dirty="0"/>
              <a:t>5) Запустить </a:t>
            </a:r>
            <a:r>
              <a:rPr lang="ru-RU" sz="1600" dirty="0" err="1"/>
              <a:t>ВщвщИще</a:t>
            </a:r>
            <a:endParaRPr lang="ru-RU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7154F6-72C5-4481-A841-715E1712825D}"/>
              </a:ext>
            </a:extLst>
          </p:cNvPr>
          <p:cNvSpPr txBox="1"/>
          <p:nvPr/>
        </p:nvSpPr>
        <p:spPr>
          <a:xfrm>
            <a:off x="607428" y="2168794"/>
            <a:ext cx="6239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Dodo Rounded"/>
                <a:ea typeface="+mn-ea"/>
                <a:cs typeface="+mn-cs"/>
              </a:rPr>
              <a:t>План-график на ближайшие 2-4 недели</a:t>
            </a:r>
          </a:p>
        </p:txBody>
      </p:sp>
      <p:graphicFrame>
        <p:nvGraphicFramePr>
          <p:cNvPr id="12" name="Таблица 3">
            <a:extLst>
              <a:ext uri="{FF2B5EF4-FFF2-40B4-BE49-F238E27FC236}">
                <a16:creationId xmlns:a16="http://schemas.microsoft.com/office/drawing/2014/main" id="{30552B73-5A10-4827-AB17-46704FFE3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863676"/>
              </p:ext>
            </p:extLst>
          </p:nvPr>
        </p:nvGraphicFramePr>
        <p:xfrm>
          <a:off x="689182" y="2625192"/>
          <a:ext cx="8146473" cy="3916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643">
                  <a:extLst>
                    <a:ext uri="{9D8B030D-6E8A-4147-A177-3AD203B41FA5}">
                      <a16:colId xmlns:a16="http://schemas.microsoft.com/office/drawing/2014/main" val="663208914"/>
                    </a:ext>
                  </a:extLst>
                </a:gridCol>
                <a:gridCol w="2775415">
                  <a:extLst>
                    <a:ext uri="{9D8B030D-6E8A-4147-A177-3AD203B41FA5}">
                      <a16:colId xmlns:a16="http://schemas.microsoft.com/office/drawing/2014/main" val="1001932813"/>
                    </a:ext>
                  </a:extLst>
                </a:gridCol>
                <a:gridCol w="2775415">
                  <a:extLst>
                    <a:ext uri="{9D8B030D-6E8A-4147-A177-3AD203B41FA5}">
                      <a16:colId xmlns:a16="http://schemas.microsoft.com/office/drawing/2014/main" val="781168101"/>
                    </a:ext>
                  </a:extLst>
                </a:gridCol>
              </a:tblGrid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ЧТО ДЕЛАЕМ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ОТВЕТСТВЕННЫЙ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09175"/>
                  </a:ext>
                </a:extLst>
              </a:tr>
              <a:tr h="3949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Собраться командой и устроить мозговой штурм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03. 03. 2025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Мария Макеева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8358876"/>
                  </a:ext>
                </a:extLst>
              </a:tr>
              <a:tr h="3949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Изучить, как работают боты в </a:t>
                      </a:r>
                      <a:r>
                        <a:rPr lang="en-US" dirty="0"/>
                        <a:t>Telegram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10. 03. 2025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Анжелика Степанова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3840217"/>
                  </a:ext>
                </a:extLst>
              </a:tr>
              <a:tr h="3949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Изучить рецепты, входящие в меню</a:t>
                      </a:r>
                    </a:p>
                    <a:p>
                      <a:pPr algn="ctr"/>
                      <a:r>
                        <a:rPr lang="ru-RU" dirty="0"/>
                        <a:t>«Додо пиццы»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10. 03. 2025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Дарья Коленова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2739778"/>
                  </a:ext>
                </a:extLst>
              </a:tr>
              <a:tr h="3949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Примерно рассчитать смету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17.03.2025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Анастасия </a:t>
                      </a:r>
                      <a:r>
                        <a:rPr lang="ru-RU" dirty="0" err="1"/>
                        <a:t>Разявченко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138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184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15784CA4-8B41-4710-9A27-0197B94C37FD}"/>
              </a:ext>
            </a:extLst>
          </p:cNvPr>
          <p:cNvSpPr/>
          <p:nvPr/>
        </p:nvSpPr>
        <p:spPr>
          <a:xfrm rot="16200000">
            <a:off x="9977020" y="4643018"/>
            <a:ext cx="1073615" cy="3356345"/>
          </a:xfrm>
          <a:prstGeom prst="triangle">
            <a:avLst>
              <a:gd name="adj" fmla="val 0"/>
            </a:avLst>
          </a:prstGeom>
          <a:solidFill>
            <a:srgbClr val="D76213"/>
          </a:solidFill>
          <a:ln>
            <a:solidFill>
              <a:schemeClr val="accent2"/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C124A657-52B2-4AC9-9D63-C2A931E140F5}"/>
              </a:ext>
            </a:extLst>
          </p:cNvPr>
          <p:cNvSpPr/>
          <p:nvPr/>
        </p:nvSpPr>
        <p:spPr>
          <a:xfrm rot="5400000">
            <a:off x="1011766" y="-1011767"/>
            <a:ext cx="914401" cy="293793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tx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DDCF1C-BCBE-421E-8ED2-790670FF0396}"/>
              </a:ext>
            </a:extLst>
          </p:cNvPr>
          <p:cNvSpPr/>
          <p:nvPr/>
        </p:nvSpPr>
        <p:spPr>
          <a:xfrm>
            <a:off x="5690017" y="-120316"/>
            <a:ext cx="6689196" cy="1645852"/>
          </a:xfrm>
          <a:prstGeom prst="roundRect">
            <a:avLst/>
          </a:prstGeom>
          <a:solidFill>
            <a:srgbClr val="7030A0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Контакты лидера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5EB028-4029-438E-9B91-5B7074406C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7" y="4454715"/>
            <a:ext cx="1952118" cy="2213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6444EF-DCE0-4BB6-B258-2B2491E41F3F}"/>
              </a:ext>
            </a:extLst>
          </p:cNvPr>
          <p:cNvSpPr txBox="1"/>
          <p:nvPr/>
        </p:nvSpPr>
        <p:spPr>
          <a:xfrm>
            <a:off x="784141" y="2369894"/>
            <a:ext cx="106237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3"/>
              </a:rPr>
              <a:t>makeeva_ma@edu.surgu.ru</a:t>
            </a:r>
            <a:r>
              <a:rPr lang="ru-RU" sz="3200" dirty="0"/>
              <a:t> – корпоративная почта лидера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61631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6D3A47-D9F7-426B-A9C5-54C5F55BC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80" y="84221"/>
            <a:ext cx="11851347" cy="6773779"/>
          </a:xfrm>
          <a:prstGeom prst="round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270A5-B793-4D78-910B-CF4244ACE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916" y="517520"/>
            <a:ext cx="7122663" cy="3755656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Спасибо за внимание!</a:t>
            </a:r>
            <a:endParaRPr lang="ru-RU" sz="6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10D731-4914-49A9-93FD-22A1256074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8" t="6869" r="3842" b="2020"/>
          <a:stretch/>
        </p:blipFill>
        <p:spPr>
          <a:xfrm>
            <a:off x="7712363" y="1504628"/>
            <a:ext cx="3722254" cy="3848739"/>
          </a:xfrm>
          <a:prstGeom prst="ellipse">
            <a:avLst/>
          </a:prstGeom>
        </p:spPr>
      </p:pic>
      <p:sp>
        <p:nvSpPr>
          <p:cNvPr id="12" name="Дуга 11">
            <a:extLst>
              <a:ext uri="{FF2B5EF4-FFF2-40B4-BE49-F238E27FC236}">
                <a16:creationId xmlns:a16="http://schemas.microsoft.com/office/drawing/2014/main" id="{4DD50B41-A242-4ABA-A20C-F1A8D0436B81}"/>
              </a:ext>
            </a:extLst>
          </p:cNvPr>
          <p:cNvSpPr/>
          <p:nvPr/>
        </p:nvSpPr>
        <p:spPr>
          <a:xfrm rot="60000">
            <a:off x="7330546" y="1194920"/>
            <a:ext cx="4485889" cy="4468157"/>
          </a:xfrm>
          <a:prstGeom prst="arc">
            <a:avLst>
              <a:gd name="adj1" fmla="val 16200000"/>
              <a:gd name="adj2" fmla="val 14428117"/>
            </a:avLst>
          </a:prstGeom>
          <a:ln w="323850" cap="rnd">
            <a:solidFill>
              <a:schemeClr val="tx1"/>
            </a:solidFill>
            <a:miter lim="800000"/>
            <a:headEnd w="sm" len="sm"/>
            <a:tailEnd type="none" w="med" len="lg"/>
          </a:ln>
          <a:effectLst>
            <a:glow rad="177800">
              <a:srgbClr val="7030A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337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4" accel="52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Dodo Rounded"/>
        <a:ea typeface=""/>
        <a:cs typeface=""/>
      </a:majorFont>
      <a:minorFont>
        <a:latin typeface="Dodo Rounde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662</Words>
  <Application>Microsoft Office PowerPoint</Application>
  <PresentationFormat>Широкоэкранный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Dodo Rounded</vt:lpstr>
      <vt:lpstr>Тема Office</vt:lpstr>
      <vt:lpstr>DodoBot</vt:lpstr>
      <vt:lpstr>Актуальность проекта</vt:lpstr>
      <vt:lpstr>Целевая аудитория</vt:lpstr>
      <vt:lpstr>Презентация PowerPoint</vt:lpstr>
      <vt:lpstr>Презентация PowerPoint</vt:lpstr>
      <vt:lpstr>Презентация PowerPoint</vt:lpstr>
      <vt:lpstr>Ценность, ценностное предложение</vt:lpstr>
      <vt:lpstr>Презентация PowerPoint</vt:lpstr>
      <vt:lpstr>Конкуренты</vt:lpstr>
      <vt:lpstr>Бизнес-модель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 «Додо Наставник»</dc:title>
  <dc:creator>home</dc:creator>
  <cp:lastModifiedBy>Мария</cp:lastModifiedBy>
  <cp:revision>39</cp:revision>
  <dcterms:created xsi:type="dcterms:W3CDTF">2024-05-19T09:35:58Z</dcterms:created>
  <dcterms:modified xsi:type="dcterms:W3CDTF">2025-02-22T10:11:33Z</dcterms:modified>
</cp:coreProperties>
</file>