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7" r:id="rId5"/>
    <p:sldId id="270" r:id="rId6"/>
    <p:sldId id="276" r:id="rId7"/>
    <p:sldId id="311" r:id="rId8"/>
    <p:sldId id="279" r:id="rId9"/>
    <p:sldId id="281" r:id="rId10"/>
    <p:sldId id="283" r:id="rId11"/>
    <p:sldId id="287" r:id="rId12"/>
    <p:sldId id="312" r:id="rId13"/>
    <p:sldId id="313" r:id="rId14"/>
    <p:sldId id="314" r:id="rId15"/>
    <p:sldId id="301" r:id="rId16"/>
    <p:sldId id="304" r:id="rId17"/>
    <p:sldId id="306" r:id="rId18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EFCFF68-737A-4358-94BF-F2AC083D55CD}">
          <p14:sldIdLst>
            <p14:sldId id="257"/>
            <p14:sldId id="260"/>
            <p14:sldId id="264"/>
            <p14:sldId id="267"/>
            <p14:sldId id="270"/>
            <p14:sldId id="276"/>
            <p14:sldId id="311"/>
            <p14:sldId id="279"/>
          </p14:sldIdLst>
        </p14:section>
        <p14:section name="Раздел без заголовка" id="{853CA8FC-C7F2-4BA1-8AF1-53B99FCC0FCF}">
          <p14:sldIdLst>
            <p14:sldId id="281"/>
            <p14:sldId id="283"/>
            <p14:sldId id="287"/>
            <p14:sldId id="312"/>
            <p14:sldId id="313"/>
            <p14:sldId id="314"/>
            <p14:sldId id="301"/>
            <p14:sldId id="304"/>
            <p14:sldId id="306"/>
          </p14:sldIdLst>
        </p14:section>
      </p14:sectionLst>
    </p:ex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zanesku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Лист1!$A$1:$A$3</c:f>
              <c:strCache>
                <c:ptCount val="3"/>
                <c:pt idx="0">
                  <c:v>кол-во студентов посещаемых корпус ФЭИ </c:v>
                </c:pt>
                <c:pt idx="1">
                  <c:v>кол-во студентов посещаемых коворкинг зону в ФЭИ</c:v>
                </c:pt>
                <c:pt idx="2">
                  <c:v>кол-во студентов вмещаемых в коворкинг зону ФЭИ</c:v>
                </c:pt>
              </c:strCache>
            </c:strRef>
          </c:cat>
          <c:val>
            <c:numRef>
              <c:f>Лист1!$G$1:$G$3</c:f>
              <c:numCache>
                <c:formatCode>General</c:formatCode>
                <c:ptCount val="3"/>
                <c:pt idx="0">
                  <c:v>5000</c:v>
                </c:pt>
                <c:pt idx="1">
                  <c:v>1000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4B-4ED7-AFBE-940EAB2E8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40"/>
        <c:axId val="62732160"/>
        <c:axId val="62733696"/>
      </c:barChart>
      <c:catAx>
        <c:axId val="6273216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733696"/>
        <c:crosses val="autoZero"/>
        <c:auto val="1"/>
        <c:lblAlgn val="ctr"/>
        <c:lblOffset val="100"/>
        <c:noMultiLvlLbl val="0"/>
      </c:catAx>
      <c:valAx>
        <c:axId val="6273369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73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0T13:21:52.7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24575,'0'1404'0,"3"-1320"0,3-1 0,4-1 0,23 90 0,88 237 0,-78-296 0,4-2 0,5-3 0,98 152 0,-110-200 0,2-1 0,3-2 0,3-2 0,2-3 0,2-1 0,2-3 0,101 69 0,127 48 0,-211-129 0,1-4 0,87 26 0,52 11 0,186 51 0,-349-111 0,1-2 0,69 1 0,101-13 0,-174 2 0,0-3 0,0-2 0,78-24 0,128-61 0,-178 64 0,46-15 0,75-31 0,-148 54 0,-1-1 0,45-30 0,-74 40 0,-1-1 0,0 0 0,-1-1 0,-1 0 0,0-1 0,-1-1 0,-1 0 0,0-1 0,-1 0 0,-1 0 0,-1-1 0,0 0 0,-1 0 0,7-35 0,-5 13 0,-1-1 0,-3 0 0,-1-1 0,-2 1 0,-2 0 0,-6-43 0,5 77 0,0 0 0,-1-1 0,0 1 0,0 1 0,0-1 0,-1 0 0,0 0 0,-1 1 0,1 0 0,-1 0 0,-1 0 0,1 0 0,-1 0 0,0 1 0,0 0 0,0 0 0,-1 1 0,0-1 0,0 1 0,0 0 0,0 1 0,-1-1 0,-7-2 0,-16-5 0,1 1 0,-1 2 0,-1 1 0,-32-4 0,55 10 0,-382-43 0,168 23 0,166 14 0,-5-1 0,0 2 0,0 3 0,-84 7 0,139-3 0,0 0 0,0 1 0,0 0 0,0 0 0,1 0 0,-1 1 0,1-1 0,-1 2 0,1-1 0,0 0 0,0 1 0,1 0 0,-1 0 0,1 1 0,0-1 0,0 1 0,0 0 0,1 0 0,-6 10 0,-2 8 0,1-1 0,0 2 0,-8 35 0,16-50 0,-68 197 0,38-118 0,4 1 0,-17 93 0,34-96 0,3 1 0,5 0 0,14 164 0,4-144 0,41 149 0,-33-161 0,-14-61 0,1 1 0,23 51 0,-26-72 0,0 0 0,1 0 0,0-1 0,1 0 0,0-1 0,1 1 0,1-2 0,14 14 0,-7-9 0,27 30 0,-35-34 0,1 0 0,0-1 0,0 0 0,1-1 0,1 0 0,19 11 0,56 19 0,3-3 0,106 27 0,-128-42 0,87 24 0,2-7 0,1-7 0,1-7 0,2-7 0,256-4 0,-413-14 0,56 0 0,-1-3 0,1-2 0,-1-3 0,72-18 0,310-124 0,-327 102 0,187-110 0,-3 3 0,-253 131 0,76-54 0,-28 16 0,-4 9 0,2 4 0,120-45 0,-191 87-195,0 2 0,1 1 0,0 0 0,0 2 0,1 0 0,41 3 0,-41 0-6631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0T13:22:00.09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24575,'19'1'0,"0"1"0,0 2 0,0 0 0,26 9 0,23 5 0,-29-13 0,69 2 0,-31-4 0,-74-2 0,-1-1 0,0 0 0,1 1 0,-1-1 0,0 1 0,1 0 0,-1-1 0,0 1 0,0 0 0,0 1 0,0-1 0,1 0 0,-2 1 0,1-1 0,0 1 0,0-1 0,0 1 0,-1 0 0,1 0 0,1 3 0,-1-1 0,0 0 0,0 1 0,0-1 0,0 1 0,-1 0 0,0-1 0,0 1 0,-1 0 0,1 9 0,-1-4 0,0 0 0,-1-1 0,0 1 0,-1-1 0,0 1 0,0-1 0,-1 0 0,-1 0 0,1 0 0,-7 10 0,-5 2 0,-25 27 0,31-39 0,0 0 0,0 1 0,1 0 0,1 0 0,0 1 0,0 0 0,1 0 0,0 1 0,1 0 0,1 0 0,-4 14 0,5-10 0,2 0 0,1 28 0,0-31 0,0 1 0,0-1 0,-1 0 0,-4 17 0,5-29 3,0 0-1,0-1 1,0 1-1,-1 0 1,1-1 0,0 1-1,0 0 1,0-1-1,-1 1 1,1 0-1,0-1 1,-1 1-1,1 0 1,-1-1-1,1 1 1,-1-1 0,1 1-1,-1-1 1,1 1-1,-1-1 1,1 0-1,-1 1 1,0-1-1,1 1 1,-1-1-1,0 0 1,1 0 0,-1 1-1,0-1 1,1 0-1,-1 0 1,0 0-1,1 0 1,-1 0-1,0 0 1,0 0-1,1 0 1,-1 0-1,0 0 1,1 0 0,-1 0-1,0-1 1,1 1-1,-1 0 1,0-1-1,0 1 1,-3-2-189,1 0 1,0 0-1,0-1 0,0 1 1,0-1-1,0 1 1,-2-4-1,-6-8-6640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0T13:22:05.8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5178 24575,'4'5'0,"0"1"0,0-1 0,0 0 0,1 0 0,0-1 0,0 1 0,0-1 0,0 0 0,9 4 0,8 7 0,602 402 0,33-48 0,-495-286 0,315 115 0,-142-92 0,4-14 0,418 57 0,-114-76 0,-515-67 0,-1-6 0,0-5 0,139-25 0,-74-7-253,291-98 0,167-114-82,-432 153 335,-5-9 0,339-226 0,-509 299 110,-2-2-1,-1-1 1,-1-3 0,61-77-1,-43 38 38,85-152-1,-125 193-146,0-1 0,-3 0 0,-1-1 0,-1 0 0,-3-1 0,-1 0 0,3-45 0,-4-20 0,-10-157 0,-1 226 0,-1 0 0,-1 0 0,-2 0 0,-1 1 0,-2 1 0,-2-1 0,-1 2 0,-1 0 0,-27-42 0,39 70 0,0 1 0,0-1 0,0 1 0,0 0 0,0 0 0,-1 0 0,1 0 0,-1 1 0,0 0 0,0-1 0,0 1 0,0 1 0,0-1 0,0 1 0,0-1 0,-1 1 0,1 0 0,0 1 0,-7-1 0,-12-1 0,1 2 0,-39 3 0,18 0 0,27-2 0,-1 0 0,1 1 0,0 1 0,0 1 0,0 0 0,0 1 0,0 1 0,1 0 0,-20 12 0,4 2 0,0 0 0,1 3 0,-27 26 0,-4-6 0,47-35 0,1 2 0,0-1 0,-13 13 0,22-18 0,0 1 0,0-1 0,1 1 0,0-1 0,0 1 0,0 0 0,0 0 0,1 0 0,0 1 0,0-1 0,0 1 0,-1 9 0,1-3 0,0 1 0,2-1 0,-1 0 0,2 0 0,-1 0 0,2 0 0,-1 0 0,2 0 0,0 0 0,0 0 0,1-1 0,0 0 0,1 1 0,0-1 0,1-1 0,0 1 0,1-1 0,10 12 0,65 77 0,11 12 0,-17-37 0,3-4 0,3-3 0,2-3 0,4-5 0,2-3 0,105 48 0,-169-92 0,1-1 0,0-1 0,1-1 0,0-2 0,0-1 0,0-1 0,1-1 0,0-1 0,-1-2 0,1-1 0,41-5 0,14-9 0,-1-2 0,133-46 0,152-89 0,-270 101 0,122-83 0,82-80 0,-253 177 0,-10 5 0,0-2 0,-3-1 0,-1-1 0,53-70 0,95-178 0,-150 225 0,2 2 0,-3-2 0,45-114 0,27-167 0,-90 277 0,-2-1 0,-3 0 0,1-99 0,-9 117 0,-10-68 0,7 97 0,-2 0 0,0 1 0,0-1 0,-2 1 0,0-1 0,0 1 0,-16-23 0,-16-18 0,-3 2 0,-84-87 0,-114-81 0,217 203 0,-112-89 0,-230-141 0,279 195 0,-36-17 0,-180-75 0,169 86 0,-142-88 0,53 29 0,-5-4 0,212 113 0,0 0 0,1-2 0,0 1 0,1-1 0,0-1 0,1-1 0,0 1 0,1-1 0,1-1 0,-10-20 0,10 16 0,1 0 0,1 0 0,1-1 0,0 0 0,2-1 0,0 1 0,1-1 0,0-25 0,2-31 0,6-248 0,2 267 0,2 1 0,3 0 0,21-57 0,15-73 0,-43 165-1365,2 5-5461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0T13:22:08.6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631 0 24575,'1'12'0,"1"0"0,0 0 0,1-1 0,1 1 0,0-1 0,9 19 0,-1 0 0,-5-14 0,1 0 0,1-1 0,0 1 0,20 24 0,-24-34 0,1 5 0,1 0 0,-2 0 0,1 0 0,-2 1 0,6 17 0,11 29 0,-4-27 0,31 43 0,-29-45 0,-10-6 0,-12-18 0,-8-13 0,-4-11 0,0 0 0,1-1 0,1-1 0,1 0 0,-19-45 0,-10-19 0,-43-89 0,82 167 0,-1 1 0,0 0 0,0 0 0,-1 0 0,0 0 0,-7-8 0,9 12 0,0 0 0,-1 0 0,1 1 0,-1-1 0,1 0 0,-1 1 0,1-1 0,-1 1 0,0 0 0,0 0 0,0 0 0,0 1 0,0-1 0,0 0 0,0 1 0,0 0 0,-3 0 0,-15 1 0,1 2 0,-1 0 0,1 1 0,0 1 0,1 1 0,-1 1 0,1 0 0,-28 16 0,-14 12 0,-62 47 0,-10 7 0,128-85-170,0 0-1,0 0 0,1 1 1,-1 0-1,1-1 0,0 1 1,-5 8-1,4-6-6655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sv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28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17" Type="http://schemas.openxmlformats.org/officeDocument/2006/relationships/image" Target="../media/image30.svg"/><Relationship Id="rId2" Type="http://schemas.openxmlformats.org/officeDocument/2006/relationships/customXml" Target="../ink/ink1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26.svg"/><Relationship Id="rId5" Type="http://schemas.openxmlformats.org/officeDocument/2006/relationships/image" Target="../media/image22.png"/><Relationship Id="rId15" Type="http://schemas.openxmlformats.org/officeDocument/2006/relationships/image" Target="../media/image9.svg"/><Relationship Id="rId10" Type="http://schemas.openxmlformats.org/officeDocument/2006/relationships/image" Target="../media/image25.png"/><Relationship Id="rId4" Type="http://schemas.openxmlformats.org/officeDocument/2006/relationships/customXml" Target="../ink/ink2.xml"/><Relationship Id="rId9" Type="http://schemas.openxmlformats.org/officeDocument/2006/relationships/image" Target="../media/image24.png"/><Relationship Id="rId1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kazanesku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ru/367m9H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tmn.ru/vmeste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2687589" y="-841872"/>
            <a:ext cx="11480695" cy="7831394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D35366-F883-A090-E148-2DFBC1365650}"/>
              </a:ext>
            </a:extLst>
          </p:cNvPr>
          <p:cNvSpPr txBox="1"/>
          <p:nvPr/>
        </p:nvSpPr>
        <p:spPr>
          <a:xfrm>
            <a:off x="732731" y="1935823"/>
            <a:ext cx="55675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Коворкинг зоны в корпусе ФЭИ</a:t>
            </a:r>
          </a:p>
        </p:txBody>
      </p:sp>
      <p:pic>
        <p:nvPicPr>
          <p:cNvPr id="4" name="Рисунок 3" descr="Изображение выглядит как в помещении, мебель, стол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47A2BA04-EC59-A8CB-4484-A4140E53B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1232791"/>
            <a:ext cx="6614803" cy="36820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843334" y="4687995"/>
            <a:ext cx="1773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Анна </a:t>
            </a:r>
            <a:r>
              <a:rPr lang="ru-RU" sz="1600" b="1" dirty="0" err="1">
                <a:latin typeface="Arial"/>
                <a:cs typeface="Arial"/>
              </a:rPr>
              <a:t>Казанеску</a:t>
            </a:r>
            <a:endParaRPr lang="ru-RU" sz="1600" b="1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896926" y="2635915"/>
            <a:ext cx="226215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Мария </a:t>
            </a:r>
            <a:r>
              <a:rPr lang="ru-RU" sz="1600" b="1" dirty="0" err="1">
                <a:latin typeface="Arial"/>
                <a:cs typeface="Arial"/>
              </a:rPr>
              <a:t>Костоломова</a:t>
            </a:r>
            <a:endParaRPr lang="ru-RU" sz="1600" b="1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dirty="0"/>
              <a:t>Аналитик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4017399" y="5405749"/>
            <a:ext cx="1632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Лера Зайцева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исследователь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7015276" y="2683077"/>
            <a:ext cx="2180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Лера Проскурякова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Генератор идей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7174903" y="5405750"/>
            <a:ext cx="1814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/>
                <a:cs typeface="Arial"/>
              </a:rPr>
              <a:t>Кристина Дудко</a:t>
            </a:r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Веб-дизайнер</a:t>
            </a:r>
            <a:endParaRPr dirty="0"/>
          </a:p>
        </p:txBody>
      </p:sp>
      <p:pic>
        <p:nvPicPr>
          <p:cNvPr id="3" name="Рисунок 2" descr="Изображение выглядит как человек, в помещении, Селфи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9A016EBF-9D14-17DD-553F-0A6A54694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" r="12569"/>
          <a:stretch/>
        </p:blipFill>
        <p:spPr>
          <a:xfrm>
            <a:off x="340625" y="1635760"/>
            <a:ext cx="2882850" cy="2885440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пить, посуд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55A386D3-9DFC-CE79-0828-536A95C891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362" y="3300963"/>
            <a:ext cx="2226638" cy="205529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человек, на открытом воздухе, строительство">
            <a:extLst>
              <a:ext uri="{FF2B5EF4-FFF2-40B4-BE49-F238E27FC236}">
                <a16:creationId xmlns:a16="http://schemas.microsoft.com/office/drawing/2014/main" id="{EA915155-A0F5-38EF-81F9-F127881013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5"/>
          <a:stretch/>
        </p:blipFill>
        <p:spPr>
          <a:xfrm>
            <a:off x="6969043" y="3300963"/>
            <a:ext cx="2226638" cy="200756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Человеческое лицо, Длинные волосы, губа&#10;&#10;Автоматически созданное описание">
            <a:extLst>
              <a:ext uri="{FF2B5EF4-FFF2-40B4-BE49-F238E27FC236}">
                <a16:creationId xmlns:a16="http://schemas.microsoft.com/office/drawing/2014/main" id="{CD4E36DF-38F8-8147-12CE-EA0F0CA09E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09"/>
          <a:stretch/>
        </p:blipFill>
        <p:spPr>
          <a:xfrm>
            <a:off x="7198018" y="1062859"/>
            <a:ext cx="1814920" cy="162021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человек, Селфи, Человеческое лиц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68B68F51-0775-9255-5AA7-B988BA1D6B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" t="7379" r="312" b="17885"/>
          <a:stretch/>
        </p:blipFill>
        <p:spPr>
          <a:xfrm>
            <a:off x="4069862" y="723998"/>
            <a:ext cx="1918672" cy="1911917"/>
          </a:xfrm>
          <a:prstGeom prst="rect">
            <a:avLst/>
          </a:prstGeom>
        </p:spPr>
      </p:pic>
      <p:pic>
        <p:nvPicPr>
          <p:cNvPr id="6" name="Рисунок 5" descr="Орган сердце контур">
            <a:extLst>
              <a:ext uri="{FF2B5EF4-FFF2-40B4-BE49-F238E27FC236}">
                <a16:creationId xmlns:a16="http://schemas.microsoft.com/office/drawing/2014/main" id="{E0487244-0605-D1BA-3DCF-DE933DE7A5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95680" y="852044"/>
            <a:ext cx="1426145" cy="1426145"/>
          </a:xfrm>
          <a:prstGeom prst="rect">
            <a:avLst/>
          </a:prstGeom>
        </p:spPr>
      </p:pic>
      <p:pic>
        <p:nvPicPr>
          <p:cNvPr id="17" name="Рисунок 16" descr="Значок &quot;Сердце&quot; контур">
            <a:extLst>
              <a:ext uri="{FF2B5EF4-FFF2-40B4-BE49-F238E27FC236}">
                <a16:creationId xmlns:a16="http://schemas.microsoft.com/office/drawing/2014/main" id="{34517A39-C68B-16DB-1BA9-181BEF6EF0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98875" y="3355431"/>
            <a:ext cx="1194081" cy="1194081"/>
          </a:xfrm>
          <a:prstGeom prst="rect">
            <a:avLst/>
          </a:prstGeom>
        </p:spPr>
      </p:pic>
      <p:pic>
        <p:nvPicPr>
          <p:cNvPr id="22" name="Рисунок 21" descr="Сердце со стрелой контур">
            <a:extLst>
              <a:ext uri="{FF2B5EF4-FFF2-40B4-BE49-F238E27FC236}">
                <a16:creationId xmlns:a16="http://schemas.microsoft.com/office/drawing/2014/main" id="{0792647D-79CF-19CF-4F85-37193B0E16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52616" y="1882085"/>
            <a:ext cx="1194080" cy="1194080"/>
          </a:xfrm>
          <a:prstGeom prst="rect">
            <a:avLst/>
          </a:prstGeom>
        </p:spPr>
      </p:pic>
      <p:pic>
        <p:nvPicPr>
          <p:cNvPr id="24" name="Рисунок 23" descr="Два сердца со сплошной заливкой">
            <a:extLst>
              <a:ext uri="{FF2B5EF4-FFF2-40B4-BE49-F238E27FC236}">
                <a16:creationId xmlns:a16="http://schemas.microsoft.com/office/drawing/2014/main" id="{C5D708C5-9470-FC36-F8F1-FE1EE118312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24767" y="4764044"/>
            <a:ext cx="1426144" cy="14261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27156" y="850418"/>
            <a:ext cx="576884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в молодежной политике все больше обращают внимание на концепцию «третьего места» — по сути, пространства для творчества. Согласно этой концепции, первое место в жизни человека — это дом, второе — работа/учеба. Третье место предназначено для свободного и творческого взаимодействия людей вне дома или работы. Закрепленное за каждым студентом место, где есть необходимое для работы техническое оборудование, зоны для проведения встреч и просто отдыха — все это положительно влияет на продуктивность и развитие творческого мышления. Психологи считают, что люди, работающие в коворкингах, быстрее устанавливают личные связи, становятся более мотивированными и чувствуют себя менее одинокими.</a:t>
            </a:r>
            <a:endParaRPr lang="en-US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корпусе ФЭИ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ТюмГУ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коворкинг зона практически полностью отсутствует, студентам, которые большинство времени проводят в данном корпусе, не совсем удобно постоянно перемещаться межу корпусами, чтобы провести свободное время с пользой.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эту проблему решают следующими способами: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корпусе есть небольшая зона, состоящая из двух  угловых столов с стульями.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неэффективны, потому что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большого количества студентов такой зоны недостаточно и надо искать какие-то другие места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также это место никак не отделено от учебной зоны, и людям довольно неудобно коммуницировать между собой во время перерывов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280936" y="1438746"/>
            <a:ext cx="5265580" cy="356930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" name="Рисунок 18" descr="Круговая диаграмма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6268" y="1966937"/>
            <a:ext cx="1790173" cy="1790173"/>
          </a:xfrm>
          <a:prstGeom prst="rect">
            <a:avLst/>
          </a:prstGeom>
        </p:spPr>
      </p:pic>
      <p:pic>
        <p:nvPicPr>
          <p:cNvPr id="21" name="Рисунок 20" descr="Диаграмма с подъемом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4824" y="1966938"/>
            <a:ext cx="1790173" cy="1790173"/>
          </a:xfrm>
          <a:prstGeom prst="rect">
            <a:avLst/>
          </a:prstGeom>
        </p:spPr>
      </p:pic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ADFF202-7076-1B9C-2587-2A19E43547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992170"/>
              </p:ext>
            </p:extLst>
          </p:nvPr>
        </p:nvGraphicFramePr>
        <p:xfrm>
          <a:off x="6280936" y="1438746"/>
          <a:ext cx="5265580" cy="3569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19315" y="1458410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031773" y="1458409"/>
            <a:ext cx="543563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характеристики </a:t>
            </a:r>
            <a:b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(пол, возраст, род и сфера деятельности, образ жизни ...): студенты </a:t>
            </a:r>
            <a:r>
              <a:rPr lang="ru-RU" sz="1400" b="0" strike="noStrike" cap="none" spc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ТюмГУ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парни и девушки от 17 лет, обучающиеся на очной и очно-заочной форме, приоритетны пары в корпусе ФЭИ, для которых удобен формат выполнения работ в стенах университета</a:t>
            </a: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потребности: место, в котором студент может провести время во время перерыва или во время длительного промежутка между парами</a:t>
            </a: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Продукты, которые сейчас используют для решения проблемы: наличие небольших мест для времяпровождения</a:t>
            </a: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Причины, по которым текущие решения «не работают»: маленькое пространство</a:t>
            </a: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sz="1400"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ценитс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400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что обращают внимание</a:t>
            </a:r>
            <a:r>
              <a:rPr lang="ru-RU" sz="1400" b="0" strike="noStrike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удобство, большие и комфортные места для работы, наличие розеток для устройств</a:t>
            </a:r>
            <a:endParaRPr sz="1400" b="0" strike="noStrike" cap="none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4" y="6309509"/>
            <a:ext cx="10602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P.S.</a:t>
            </a: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Если ваша целевая аудитория и ваши благополучатели – разные группы лиц, укажите оба портрета</a:t>
            </a:r>
            <a:endParaRPr/>
          </a:p>
        </p:txBody>
      </p:sp>
      <p:pic>
        <p:nvPicPr>
          <p:cNvPr id="6" name="Рисунок 5" descr="Изображение выглядит как одежда, человек, Человеческое лиц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328761B3-3968-75E9-21F2-E2E8BA85E0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9" r="19600"/>
          <a:stretch/>
        </p:blipFill>
        <p:spPr>
          <a:xfrm>
            <a:off x="452588" y="1733701"/>
            <a:ext cx="3066116" cy="30439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 помещении, мебель, стул, Офис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ACACCFDE-B5AB-F889-C8DA-E17DADCB9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13" y="1831258"/>
            <a:ext cx="6858000" cy="457200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9839" y="2500625"/>
            <a:ext cx="63777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</a:t>
            </a:r>
            <a:endParaRPr lang="ru-RU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Увеличение пространства для коворкинг зоны, с большим числом мест и столов для студентов</a:t>
            </a: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 и помощью заинтересованных студентов.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внешнего вида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20" y="1198223"/>
            <a:ext cx="5605068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Продукт:</a:t>
            </a:r>
            <a:r>
              <a:rPr lang="en-US" sz="2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 зона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8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/ возможности: возможности работать и проводить свободное время в стенах университета;</a:t>
            </a:r>
            <a:r>
              <a:rPr lang="ru-RU" sz="2800" b="0" i="0" u="none" strike="noStrike" cap="none" spc="0" dirty="0">
                <a:ln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Университетский коворкинг может содействовать стартапам и инновационным проектам, финансовой поддержке и инфраструктуре для развития творческих проектов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" name="Рисунок 2" descr="Изображение выглядит как в помещении, стол, мебель, стул">
            <a:extLst>
              <a:ext uri="{FF2B5EF4-FFF2-40B4-BE49-F238E27FC236}">
                <a16:creationId xmlns:a16="http://schemas.microsoft.com/office/drawing/2014/main" id="{848BED36-92AE-D761-B0AC-41A625C7D7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4" t="7051" r="20082" b="5985"/>
          <a:stretch/>
        </p:blipFill>
        <p:spPr>
          <a:xfrm>
            <a:off x="419312" y="1178559"/>
            <a:ext cx="4308685" cy="42824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365124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56625" y="379214"/>
              <a:ext cx="35670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dirty="0">
                  <a:solidFill>
                    <a:prstClr val="black"/>
                  </a:solidFill>
                  <a:latin typeface="Arial Black"/>
                  <a:cs typeface="Arial"/>
                </a:rPr>
                <a:t>Сценарий использования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043395E-DF90-8AFF-8E9B-5912EE22188B}"/>
              </a:ext>
            </a:extLst>
          </p:cNvPr>
          <p:cNvSpPr txBox="1"/>
          <p:nvPr/>
        </p:nvSpPr>
        <p:spPr>
          <a:xfrm>
            <a:off x="344129" y="1818968"/>
            <a:ext cx="3224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Студент, в свободное от учебы время, приходит в коворкинг зону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E8B318-DA37-E16F-1DD5-443EDF79E23C}"/>
              </a:ext>
            </a:extLst>
          </p:cNvPr>
          <p:cNvSpPr txBox="1"/>
          <p:nvPr/>
        </p:nvSpPr>
        <p:spPr>
          <a:xfrm>
            <a:off x="3775585" y="3893576"/>
            <a:ext cx="3873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работу, общается со своими друзьями/одногруппниками, просто отдыхает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0A6CC-B06A-7A95-795F-C49D28EE5684}"/>
              </a:ext>
            </a:extLst>
          </p:cNvPr>
          <p:cNvSpPr txBox="1"/>
          <p:nvPr/>
        </p:nvSpPr>
        <p:spPr>
          <a:xfrm>
            <a:off x="7649496" y="2041093"/>
            <a:ext cx="40115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некоторого времени в коворкинг зоне, студент покидает её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5E27AE46-4AC1-B85C-051E-A835442570CB}"/>
                  </a:ext>
                </a:extLst>
              </p14:cNvPr>
              <p14:cNvContentPartPr/>
              <p14:nvPr/>
            </p14:nvContentPartPr>
            <p14:xfrm>
              <a:off x="1283665" y="3201816"/>
              <a:ext cx="2408040" cy="183060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5E27AE46-4AC1-B85C-051E-A835442570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7545" y="3195696"/>
                <a:ext cx="2420280" cy="18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12D60235-0A4A-1C8A-A0CD-F5CAAF725890}"/>
                  </a:ext>
                </a:extLst>
              </p14:cNvPr>
              <p14:cNvContentPartPr/>
              <p14:nvPr/>
            </p14:nvContentPartPr>
            <p14:xfrm>
              <a:off x="3505225" y="4646856"/>
              <a:ext cx="170640" cy="23076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12D60235-0A4A-1C8A-A0CD-F5CAAF7258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99105" y="4640736"/>
                <a:ext cx="182880" cy="24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1C8E6044-1130-6993-4378-9943D2F32061}"/>
              </a:ext>
            </a:extLst>
          </p:cNvPr>
          <p:cNvGrpSpPr/>
          <p:nvPr/>
        </p:nvGrpSpPr>
        <p:grpSpPr>
          <a:xfrm>
            <a:off x="6243050" y="3519948"/>
            <a:ext cx="3679200" cy="2429640"/>
            <a:chOff x="6243050" y="3519948"/>
            <a:chExt cx="3679200" cy="242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88CB8D7B-00A4-58BE-A180-5D5B10CD796C}"/>
                    </a:ext>
                  </a:extLst>
                </p14:cNvPr>
                <p14:cNvContentPartPr/>
                <p14:nvPr/>
              </p14:nvContentPartPr>
              <p14:xfrm>
                <a:off x="6243050" y="3524268"/>
                <a:ext cx="3679200" cy="2425320"/>
              </p14:xfrm>
            </p:contentPart>
          </mc:Choice>
          <mc:Fallback xmlns=""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id="{88CB8D7B-00A4-58BE-A180-5D5B10CD796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36930" y="3518148"/>
                  <a:ext cx="3691440" cy="243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Рукописный ввод 11">
                  <a:extLst>
                    <a:ext uri="{FF2B5EF4-FFF2-40B4-BE49-F238E27FC236}">
                      <a16:creationId xmlns:a16="http://schemas.microsoft.com/office/drawing/2014/main" id="{C647AA48-2438-16B1-51FE-5E024E501159}"/>
                    </a:ext>
                  </a:extLst>
                </p14:cNvPr>
                <p14:cNvContentPartPr/>
                <p14:nvPr/>
              </p14:nvContentPartPr>
              <p14:xfrm>
                <a:off x="8818850" y="3519948"/>
                <a:ext cx="321120" cy="196200"/>
              </p14:xfrm>
            </p:contentPart>
          </mc:Choice>
          <mc:Fallback xmlns=""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id="{C647AA48-2438-16B1-51FE-5E024E50115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812730" y="3513828"/>
                  <a:ext cx="333360" cy="2084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8" name="Рисунок 37" descr="Падающая звезда контур">
            <a:extLst>
              <a:ext uri="{FF2B5EF4-FFF2-40B4-BE49-F238E27FC236}">
                <a16:creationId xmlns:a16="http://schemas.microsoft.com/office/drawing/2014/main" id="{DF2939E0-53D6-73FE-57A3-3D48207B54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34454" y="3659916"/>
            <a:ext cx="914400" cy="914400"/>
          </a:xfrm>
          <a:prstGeom prst="rect">
            <a:avLst/>
          </a:prstGeom>
        </p:spPr>
      </p:pic>
      <p:pic>
        <p:nvPicPr>
          <p:cNvPr id="40" name="Рисунок 39" descr="Созвездие контур">
            <a:extLst>
              <a:ext uri="{FF2B5EF4-FFF2-40B4-BE49-F238E27FC236}">
                <a16:creationId xmlns:a16="http://schemas.microsoft.com/office/drawing/2014/main" id="{EFB5CFBD-12BB-81BF-6E24-5A5342367CD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2940" y="5035188"/>
            <a:ext cx="914400" cy="914400"/>
          </a:xfrm>
          <a:prstGeom prst="rect">
            <a:avLst/>
          </a:prstGeom>
        </p:spPr>
      </p:pic>
      <p:pic>
        <p:nvPicPr>
          <p:cNvPr id="42" name="Рисунок 41" descr="Орган сердце контур">
            <a:extLst>
              <a:ext uri="{FF2B5EF4-FFF2-40B4-BE49-F238E27FC236}">
                <a16:creationId xmlns:a16="http://schemas.microsoft.com/office/drawing/2014/main" id="{5AA51C40-96BD-9B64-817F-621BF2B03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38800" y="959617"/>
            <a:ext cx="914400" cy="914400"/>
          </a:xfrm>
          <a:prstGeom prst="rect">
            <a:avLst/>
          </a:prstGeom>
        </p:spPr>
      </p:pic>
      <p:pic>
        <p:nvPicPr>
          <p:cNvPr id="44" name="Рисунок 43" descr="Комментарий &quot;Сердце&quot; со сплошной заливкой">
            <a:extLst>
              <a:ext uri="{FF2B5EF4-FFF2-40B4-BE49-F238E27FC236}">
                <a16:creationId xmlns:a16="http://schemas.microsoft.com/office/drawing/2014/main" id="{508BB1DE-6C63-99F7-6F27-B11F795FCA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169052" y="32027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7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09" y="1198879"/>
            <a:ext cx="1152300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</a:t>
            </a: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ехнологии, используемые в решении: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управления местами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приложения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доступом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и аналитика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безопасности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 для обмена информацией и сотрудничества</a:t>
            </a:r>
            <a:endParaRPr lang="ru-RU" b="0" i="0" u="none" strike="noStrike" cap="none" spc="0" dirty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обладает следующими техническими параметрами: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Интернет-соединение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Беспроводной доступ (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-Fi)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Компьютеры и ноутбуки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Принтеры и сканеры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ключи и безопасность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контроля доступа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мониторинга и аналитики </a:t>
            </a:r>
            <a:endParaRPr lang="ru-RU" b="0" i="0" u="none" strike="noStrike" cap="none" spc="0" dirty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3" name="Рисунок 2" descr="Блог со сплошной заливкой">
            <a:extLst>
              <a:ext uri="{FF2B5EF4-FFF2-40B4-BE49-F238E27FC236}">
                <a16:creationId xmlns:a16="http://schemas.microsoft.com/office/drawing/2014/main" id="{343C0F3C-A459-FB4F-9143-41668A1CF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0425" y="4446638"/>
            <a:ext cx="1543665" cy="1543665"/>
          </a:xfrm>
          <a:prstGeom prst="rect">
            <a:avLst/>
          </a:prstGeom>
        </p:spPr>
      </p:pic>
      <p:pic>
        <p:nvPicPr>
          <p:cNvPr id="6" name="Рисунок 5" descr="Авторитетный специалист со сплошной заливкой">
            <a:extLst>
              <a:ext uri="{FF2B5EF4-FFF2-40B4-BE49-F238E27FC236}">
                <a16:creationId xmlns:a16="http://schemas.microsoft.com/office/drawing/2014/main" id="{28A8DDB9-9C9C-E08E-6AA4-80B28153B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96226" y="3429000"/>
            <a:ext cx="1437968" cy="1437968"/>
          </a:xfrm>
          <a:prstGeom prst="rect">
            <a:avLst/>
          </a:prstGeom>
        </p:spPr>
      </p:pic>
      <p:pic>
        <p:nvPicPr>
          <p:cNvPr id="10" name="Рисунок 9" descr="Интернет со сплошной заливкой">
            <a:extLst>
              <a:ext uri="{FF2B5EF4-FFF2-40B4-BE49-F238E27FC236}">
                <a16:creationId xmlns:a16="http://schemas.microsoft.com/office/drawing/2014/main" id="{EB6511C8-496A-5591-0E8F-3399B4B2D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81268" y="1501992"/>
            <a:ext cx="1619807" cy="1619807"/>
          </a:xfrm>
          <a:prstGeom prst="rect">
            <a:avLst/>
          </a:prstGeom>
        </p:spPr>
      </p:pic>
      <p:pic>
        <p:nvPicPr>
          <p:cNvPr id="12" name="Рисунок 11" descr="Интернет вещей контур">
            <a:extLst>
              <a:ext uri="{FF2B5EF4-FFF2-40B4-BE49-F238E27FC236}">
                <a16:creationId xmlns:a16="http://schemas.microsoft.com/office/drawing/2014/main" id="{2B8D2FD5-9468-86AC-8996-20DD83AB96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0954" y="4036200"/>
            <a:ext cx="1622921" cy="16229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170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</a:t>
            </a:r>
            <a:endParaRPr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539956"/>
              </p:ext>
            </p:extLst>
          </p:nvPr>
        </p:nvGraphicFramePr>
        <p:xfrm>
          <a:off x="650239" y="1602658"/>
          <a:ext cx="10755180" cy="4118444"/>
        </p:xfrm>
        <a:graphic>
          <a:graphicData uri="http://schemas.openxmlformats.org/drawingml/2006/table">
            <a:tbl>
              <a:tblPr/>
              <a:tblGrid>
                <a:gridCol w="2163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775">
                  <a:extLst>
                    <a:ext uri="{9D8B030D-6E8A-4147-A177-3AD203B41FA5}">
                      <a16:colId xmlns:a16="http://schemas.microsoft.com/office/drawing/2014/main" val="1302489456"/>
                    </a:ext>
                  </a:extLst>
                </a:gridCol>
              </a:tblGrid>
              <a:tr h="47270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ФЭИ</a:t>
                      </a: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СоцГум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ИмиКН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 бесплатный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 бесплатный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 бесплатный</a:t>
                      </a: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algn="ctr">
                      <a:solidFill>
                        <a:srgbClr val="CCCCCC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Часы работы</a:t>
                      </a:r>
                      <a:endParaRPr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7:30 до 22:00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7:30 до 22:00</a:t>
                      </a: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7:30 до 22:00</a:t>
                      </a: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algn="ctr">
                      <a:solidFill>
                        <a:srgbClr val="CCCCCC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Оснащенность помещений</a:t>
                      </a:r>
                      <a:endParaRPr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*рабочие столы; </a:t>
                      </a:r>
                    </a:p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розетки в каждом столе;</a:t>
                      </a:r>
                    </a:p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-Fi; 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Бронирование</a:t>
                      </a:r>
                    </a:p>
                    <a:p>
                      <a:pPr algn="ctr">
                        <a:defRPr/>
                      </a:pP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Wi-fi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b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розетки;</a:t>
                      </a:r>
                      <a:b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кулер;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Проектор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Компьютеры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Трибуна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Wi-Fi</a:t>
                      </a:r>
                    </a:p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 столы</a:t>
                      </a:r>
                    </a:p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буфет</a:t>
                      </a:r>
                    </a:p>
                    <a:p>
                      <a:pPr algn="ctr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algn="ctr">
                      <a:solidFill>
                        <a:srgbClr val="CCCCCC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аудитория</a:t>
                      </a:r>
                      <a:endParaRPr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*Студенты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Студенты, творческие коллективы</a:t>
                      </a: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 </a:t>
                      </a: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algn="ctr">
                      <a:solidFill>
                        <a:srgbClr val="CCCCCC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8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Расположение</a:t>
                      </a:r>
                      <a:endParaRPr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корпусе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корпусе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корпусе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13" marR="21613" marT="14408" marB="14408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algn="ctr">
                      <a:solidFill>
                        <a:srgbClr val="CCCCCC"/>
                      </a:solidFill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074469-C020-37C6-945F-DE4B4EAC0C66}"/>
              </a:ext>
            </a:extLst>
          </p:cNvPr>
          <p:cNvSpPr txBox="1"/>
          <p:nvPr/>
        </p:nvSpPr>
        <p:spPr>
          <a:xfrm>
            <a:off x="894735" y="5906894"/>
            <a:ext cx="2762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*-на данный момент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sp>
        <p:nvSpPr>
          <p:cNvPr id="1637470852" name="TextBox 5"/>
          <p:cNvSpPr txBox="1"/>
          <p:nvPr/>
        </p:nvSpPr>
        <p:spPr bwMode="auto">
          <a:xfrm>
            <a:off x="419314" y="5127417"/>
            <a:ext cx="500412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2000" b="1" dirty="0">
                <a:solidFill>
                  <a:srgbClr val="E630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</a:t>
            </a:r>
          </a:p>
          <a:p>
            <a:pPr>
              <a:spcAft>
                <a:spcPts val="599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lang="ru-RU" sz="200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социальных сетей(группы </a:t>
            </a:r>
            <a:r>
              <a:rPr lang="ru-RU" sz="2000" dirty="0" err="1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ТюмГУ</a:t>
            </a:r>
            <a:r>
              <a:rPr lang="ru-RU" sz="200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используемые каналы продвижения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9126660" name="TextBox 8"/>
          <p:cNvSpPr txBox="1"/>
          <p:nvPr/>
        </p:nvSpPr>
        <p:spPr bwMode="auto">
          <a:xfrm>
            <a:off x="442947" y="3492925"/>
            <a:ext cx="4125319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2000" b="1" dirty="0">
                <a:solidFill>
                  <a:srgbClr val="E630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аудиторией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599"/>
              </a:spcAft>
              <a:defRPr/>
            </a:pPr>
            <a:r>
              <a:rPr lang="ru-RU" sz="200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техподдержки, способы связи с командой проекта(можно написать </a:t>
            </a:r>
            <a:r>
              <a:rPr lang="en-US" sz="200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https://vk.com/kazanesku</a:t>
            </a:r>
            <a:r>
              <a:rPr lang="ru-RU" sz="200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599"/>
              </a:spcAft>
              <a:defRPr/>
            </a:pPr>
            <a:endParaRPr lang="ru-RU" sz="1200" dirty="0">
              <a:latin typeface="Arial"/>
              <a:cs typeface="Arial"/>
            </a:endParaRPr>
          </a:p>
        </p:txBody>
      </p:sp>
      <p:sp>
        <p:nvSpPr>
          <p:cNvPr id="1252437532" name="TextBox 10"/>
          <p:cNvSpPr txBox="1"/>
          <p:nvPr/>
        </p:nvSpPr>
        <p:spPr bwMode="auto">
          <a:xfrm>
            <a:off x="442947" y="1219578"/>
            <a:ext cx="72262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Наша задача - создать то место, в которое студенты могут прийти в любое время и заниматься различными делами, зная, что пространство всегда для них доступно (т. е. не будет занято различными мероприятиями). Коворкинг зона предназначена для комфортного пребывания во время перерывов, "окон" и встреч с одногруппниками в пределах центральных корпусов </a:t>
            </a:r>
            <a:r>
              <a:rPr lang="ru-RU" sz="2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ТюмГУ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ИМиКН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ФЭИ, </a:t>
            </a:r>
            <a:r>
              <a:rPr lang="ru-RU" sz="2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СоцГум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ИГИП) 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Гипотеза: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верно ли мы определяем ценность коворкинг зоны для студентов</a:t>
            </a:r>
            <a:r>
              <a:rPr lang="ru-RU" dirty="0">
                <a:solidFill>
                  <a:srgbClr val="000000"/>
                </a:solidFill>
                <a:latin typeface="Arial"/>
                <a:cs typeface="Arial"/>
              </a:rPr>
              <a:t>;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задумывается ли студент о критериях, которые мы считаем своими преимуществами.</a:t>
            </a: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Способ проверки: составление опроса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Целевое количество респондентов: 50-70 человек 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3" y="1310639"/>
            <a:ext cx="479040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Как часто вы посещаете коворкинг зоны?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Знаете ли вы для чего они вообще придуманы?</a:t>
            </a: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Что для вас важно в коворкинг зоне?</a:t>
            </a:r>
            <a:endParaRPr lang="ru-RU" dirty="0"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Как часто вы станете посещать коворкинг зону, если там будет все для продуктивной работы/приятного времяпрепровож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дения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?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Какова на ваш взгляд актуальность коворкинга в наше время?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1723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рынка</a:t>
            </a:r>
            <a:r>
              <a:rPr lang="en-US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Причины, по которым рынок растет: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больше людей работает удаленно;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больше компаний арендует для сотрудников коворкинги;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Многим приятнее работать и учиться в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дома.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«игроки» на рынке:</a:t>
            </a: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Коворкинги в корпусах </a:t>
            </a:r>
            <a:r>
              <a:rPr lang="ru-RU" sz="20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ТюмГУ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Планируемая доля рынка: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35% </a:t>
            </a:r>
            <a:r>
              <a:rPr lang="ru-RU" sz="20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</a:t>
            </a:r>
            <a:endParaRPr lang="en-US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  <p:pic>
        <p:nvPicPr>
          <p:cNvPr id="3" name="Рисунок 2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F34D07D0-324D-F2E3-D66F-9F0105008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59" y="1140213"/>
            <a:ext cx="4228697" cy="42666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FD1177-90D1-D866-1AF5-9FC86FBB6F7B}"/>
              </a:ext>
            </a:extLst>
          </p:cNvPr>
          <p:cNvSpPr txBox="1"/>
          <p:nvPr/>
        </p:nvSpPr>
        <p:spPr>
          <a:xfrm>
            <a:off x="7042359" y="5406835"/>
            <a:ext cx="27038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https://clck.ru/367m9H</a:t>
            </a: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862322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монетизации: рекламное сотрудничество с партнерами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 бесплатно для студентов с понедельника по пятницу с 7:30 до 22:00, в субботу с 7:30 до 14:00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 пассивный канал сбыта (реклама)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0" y="4382229"/>
            <a:ext cx="6678719" cy="230832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 мы гарантируем комфортные условия и приятную атмосферу, благоприятные для отдыха и работы.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пользователем: сайт Вместе, группы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Вконтакте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9" y="2992367"/>
            <a:ext cx="4268639" cy="1754326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Партнёры:</a:t>
            </a:r>
            <a:endParaRPr dirty="0"/>
          </a:p>
          <a:p>
            <a:pPr>
              <a:defRPr/>
            </a:pPr>
            <a:r>
              <a:rPr lang="ru-RU" dirty="0">
                <a:hlinkClick r:id="rId2"/>
              </a:rPr>
              <a:t>Программа лояльности - </a:t>
            </a:r>
            <a:r>
              <a:rPr lang="en-US" dirty="0" err="1">
                <a:hlinkClick r:id="rId2"/>
              </a:rPr>
              <a:t>Vmeste</a:t>
            </a:r>
            <a:r>
              <a:rPr lang="en-US" dirty="0">
                <a:hlinkClick r:id="rId2"/>
              </a:rPr>
              <a:t> (utmn.ru)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lang="en-US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208228" y="5488410"/>
            <a:ext cx="4546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проекта:14 месяцев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890412"/>
              </p:ext>
            </p:extLst>
          </p:nvPr>
        </p:nvGraphicFramePr>
        <p:xfrm>
          <a:off x="116881" y="1199924"/>
          <a:ext cx="11958238" cy="4015831"/>
        </p:xfrm>
        <a:graphic>
          <a:graphicData uri="http://schemas.openxmlformats.org/drawingml/2006/table">
            <a:tbl>
              <a:tblPr/>
              <a:tblGrid>
                <a:gridCol w="4531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7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34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30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2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0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69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50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873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400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6900">
                  <a:extLst>
                    <a:ext uri="{9D8B030D-6E8A-4147-A177-3AD203B41FA5}">
                      <a16:colId xmlns:a16="http://schemas.microsoft.com/office/drawing/2014/main" val="2584898120"/>
                    </a:ext>
                  </a:extLst>
                </a:gridCol>
                <a:gridCol w="327363">
                  <a:extLst>
                    <a:ext uri="{9D8B030D-6E8A-4147-A177-3AD203B41FA5}">
                      <a16:colId xmlns:a16="http://schemas.microsoft.com/office/drawing/2014/main" val="365336755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 dirty="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Сен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Разработка концепции проекта</a:t>
                      </a:r>
                      <a:endParaRPr lang="ru-RU" sz="1200"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Проскурякова В.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Поиск подходящего помещения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Дудко К.С.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Разработка дизайна коворкинг-зоны в корпусе ФЭИ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Дудко К.С.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Составление сметы на закупку материалов и работу мастеров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28.12.2023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Дудко А.С.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Согласование проекта с директором ФЭИ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Казанеску А.С.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/>
                          <a:cs typeface="+mn-cs"/>
                        </a:rPr>
                        <a:t>Закупка материалов</a:t>
                      </a:r>
                      <a:r>
                        <a:rPr lang="ru-RU" sz="1200" b="0" dirty="0">
                          <a:latin typeface="Arial"/>
                          <a:cs typeface="Arial"/>
                        </a:rPr>
                        <a:t> и поиск рабочих</a:t>
                      </a:r>
                      <a:endParaRPr lang="ru-RU" sz="1200" b="0" dirty="0">
                        <a:latin typeface="Arial"/>
                        <a:cs typeface="+mn-cs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Зайцева В.А.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Начало строительства</a:t>
                      </a:r>
                      <a:r>
                        <a:rPr lang="en-US" sz="1200" b="0" dirty="0">
                          <a:latin typeface="Arial"/>
                          <a:cs typeface="Arial"/>
                        </a:rPr>
                        <a:t>/</a:t>
                      </a:r>
                      <a:r>
                        <a:rPr lang="ru-RU" sz="1200" b="0" dirty="0">
                          <a:latin typeface="Arial"/>
                          <a:cs typeface="Arial"/>
                        </a:rPr>
                        <a:t>реконструкции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01.06.2024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Казанеску А.С.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94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Сдача строительных и дизайнерских работ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02.06.2024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04.06.2024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+mn-cs"/>
                        </a:rPr>
                        <a:t>Казанеску А.С.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Анонс открытия коворкинга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01.08.2024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05.08.2024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Казанеску А.С.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Продвижение площадки в социальных сетях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31.08.2024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 err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Костоломова</a:t>
                      </a: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 М.В.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Открытие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01.09.2024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10.09.2024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Казанеску А.С.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01.09.2024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 dirty="0" err="1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Костоломова</a:t>
                      </a:r>
                      <a:r>
                        <a:rPr lang="ru-RU" sz="1200" b="0" i="1" u="none" strike="noStrike" cap="none" spc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 М.В.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 dirty="0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01.12.2024</a:t>
                      </a: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03.12.2024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Зайцева В.А.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5970495"/>
            <a:ext cx="7787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: 1 млн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рублей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1 млн рублей)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18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месяцев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951798"/>
              </p:ext>
            </p:extLst>
          </p:nvPr>
        </p:nvGraphicFramePr>
        <p:xfrm>
          <a:off x="419314" y="1074420"/>
          <a:ext cx="11335806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err="1"/>
                        <a:t>окт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err="1"/>
                        <a:t>нояб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/>
                        <a:t>дек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err="1"/>
                        <a:t>янв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err="1"/>
                        <a:t>фев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/>
                        <a:t>июнь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err="1"/>
                        <a:t>авг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/>
                        <a:t>сен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err="1"/>
                        <a:t>окт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/>
                          <a:cs typeface="+mn-cs"/>
                        </a:rPr>
                        <a:t>75000-90000</a:t>
                      </a: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/>
                          <a:cs typeface="+mn-cs"/>
                        </a:rPr>
                        <a:t>75000-90000</a:t>
                      </a: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/>
                          <a:cs typeface="+mn-cs"/>
                        </a:rPr>
                        <a:t>75000-90000</a:t>
                      </a:r>
                      <a:endParaRPr lang="ru-RU" sz="1400" dirty="0">
                        <a:latin typeface="Arial"/>
                        <a:cs typeface="+mn-cs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1000000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600000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1109013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Увеличение уровня социализации на 30% между одногруппниками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70% пользователей оценили наш продукт на 8 из 10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более 500 человек посетили нашу коворкинг зону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ачественные: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Пользователям комфортнее проводить внеучебное время, им не требуется искать место, для того, чтобы повторить материал или доделать различные задания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Пользователи стали более общительны со своими одногруппниками за счёт наличия удобного места для совместного времяпрепровождения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Пользователи стали уделять большее количество учёбе благодаря комфортной атмосфере, благоприятствующей работе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Преподаватели отметили увеличение количества вовлеченных в командную работу студентов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40"/>
            <a:ext cx="1150308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 целесообразен / нецелесообразен для реализации по следующим причинам: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Будет создано пространство для творчества, закрепленное за каждым студентом, где будет необходимое для работы оборудование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Повысится продуктивность и развитие творческого мышления студентов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Студенты станут лучше находить личные связи и чувствовать себя менее одиноко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Появится место для времяпрепровождения между парами</a:t>
            </a:r>
            <a:endParaRPr lang="ru-RU" sz="2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600" b="0" i="0" u="none" strike="noStrike" cap="none" spc="0" dirty="0">
              <a:ln>
                <a:noFill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среднесрочной перспективе (3-5 лет) мы планируем, </a:t>
            </a:r>
            <a:r>
              <a:rPr lang="ru-RU" sz="2600" u="none" strike="noStrike" cap="none" spc="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ывести Коворкинги </a:t>
            </a:r>
            <a:r>
              <a:rPr lang="ru-RU" sz="2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ТюмГУ</a:t>
            </a: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высокий уровень, для большей заинтересованности и удовлетворенности студентов в них</a:t>
            </a:r>
          </a:p>
          <a:p>
            <a:br>
              <a:rPr lang="ru-RU" sz="2000" dirty="0"/>
            </a:b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3859</TotalTime>
  <Words>1457</Words>
  <Application>Microsoft Office PowerPoint</Application>
  <DocSecurity>0</DocSecurity>
  <PresentationFormat>Широкоэкранный</PresentationFormat>
  <Paragraphs>254</Paragraphs>
  <Slides>17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Казанеску Анна</cp:lastModifiedBy>
  <cp:revision>60</cp:revision>
  <dcterms:created xsi:type="dcterms:W3CDTF">2023-09-23T09:41:00Z</dcterms:created>
  <dcterms:modified xsi:type="dcterms:W3CDTF">2023-10-24T12:22:53Z</dcterms:modified>
  <dc:identifier/>
  <dc:language/>
  <cp:version/>
</cp:coreProperties>
</file>