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3"/>
  </p:notesMasterIdLst>
  <p:sldIdLst>
    <p:sldId id="256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ontserrat" panose="00000500000000000000" pitchFamily="2" charset="-52"/>
      <p:regular r:id="rId28"/>
      <p:bold r:id="rId29"/>
      <p:italic r:id="rId30"/>
      <p:boldItalic r:id="rId31"/>
    </p:embeddedFont>
    <p:embeddedFont>
      <p:font typeface="Montserrat SemiBold" panose="00000700000000000000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6" d="100"/>
          <a:sy n="196" d="100"/>
        </p:scale>
        <p:origin x="774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F5824-DF36-4FE6-8B66-6A203B217D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BEDF2EA-65A4-4E3B-86F0-42B2F27E2585}">
      <dgm:prSet/>
      <dgm:spPr/>
      <dgm:t>
        <a:bodyPr/>
        <a:lstStyle/>
        <a:p>
          <a:r>
            <a:rPr lang="ru-RU" b="0" i="0"/>
            <a:t>Предприятия целлюлозно-бумажной промышленности Строительные компании </a:t>
          </a:r>
          <a:endParaRPr lang="ru-RU"/>
        </a:p>
      </dgm:t>
    </dgm:pt>
    <dgm:pt modelId="{C5E26FE7-41A1-4BCA-83E6-5B80CF547D22}" type="parTrans" cxnId="{FE5BEC0C-30B4-4AE1-AB09-697F65B3C694}">
      <dgm:prSet/>
      <dgm:spPr/>
      <dgm:t>
        <a:bodyPr/>
        <a:lstStyle/>
        <a:p>
          <a:endParaRPr lang="ru-RU"/>
        </a:p>
      </dgm:t>
    </dgm:pt>
    <dgm:pt modelId="{6ECA7B8C-43D6-49FA-BFD8-6794A98D30F1}" type="sibTrans" cxnId="{FE5BEC0C-30B4-4AE1-AB09-697F65B3C694}">
      <dgm:prSet/>
      <dgm:spPr/>
      <dgm:t>
        <a:bodyPr/>
        <a:lstStyle/>
        <a:p>
          <a:endParaRPr lang="ru-RU"/>
        </a:p>
      </dgm:t>
    </dgm:pt>
    <dgm:pt modelId="{700AB596-D8E2-4D04-A427-4309F4EE5C3C}">
      <dgm:prSet/>
      <dgm:spPr/>
      <dgm:t>
        <a:bodyPr/>
        <a:lstStyle/>
        <a:p>
          <a:r>
            <a:rPr lang="ru-RU" b="0" i="0"/>
            <a:t>Транспортные компании</a:t>
          </a:r>
          <a:endParaRPr lang="ru-RU"/>
        </a:p>
      </dgm:t>
    </dgm:pt>
    <dgm:pt modelId="{22A26033-AAB9-434F-BED2-59EDD0C99C12}" type="parTrans" cxnId="{BC8C4B26-6199-4A12-AAFA-F5384C101F7C}">
      <dgm:prSet/>
      <dgm:spPr/>
      <dgm:t>
        <a:bodyPr/>
        <a:lstStyle/>
        <a:p>
          <a:endParaRPr lang="ru-RU"/>
        </a:p>
      </dgm:t>
    </dgm:pt>
    <dgm:pt modelId="{7B9798CC-4D06-445C-AF62-7010A46557D3}" type="sibTrans" cxnId="{BC8C4B26-6199-4A12-AAFA-F5384C101F7C}">
      <dgm:prSet/>
      <dgm:spPr/>
      <dgm:t>
        <a:bodyPr/>
        <a:lstStyle/>
        <a:p>
          <a:endParaRPr lang="ru-RU"/>
        </a:p>
      </dgm:t>
    </dgm:pt>
    <dgm:pt modelId="{2B61FF44-08C5-4770-81E7-A9FEACF72EA9}">
      <dgm:prSet/>
      <dgm:spPr/>
      <dgm:t>
        <a:bodyPr/>
        <a:lstStyle/>
        <a:p>
          <a:r>
            <a:rPr lang="ru-RU" b="0" i="0"/>
            <a:t>Розничная торговля</a:t>
          </a:r>
          <a:endParaRPr lang="ru-RU"/>
        </a:p>
      </dgm:t>
    </dgm:pt>
    <dgm:pt modelId="{ED82B347-BD08-4FAB-AE67-33C9B12686A6}" type="parTrans" cxnId="{597EEA8C-D4B8-4351-B381-A946C71D7693}">
      <dgm:prSet/>
      <dgm:spPr/>
      <dgm:t>
        <a:bodyPr/>
        <a:lstStyle/>
        <a:p>
          <a:endParaRPr lang="ru-RU"/>
        </a:p>
      </dgm:t>
    </dgm:pt>
    <dgm:pt modelId="{4C5A2E59-DAD9-4F3D-8BD5-D655474FE322}" type="sibTrans" cxnId="{597EEA8C-D4B8-4351-B381-A946C71D7693}">
      <dgm:prSet/>
      <dgm:spPr/>
      <dgm:t>
        <a:bodyPr/>
        <a:lstStyle/>
        <a:p>
          <a:endParaRPr lang="ru-RU"/>
        </a:p>
      </dgm:t>
    </dgm:pt>
    <dgm:pt modelId="{404E69A3-95EB-411A-A629-6017F44F22E7}">
      <dgm:prSet/>
      <dgm:spPr/>
      <dgm:t>
        <a:bodyPr/>
        <a:lstStyle/>
        <a:p>
          <a:r>
            <a:rPr lang="ru-RU" b="0" i="0"/>
            <a:t>Медицинские учреждения </a:t>
          </a:r>
          <a:endParaRPr lang="ru-RU"/>
        </a:p>
      </dgm:t>
    </dgm:pt>
    <dgm:pt modelId="{B55EE449-A361-4859-895D-9D5E96BFA88D}" type="parTrans" cxnId="{6CDA9602-BAFE-45B7-BDFF-7C7E2BBE982B}">
      <dgm:prSet/>
      <dgm:spPr/>
      <dgm:t>
        <a:bodyPr/>
        <a:lstStyle/>
        <a:p>
          <a:endParaRPr lang="ru-RU"/>
        </a:p>
      </dgm:t>
    </dgm:pt>
    <dgm:pt modelId="{F44517CE-1C9C-4104-834A-F4BBF4ADDCB1}" type="sibTrans" cxnId="{6CDA9602-BAFE-45B7-BDFF-7C7E2BBE982B}">
      <dgm:prSet/>
      <dgm:spPr/>
      <dgm:t>
        <a:bodyPr/>
        <a:lstStyle/>
        <a:p>
          <a:endParaRPr lang="ru-RU"/>
        </a:p>
      </dgm:t>
    </dgm:pt>
    <dgm:pt modelId="{69FEA64E-4B65-4E7F-8E6F-6DE4F0B48AE1}">
      <dgm:prSet/>
      <dgm:spPr/>
      <dgm:t>
        <a:bodyPr/>
        <a:lstStyle/>
        <a:p>
          <a:r>
            <a:rPr lang="ru-RU" b="0" i="0"/>
            <a:t>Образовательные учреждения</a:t>
          </a:r>
          <a:endParaRPr lang="ru-RU"/>
        </a:p>
      </dgm:t>
    </dgm:pt>
    <dgm:pt modelId="{F881F448-94D0-444C-A5DA-C4FF3F28C832}" type="parTrans" cxnId="{B801D019-F5DB-4DBA-B9BE-C1237B3C8499}">
      <dgm:prSet/>
      <dgm:spPr/>
      <dgm:t>
        <a:bodyPr/>
        <a:lstStyle/>
        <a:p>
          <a:endParaRPr lang="ru-RU"/>
        </a:p>
      </dgm:t>
    </dgm:pt>
    <dgm:pt modelId="{685388A8-7B24-425B-A4E6-417DB3053327}" type="sibTrans" cxnId="{B801D019-F5DB-4DBA-B9BE-C1237B3C8499}">
      <dgm:prSet/>
      <dgm:spPr/>
      <dgm:t>
        <a:bodyPr/>
        <a:lstStyle/>
        <a:p>
          <a:endParaRPr lang="ru-RU"/>
        </a:p>
      </dgm:t>
    </dgm:pt>
    <dgm:pt modelId="{58DA965A-26F2-4280-B631-B5B5BC85EBED}">
      <dgm:prSet/>
      <dgm:spPr/>
      <dgm:t>
        <a:bodyPr/>
        <a:lstStyle/>
        <a:p>
          <a:r>
            <a:rPr lang="ru-RU" b="0" i="0"/>
            <a:t>Организации и предприятия общественного питания Туристические агентства и организаторы мероприятий Индивидуальные потребители</a:t>
          </a:r>
          <a:endParaRPr lang="ru-RU"/>
        </a:p>
      </dgm:t>
    </dgm:pt>
    <dgm:pt modelId="{5F2C6E6E-5975-4B4B-8E43-3BD7856F3ED2}" type="parTrans" cxnId="{49B2764F-FE64-4232-8665-4961D21E0602}">
      <dgm:prSet/>
      <dgm:spPr/>
      <dgm:t>
        <a:bodyPr/>
        <a:lstStyle/>
        <a:p>
          <a:endParaRPr lang="ru-RU"/>
        </a:p>
      </dgm:t>
    </dgm:pt>
    <dgm:pt modelId="{1C9E2EBC-16D0-4D3D-9281-68D2800B9E63}" type="sibTrans" cxnId="{49B2764F-FE64-4232-8665-4961D21E0602}">
      <dgm:prSet/>
      <dgm:spPr/>
      <dgm:t>
        <a:bodyPr/>
        <a:lstStyle/>
        <a:p>
          <a:endParaRPr lang="ru-RU"/>
        </a:p>
      </dgm:t>
    </dgm:pt>
    <dgm:pt modelId="{0A3EC40B-A956-49CC-AE62-F8BD9E722A8A}" type="pres">
      <dgm:prSet presAssocID="{510F5824-DF36-4FE6-8B66-6A203B217DEB}" presName="linear" presStyleCnt="0">
        <dgm:presLayoutVars>
          <dgm:animLvl val="lvl"/>
          <dgm:resizeHandles val="exact"/>
        </dgm:presLayoutVars>
      </dgm:prSet>
      <dgm:spPr/>
    </dgm:pt>
    <dgm:pt modelId="{FA4905CA-E23F-4928-A170-25EC3FF2B7D2}" type="pres">
      <dgm:prSet presAssocID="{FBEDF2EA-65A4-4E3B-86F0-42B2F27E258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FB15711-D717-4DA2-842F-9EF54BE91EC2}" type="pres">
      <dgm:prSet presAssocID="{6ECA7B8C-43D6-49FA-BFD8-6794A98D30F1}" presName="spacer" presStyleCnt="0"/>
      <dgm:spPr/>
    </dgm:pt>
    <dgm:pt modelId="{6A6153C0-CCC9-4765-9125-1CDB7F07D3ED}" type="pres">
      <dgm:prSet presAssocID="{700AB596-D8E2-4D04-A427-4309F4EE5C3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A632F4E-03FE-4E41-B17A-B2025602B193}" type="pres">
      <dgm:prSet presAssocID="{7B9798CC-4D06-445C-AF62-7010A46557D3}" presName="spacer" presStyleCnt="0"/>
      <dgm:spPr/>
    </dgm:pt>
    <dgm:pt modelId="{AD242422-0653-483A-93F9-0AF8441F009A}" type="pres">
      <dgm:prSet presAssocID="{2B61FF44-08C5-4770-81E7-A9FEACF72EA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8C06FAA-58D2-49B1-B7A9-AB828CD39989}" type="pres">
      <dgm:prSet presAssocID="{4C5A2E59-DAD9-4F3D-8BD5-D655474FE322}" presName="spacer" presStyleCnt="0"/>
      <dgm:spPr/>
    </dgm:pt>
    <dgm:pt modelId="{DB977660-0BFC-4003-A91F-0A025692BC20}" type="pres">
      <dgm:prSet presAssocID="{404E69A3-95EB-411A-A629-6017F44F22E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AD75454-C1B0-4DF2-BC60-B2FD596A6251}" type="pres">
      <dgm:prSet presAssocID="{F44517CE-1C9C-4104-834A-F4BBF4ADDCB1}" presName="spacer" presStyleCnt="0"/>
      <dgm:spPr/>
    </dgm:pt>
    <dgm:pt modelId="{D9791E3C-34EF-4B31-B2B0-E9B403CC39A1}" type="pres">
      <dgm:prSet presAssocID="{69FEA64E-4B65-4E7F-8E6F-6DE4F0B48AE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3B70306-B174-4427-B9A1-A6A94954DFB8}" type="pres">
      <dgm:prSet presAssocID="{685388A8-7B24-425B-A4E6-417DB3053327}" presName="spacer" presStyleCnt="0"/>
      <dgm:spPr/>
    </dgm:pt>
    <dgm:pt modelId="{CA761B93-F44C-4F52-83CE-C2BACB79CC36}" type="pres">
      <dgm:prSet presAssocID="{58DA965A-26F2-4280-B631-B5B5BC85EBE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CDA9602-BAFE-45B7-BDFF-7C7E2BBE982B}" srcId="{510F5824-DF36-4FE6-8B66-6A203B217DEB}" destId="{404E69A3-95EB-411A-A629-6017F44F22E7}" srcOrd="3" destOrd="0" parTransId="{B55EE449-A361-4859-895D-9D5E96BFA88D}" sibTransId="{F44517CE-1C9C-4104-834A-F4BBF4ADDCB1}"/>
    <dgm:cxn modelId="{FE5BEC0C-30B4-4AE1-AB09-697F65B3C694}" srcId="{510F5824-DF36-4FE6-8B66-6A203B217DEB}" destId="{FBEDF2EA-65A4-4E3B-86F0-42B2F27E2585}" srcOrd="0" destOrd="0" parTransId="{C5E26FE7-41A1-4BCA-83E6-5B80CF547D22}" sibTransId="{6ECA7B8C-43D6-49FA-BFD8-6794A98D30F1}"/>
    <dgm:cxn modelId="{B801D019-F5DB-4DBA-B9BE-C1237B3C8499}" srcId="{510F5824-DF36-4FE6-8B66-6A203B217DEB}" destId="{69FEA64E-4B65-4E7F-8E6F-6DE4F0B48AE1}" srcOrd="4" destOrd="0" parTransId="{F881F448-94D0-444C-A5DA-C4FF3F28C832}" sibTransId="{685388A8-7B24-425B-A4E6-417DB3053327}"/>
    <dgm:cxn modelId="{BC8C4B26-6199-4A12-AAFA-F5384C101F7C}" srcId="{510F5824-DF36-4FE6-8B66-6A203B217DEB}" destId="{700AB596-D8E2-4D04-A427-4309F4EE5C3C}" srcOrd="1" destOrd="0" parTransId="{22A26033-AAB9-434F-BED2-59EDD0C99C12}" sibTransId="{7B9798CC-4D06-445C-AF62-7010A46557D3}"/>
    <dgm:cxn modelId="{A617BD39-1F1C-4254-9EAB-A20858AF1FCA}" type="presOf" srcId="{FBEDF2EA-65A4-4E3B-86F0-42B2F27E2585}" destId="{FA4905CA-E23F-4928-A170-25EC3FF2B7D2}" srcOrd="0" destOrd="0" presId="urn:microsoft.com/office/officeart/2005/8/layout/vList2"/>
    <dgm:cxn modelId="{93008540-833E-4F0D-9EE5-07F301A1F18F}" type="presOf" srcId="{700AB596-D8E2-4D04-A427-4309F4EE5C3C}" destId="{6A6153C0-CCC9-4765-9125-1CDB7F07D3ED}" srcOrd="0" destOrd="0" presId="urn:microsoft.com/office/officeart/2005/8/layout/vList2"/>
    <dgm:cxn modelId="{2E710568-3199-4E42-9408-B3633A1A663F}" type="presOf" srcId="{404E69A3-95EB-411A-A629-6017F44F22E7}" destId="{DB977660-0BFC-4003-A91F-0A025692BC20}" srcOrd="0" destOrd="0" presId="urn:microsoft.com/office/officeart/2005/8/layout/vList2"/>
    <dgm:cxn modelId="{67482568-ADDC-475D-BA5D-874E3D767450}" type="presOf" srcId="{58DA965A-26F2-4280-B631-B5B5BC85EBED}" destId="{CA761B93-F44C-4F52-83CE-C2BACB79CC36}" srcOrd="0" destOrd="0" presId="urn:microsoft.com/office/officeart/2005/8/layout/vList2"/>
    <dgm:cxn modelId="{49B2764F-FE64-4232-8665-4961D21E0602}" srcId="{510F5824-DF36-4FE6-8B66-6A203B217DEB}" destId="{58DA965A-26F2-4280-B631-B5B5BC85EBED}" srcOrd="5" destOrd="0" parTransId="{5F2C6E6E-5975-4B4B-8E43-3BD7856F3ED2}" sibTransId="{1C9E2EBC-16D0-4D3D-9281-68D2800B9E63}"/>
    <dgm:cxn modelId="{597EEA8C-D4B8-4351-B381-A946C71D7693}" srcId="{510F5824-DF36-4FE6-8B66-6A203B217DEB}" destId="{2B61FF44-08C5-4770-81E7-A9FEACF72EA9}" srcOrd="2" destOrd="0" parTransId="{ED82B347-BD08-4FAB-AE67-33C9B12686A6}" sibTransId="{4C5A2E59-DAD9-4F3D-8BD5-D655474FE322}"/>
    <dgm:cxn modelId="{B9F4A0A7-4E0C-461B-AD90-3141E718582A}" type="presOf" srcId="{510F5824-DF36-4FE6-8B66-6A203B217DEB}" destId="{0A3EC40B-A956-49CC-AE62-F8BD9E722A8A}" srcOrd="0" destOrd="0" presId="urn:microsoft.com/office/officeart/2005/8/layout/vList2"/>
    <dgm:cxn modelId="{D7EF47B2-102B-46F9-B737-08D44F81F243}" type="presOf" srcId="{69FEA64E-4B65-4E7F-8E6F-6DE4F0B48AE1}" destId="{D9791E3C-34EF-4B31-B2B0-E9B403CC39A1}" srcOrd="0" destOrd="0" presId="urn:microsoft.com/office/officeart/2005/8/layout/vList2"/>
    <dgm:cxn modelId="{1A8077D2-1B17-4D0C-AC6D-D895BE55AADE}" type="presOf" srcId="{2B61FF44-08C5-4770-81E7-A9FEACF72EA9}" destId="{AD242422-0653-483A-93F9-0AF8441F009A}" srcOrd="0" destOrd="0" presId="urn:microsoft.com/office/officeart/2005/8/layout/vList2"/>
    <dgm:cxn modelId="{BF91DA6F-0B2D-4E9D-84E7-B9096FC6CB85}" type="presParOf" srcId="{0A3EC40B-A956-49CC-AE62-F8BD9E722A8A}" destId="{FA4905CA-E23F-4928-A170-25EC3FF2B7D2}" srcOrd="0" destOrd="0" presId="urn:microsoft.com/office/officeart/2005/8/layout/vList2"/>
    <dgm:cxn modelId="{D2573557-D5BC-4D4A-AB5E-E6B2E36B6872}" type="presParOf" srcId="{0A3EC40B-A956-49CC-AE62-F8BD9E722A8A}" destId="{DFB15711-D717-4DA2-842F-9EF54BE91EC2}" srcOrd="1" destOrd="0" presId="urn:microsoft.com/office/officeart/2005/8/layout/vList2"/>
    <dgm:cxn modelId="{3C020DB1-34B1-411B-89DB-EB5547EB4D4F}" type="presParOf" srcId="{0A3EC40B-A956-49CC-AE62-F8BD9E722A8A}" destId="{6A6153C0-CCC9-4765-9125-1CDB7F07D3ED}" srcOrd="2" destOrd="0" presId="urn:microsoft.com/office/officeart/2005/8/layout/vList2"/>
    <dgm:cxn modelId="{95C97AC3-831D-43FF-90E2-01B28970E8B3}" type="presParOf" srcId="{0A3EC40B-A956-49CC-AE62-F8BD9E722A8A}" destId="{BA632F4E-03FE-4E41-B17A-B2025602B193}" srcOrd="3" destOrd="0" presId="urn:microsoft.com/office/officeart/2005/8/layout/vList2"/>
    <dgm:cxn modelId="{B1F704FB-8F6D-437F-B0E3-86C0F6F1F445}" type="presParOf" srcId="{0A3EC40B-A956-49CC-AE62-F8BD9E722A8A}" destId="{AD242422-0653-483A-93F9-0AF8441F009A}" srcOrd="4" destOrd="0" presId="urn:microsoft.com/office/officeart/2005/8/layout/vList2"/>
    <dgm:cxn modelId="{AC3CB07B-5EC3-4B6D-96F2-B406DA0C7C0D}" type="presParOf" srcId="{0A3EC40B-A956-49CC-AE62-F8BD9E722A8A}" destId="{88C06FAA-58D2-49B1-B7A9-AB828CD39989}" srcOrd="5" destOrd="0" presId="urn:microsoft.com/office/officeart/2005/8/layout/vList2"/>
    <dgm:cxn modelId="{383AEB22-6FB1-47F5-8468-6CE1C762A2F6}" type="presParOf" srcId="{0A3EC40B-A956-49CC-AE62-F8BD9E722A8A}" destId="{DB977660-0BFC-4003-A91F-0A025692BC20}" srcOrd="6" destOrd="0" presId="urn:microsoft.com/office/officeart/2005/8/layout/vList2"/>
    <dgm:cxn modelId="{1EFBDC97-CBA6-43D5-AED4-9949282B802C}" type="presParOf" srcId="{0A3EC40B-A956-49CC-AE62-F8BD9E722A8A}" destId="{5AD75454-C1B0-4DF2-BC60-B2FD596A6251}" srcOrd="7" destOrd="0" presId="urn:microsoft.com/office/officeart/2005/8/layout/vList2"/>
    <dgm:cxn modelId="{3274E031-77B4-436D-9C5B-191D875A461D}" type="presParOf" srcId="{0A3EC40B-A956-49CC-AE62-F8BD9E722A8A}" destId="{D9791E3C-34EF-4B31-B2B0-E9B403CC39A1}" srcOrd="8" destOrd="0" presId="urn:microsoft.com/office/officeart/2005/8/layout/vList2"/>
    <dgm:cxn modelId="{0E90647F-93DC-44D9-9852-A4C74C45A03F}" type="presParOf" srcId="{0A3EC40B-A956-49CC-AE62-F8BD9E722A8A}" destId="{33B70306-B174-4427-B9A1-A6A94954DFB8}" srcOrd="9" destOrd="0" presId="urn:microsoft.com/office/officeart/2005/8/layout/vList2"/>
    <dgm:cxn modelId="{52AF7534-BCB1-4281-8DFB-52988669A6D3}" type="presParOf" srcId="{0A3EC40B-A956-49CC-AE62-F8BD9E722A8A}" destId="{CA761B93-F44C-4F52-83CE-C2BACB79CC3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0F3270-F42B-4DE4-8BA3-D1E86BDA05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53C0173-AA57-49F3-BCE8-F424B2FB97FD}">
      <dgm:prSet/>
      <dgm:spPr/>
      <dgm:t>
        <a:bodyPr/>
        <a:lstStyle/>
        <a:p>
          <a:r>
            <a:rPr lang="ru-RU" b="0" i="0"/>
            <a:t>НТЦ «ИнфоРос» - научно-технический центр, специализирующийся на разработке и внедрении информационных систем и решений для различных отраслей экономики и государственного управления. </a:t>
          </a:r>
          <a:endParaRPr lang="ru-RU"/>
        </a:p>
      </dgm:t>
    </dgm:pt>
    <dgm:pt modelId="{7DF0F65D-A48E-4CAD-8E6E-98C8A4A0729E}" type="parTrans" cxnId="{90EF01A9-5739-4E82-A9E7-C8F6CB30D8A8}">
      <dgm:prSet/>
      <dgm:spPr/>
      <dgm:t>
        <a:bodyPr/>
        <a:lstStyle/>
        <a:p>
          <a:endParaRPr lang="ru-RU"/>
        </a:p>
      </dgm:t>
    </dgm:pt>
    <dgm:pt modelId="{ED373FA1-AE34-4226-A8D0-7C0835BCB6F9}" type="sibTrans" cxnId="{90EF01A9-5739-4E82-A9E7-C8F6CB30D8A8}">
      <dgm:prSet/>
      <dgm:spPr/>
      <dgm:t>
        <a:bodyPr/>
        <a:lstStyle/>
        <a:p>
          <a:endParaRPr lang="ru-RU"/>
        </a:p>
      </dgm:t>
    </dgm:pt>
    <dgm:pt modelId="{63087FDA-DB66-41BC-B572-64B2184CF835}">
      <dgm:prSet/>
      <dgm:spPr/>
      <dgm:t>
        <a:bodyPr/>
        <a:lstStyle/>
        <a:p>
          <a:r>
            <a:rPr lang="ru-RU" b="0" i="0"/>
            <a:t>«Инсайтек» - Российская компания, специализирующаяся на разработке систем компьютерного зрения для контроля качества продукции, включая упаковку и картоны. </a:t>
          </a:r>
          <a:endParaRPr lang="ru-RU"/>
        </a:p>
      </dgm:t>
    </dgm:pt>
    <dgm:pt modelId="{2F9A7711-71B8-4B6D-9FED-E73FE0D4C90A}" type="parTrans" cxnId="{AA7B30D3-9DCE-4CD5-8D5D-E8CB152EA2F0}">
      <dgm:prSet/>
      <dgm:spPr/>
      <dgm:t>
        <a:bodyPr/>
        <a:lstStyle/>
        <a:p>
          <a:endParaRPr lang="ru-RU"/>
        </a:p>
      </dgm:t>
    </dgm:pt>
    <dgm:pt modelId="{38601E91-4921-4EA6-8DDA-626D9225F7E2}" type="sibTrans" cxnId="{AA7B30D3-9DCE-4CD5-8D5D-E8CB152EA2F0}">
      <dgm:prSet/>
      <dgm:spPr/>
      <dgm:t>
        <a:bodyPr/>
        <a:lstStyle/>
        <a:p>
          <a:endParaRPr lang="ru-RU"/>
        </a:p>
      </dgm:t>
    </dgm:pt>
    <dgm:pt modelId="{4479CA76-2A87-4B05-B64D-0BB23EAFC561}">
      <dgm:prSet/>
      <dgm:spPr/>
      <dgm:t>
        <a:bodyPr/>
        <a:lstStyle/>
        <a:p>
          <a:r>
            <a:rPr lang="ru-RU" b="0" i="0"/>
            <a:t>«Cognitive Technologies» - компания, специализирующаяся на разработке систем компьютерного зрения для промышленных роботов и автоматизированных систем контроля качества.</a:t>
          </a:r>
          <a:endParaRPr lang="ru-RU"/>
        </a:p>
      </dgm:t>
    </dgm:pt>
    <dgm:pt modelId="{421179F1-C360-4AAB-9182-8DECB71F22BA}" type="parTrans" cxnId="{456F2E9E-FCF0-48B4-939E-21B6B94746A8}">
      <dgm:prSet/>
      <dgm:spPr/>
      <dgm:t>
        <a:bodyPr/>
        <a:lstStyle/>
        <a:p>
          <a:endParaRPr lang="ru-RU"/>
        </a:p>
      </dgm:t>
    </dgm:pt>
    <dgm:pt modelId="{6B10A9CE-DB8C-4644-B0B1-A00E2FD1F4B1}" type="sibTrans" cxnId="{456F2E9E-FCF0-48B4-939E-21B6B94746A8}">
      <dgm:prSet/>
      <dgm:spPr/>
      <dgm:t>
        <a:bodyPr/>
        <a:lstStyle/>
        <a:p>
          <a:endParaRPr lang="ru-RU"/>
        </a:p>
      </dgm:t>
    </dgm:pt>
    <dgm:pt modelId="{D25B63DE-1B05-4387-8457-9306B2E87ED2}" type="pres">
      <dgm:prSet presAssocID="{630F3270-F42B-4DE4-8BA3-D1E86BDA05B5}" presName="linear" presStyleCnt="0">
        <dgm:presLayoutVars>
          <dgm:animLvl val="lvl"/>
          <dgm:resizeHandles val="exact"/>
        </dgm:presLayoutVars>
      </dgm:prSet>
      <dgm:spPr/>
    </dgm:pt>
    <dgm:pt modelId="{B8FCE84D-7F6C-4017-A10F-7B0C3EA5EB55}" type="pres">
      <dgm:prSet presAssocID="{E53C0173-AA57-49F3-BCE8-F424B2FB97F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FA01B8D-1657-464F-B08C-E68E49D1CD9F}" type="pres">
      <dgm:prSet presAssocID="{ED373FA1-AE34-4226-A8D0-7C0835BCB6F9}" presName="spacer" presStyleCnt="0"/>
      <dgm:spPr/>
    </dgm:pt>
    <dgm:pt modelId="{C4D5C0A3-8C3F-4797-B9D3-5A638FE0855D}" type="pres">
      <dgm:prSet presAssocID="{63087FDA-DB66-41BC-B572-64B2184CF83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D597A50-59F1-4773-9DF5-BCF70A92C255}" type="pres">
      <dgm:prSet presAssocID="{38601E91-4921-4EA6-8DDA-626D9225F7E2}" presName="spacer" presStyleCnt="0"/>
      <dgm:spPr/>
    </dgm:pt>
    <dgm:pt modelId="{84C8A380-F04E-4C65-9743-A4E495FE9C1B}" type="pres">
      <dgm:prSet presAssocID="{4479CA76-2A87-4B05-B64D-0BB23EAFC56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6D38254-8750-4E6A-8629-5D6589872EE5}" type="presOf" srcId="{4479CA76-2A87-4B05-B64D-0BB23EAFC561}" destId="{84C8A380-F04E-4C65-9743-A4E495FE9C1B}" srcOrd="0" destOrd="0" presId="urn:microsoft.com/office/officeart/2005/8/layout/vList2"/>
    <dgm:cxn modelId="{50CB197E-96C1-4F01-9FFD-B32D68B0F8AE}" type="presOf" srcId="{E53C0173-AA57-49F3-BCE8-F424B2FB97FD}" destId="{B8FCE84D-7F6C-4017-A10F-7B0C3EA5EB55}" srcOrd="0" destOrd="0" presId="urn:microsoft.com/office/officeart/2005/8/layout/vList2"/>
    <dgm:cxn modelId="{456F2E9E-FCF0-48B4-939E-21B6B94746A8}" srcId="{630F3270-F42B-4DE4-8BA3-D1E86BDA05B5}" destId="{4479CA76-2A87-4B05-B64D-0BB23EAFC561}" srcOrd="2" destOrd="0" parTransId="{421179F1-C360-4AAB-9182-8DECB71F22BA}" sibTransId="{6B10A9CE-DB8C-4644-B0B1-A00E2FD1F4B1}"/>
    <dgm:cxn modelId="{90EF01A9-5739-4E82-A9E7-C8F6CB30D8A8}" srcId="{630F3270-F42B-4DE4-8BA3-D1E86BDA05B5}" destId="{E53C0173-AA57-49F3-BCE8-F424B2FB97FD}" srcOrd="0" destOrd="0" parTransId="{7DF0F65D-A48E-4CAD-8E6E-98C8A4A0729E}" sibTransId="{ED373FA1-AE34-4226-A8D0-7C0835BCB6F9}"/>
    <dgm:cxn modelId="{2C3E88B0-DF8E-4421-A1C4-23B49AF4B0E5}" type="presOf" srcId="{63087FDA-DB66-41BC-B572-64B2184CF835}" destId="{C4D5C0A3-8C3F-4797-B9D3-5A638FE0855D}" srcOrd="0" destOrd="0" presId="urn:microsoft.com/office/officeart/2005/8/layout/vList2"/>
    <dgm:cxn modelId="{AA7B30D3-9DCE-4CD5-8D5D-E8CB152EA2F0}" srcId="{630F3270-F42B-4DE4-8BA3-D1E86BDA05B5}" destId="{63087FDA-DB66-41BC-B572-64B2184CF835}" srcOrd="1" destOrd="0" parTransId="{2F9A7711-71B8-4B6D-9FED-E73FE0D4C90A}" sibTransId="{38601E91-4921-4EA6-8DDA-626D9225F7E2}"/>
    <dgm:cxn modelId="{BEE522DE-B552-4E94-8188-B634FAEDE6C4}" type="presOf" srcId="{630F3270-F42B-4DE4-8BA3-D1E86BDA05B5}" destId="{D25B63DE-1B05-4387-8457-9306B2E87ED2}" srcOrd="0" destOrd="0" presId="urn:microsoft.com/office/officeart/2005/8/layout/vList2"/>
    <dgm:cxn modelId="{734E6A86-9C7B-4356-AB8D-886318043A8F}" type="presParOf" srcId="{D25B63DE-1B05-4387-8457-9306B2E87ED2}" destId="{B8FCE84D-7F6C-4017-A10F-7B0C3EA5EB55}" srcOrd="0" destOrd="0" presId="urn:microsoft.com/office/officeart/2005/8/layout/vList2"/>
    <dgm:cxn modelId="{32511F9D-0F0B-4DA7-95FD-EBEE425A85F9}" type="presParOf" srcId="{D25B63DE-1B05-4387-8457-9306B2E87ED2}" destId="{5FA01B8D-1657-464F-B08C-E68E49D1CD9F}" srcOrd="1" destOrd="0" presId="urn:microsoft.com/office/officeart/2005/8/layout/vList2"/>
    <dgm:cxn modelId="{6F12D84F-74B1-40EA-B6CD-10746B8319B7}" type="presParOf" srcId="{D25B63DE-1B05-4387-8457-9306B2E87ED2}" destId="{C4D5C0A3-8C3F-4797-B9D3-5A638FE0855D}" srcOrd="2" destOrd="0" presId="urn:microsoft.com/office/officeart/2005/8/layout/vList2"/>
    <dgm:cxn modelId="{8E0DA0D1-35E2-4EBC-9B93-3FDC2128160B}" type="presParOf" srcId="{D25B63DE-1B05-4387-8457-9306B2E87ED2}" destId="{6D597A50-59F1-4773-9DF5-BCF70A92C255}" srcOrd="3" destOrd="0" presId="urn:microsoft.com/office/officeart/2005/8/layout/vList2"/>
    <dgm:cxn modelId="{7C85DA20-315D-4A9A-B009-91B17A30981F}" type="presParOf" srcId="{D25B63DE-1B05-4387-8457-9306B2E87ED2}" destId="{84C8A380-F04E-4C65-9743-A4E495FE9C1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32AE4D-483E-4447-8087-661CD02144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2266E7-E910-4173-AEAB-C1D6499CA4E2}">
      <dgm:prSet/>
      <dgm:spPr/>
      <dgm:t>
        <a:bodyPr/>
        <a:lstStyle/>
        <a:p>
          <a:r>
            <a:rPr lang="ru-RU" b="0" i="0" dirty="0"/>
            <a:t>Точность обнаружения дефектов: более 95% </a:t>
          </a:r>
          <a:endParaRPr lang="ru-RU" dirty="0"/>
        </a:p>
      </dgm:t>
    </dgm:pt>
    <dgm:pt modelId="{D359CB61-9B9F-444D-806F-60BD2E58BCAD}" type="parTrans" cxnId="{18AF2764-71D3-49A6-A65B-C4EED243511D}">
      <dgm:prSet/>
      <dgm:spPr/>
      <dgm:t>
        <a:bodyPr/>
        <a:lstStyle/>
        <a:p>
          <a:endParaRPr lang="ru-RU"/>
        </a:p>
      </dgm:t>
    </dgm:pt>
    <dgm:pt modelId="{410A8D45-A989-49C5-A2EE-359E2E51B9DC}" type="sibTrans" cxnId="{18AF2764-71D3-49A6-A65B-C4EED243511D}">
      <dgm:prSet/>
      <dgm:spPr/>
      <dgm:t>
        <a:bodyPr/>
        <a:lstStyle/>
        <a:p>
          <a:endParaRPr lang="ru-RU"/>
        </a:p>
      </dgm:t>
    </dgm:pt>
    <dgm:pt modelId="{C81BA4BE-0C69-4D67-83BD-3CCF23CE949F}">
      <dgm:prSet/>
      <dgm:spPr/>
      <dgm:t>
        <a:bodyPr/>
        <a:lstStyle/>
        <a:p>
          <a:r>
            <a:rPr lang="ru-RU" b="0" i="0" dirty="0"/>
            <a:t>Скорость обработки данных: до 100 изображений в секунду</a:t>
          </a:r>
          <a:endParaRPr lang="ru-RU" dirty="0"/>
        </a:p>
      </dgm:t>
    </dgm:pt>
    <dgm:pt modelId="{878B9790-2483-49E0-A227-BF3CC98A1D41}" type="parTrans" cxnId="{9F29B150-9A7D-44A3-972F-C18C8C763CBF}">
      <dgm:prSet/>
      <dgm:spPr/>
      <dgm:t>
        <a:bodyPr/>
        <a:lstStyle/>
        <a:p>
          <a:endParaRPr lang="ru-RU"/>
        </a:p>
      </dgm:t>
    </dgm:pt>
    <dgm:pt modelId="{466AA8A0-6F5D-4933-BB38-1724ED624507}" type="sibTrans" cxnId="{9F29B150-9A7D-44A3-972F-C18C8C763CBF}">
      <dgm:prSet/>
      <dgm:spPr/>
      <dgm:t>
        <a:bodyPr/>
        <a:lstStyle/>
        <a:p>
          <a:endParaRPr lang="ru-RU"/>
        </a:p>
      </dgm:t>
    </dgm:pt>
    <dgm:pt modelId="{BABB4907-3759-463E-9D56-013A5731DA54}">
      <dgm:prSet/>
      <dgm:spPr/>
      <dgm:t>
        <a:bodyPr/>
        <a:lstStyle/>
        <a:p>
          <a:r>
            <a:rPr lang="ru-RU" b="0" i="0" dirty="0"/>
            <a:t>Возможность обучения модели на больших объемах данных</a:t>
          </a:r>
          <a:endParaRPr lang="ru-RU" dirty="0"/>
        </a:p>
      </dgm:t>
    </dgm:pt>
    <dgm:pt modelId="{9972D708-529E-402A-A20E-5792D109B1D8}" type="parTrans" cxnId="{50F36D9D-3CC6-442F-BFFE-5E8CD28637B0}">
      <dgm:prSet/>
      <dgm:spPr/>
      <dgm:t>
        <a:bodyPr/>
        <a:lstStyle/>
        <a:p>
          <a:endParaRPr lang="ru-RU"/>
        </a:p>
      </dgm:t>
    </dgm:pt>
    <dgm:pt modelId="{395F6F32-270E-4866-89CA-9B96852C491A}" type="sibTrans" cxnId="{50F36D9D-3CC6-442F-BFFE-5E8CD28637B0}">
      <dgm:prSet/>
      <dgm:spPr/>
      <dgm:t>
        <a:bodyPr/>
        <a:lstStyle/>
        <a:p>
          <a:endParaRPr lang="ru-RU"/>
        </a:p>
      </dgm:t>
    </dgm:pt>
    <dgm:pt modelId="{BFF2DDE7-9DD9-4BB9-B612-32289D76F505}">
      <dgm:prSet/>
      <dgm:spPr/>
      <dgm:t>
        <a:bodyPr/>
        <a:lstStyle/>
        <a:p>
          <a:r>
            <a:rPr lang="ru-RU" b="0" i="0" dirty="0"/>
            <a:t>Поддержка различных типов дефектов (дыры, грязь, складки)</a:t>
          </a:r>
          <a:endParaRPr lang="ru-RU" dirty="0"/>
        </a:p>
      </dgm:t>
    </dgm:pt>
    <dgm:pt modelId="{658FF232-03B4-4B36-A355-AEA5A7B854FF}" type="parTrans" cxnId="{DC15CB21-CD78-409A-BDB9-E474F2B578A0}">
      <dgm:prSet/>
      <dgm:spPr/>
      <dgm:t>
        <a:bodyPr/>
        <a:lstStyle/>
        <a:p>
          <a:endParaRPr lang="ru-RU"/>
        </a:p>
      </dgm:t>
    </dgm:pt>
    <dgm:pt modelId="{B755885B-E3CC-4127-8863-3CD90821E7F5}" type="sibTrans" cxnId="{DC15CB21-CD78-409A-BDB9-E474F2B578A0}">
      <dgm:prSet/>
      <dgm:spPr/>
      <dgm:t>
        <a:bodyPr/>
        <a:lstStyle/>
        <a:p>
          <a:endParaRPr lang="ru-RU"/>
        </a:p>
      </dgm:t>
    </dgm:pt>
    <dgm:pt modelId="{8EC6ECD9-7749-494A-9F82-AB46CB61ED86}">
      <dgm:prSet/>
      <dgm:spPr/>
      <dgm:t>
        <a:bodyPr/>
        <a:lstStyle/>
        <a:p>
          <a:r>
            <a:rPr lang="ru-RU" b="0" i="0" dirty="0"/>
            <a:t>Простота использования и настройки модели </a:t>
          </a:r>
        </a:p>
      </dgm:t>
    </dgm:pt>
    <dgm:pt modelId="{06B7B460-113D-4939-8BAC-EDBD1F1D6E8C}" type="parTrans" cxnId="{431E5ED4-5ED8-4716-8D2D-9C9E166F535C}">
      <dgm:prSet/>
      <dgm:spPr/>
      <dgm:t>
        <a:bodyPr/>
        <a:lstStyle/>
        <a:p>
          <a:endParaRPr lang="ru-RU"/>
        </a:p>
      </dgm:t>
    </dgm:pt>
    <dgm:pt modelId="{AA384BA7-10A4-4AB1-837A-D4DB49EAD526}" type="sibTrans" cxnId="{431E5ED4-5ED8-4716-8D2D-9C9E166F535C}">
      <dgm:prSet/>
      <dgm:spPr/>
      <dgm:t>
        <a:bodyPr/>
        <a:lstStyle/>
        <a:p>
          <a:endParaRPr lang="ru-RU"/>
        </a:p>
      </dgm:t>
    </dgm:pt>
    <dgm:pt modelId="{92C72018-EDF3-4F5E-8D43-5007430EA57B}">
      <dgm:prSet/>
      <dgm:spPr/>
      <dgm:t>
        <a:bodyPr/>
        <a:lstStyle/>
        <a:p>
          <a:r>
            <a:rPr lang="ru-RU" b="0" i="0" dirty="0"/>
            <a:t>Возможность адаптации модели для работы с различными видами картона и упаковки.</a:t>
          </a:r>
        </a:p>
      </dgm:t>
    </dgm:pt>
    <dgm:pt modelId="{D70EF31D-E09A-4A11-B3E9-5D644B76B4BD}" type="parTrans" cxnId="{324B3E9F-9C4C-4CAC-BA4C-AC091807A098}">
      <dgm:prSet/>
      <dgm:spPr/>
      <dgm:t>
        <a:bodyPr/>
        <a:lstStyle/>
        <a:p>
          <a:endParaRPr lang="ru-RU"/>
        </a:p>
      </dgm:t>
    </dgm:pt>
    <dgm:pt modelId="{04BBD5D9-95EC-4AB6-A7E9-62B0401EF6C0}" type="sibTrans" cxnId="{324B3E9F-9C4C-4CAC-BA4C-AC091807A098}">
      <dgm:prSet/>
      <dgm:spPr/>
      <dgm:t>
        <a:bodyPr/>
        <a:lstStyle/>
        <a:p>
          <a:endParaRPr lang="ru-RU"/>
        </a:p>
      </dgm:t>
    </dgm:pt>
    <dgm:pt modelId="{E6A32B49-E295-46E2-8C7E-D9F273CBBF15}" type="pres">
      <dgm:prSet presAssocID="{1432AE4D-483E-4447-8087-661CD0214443}" presName="linear" presStyleCnt="0">
        <dgm:presLayoutVars>
          <dgm:animLvl val="lvl"/>
          <dgm:resizeHandles val="exact"/>
        </dgm:presLayoutVars>
      </dgm:prSet>
      <dgm:spPr/>
    </dgm:pt>
    <dgm:pt modelId="{E6ADFCA9-BE8A-4012-BF10-CC51CACC511F}" type="pres">
      <dgm:prSet presAssocID="{C72266E7-E910-4173-AEAB-C1D6499CA4E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89CC266-E81C-4B36-AA8E-646A5642489D}" type="pres">
      <dgm:prSet presAssocID="{410A8D45-A989-49C5-A2EE-359E2E51B9DC}" presName="spacer" presStyleCnt="0"/>
      <dgm:spPr/>
    </dgm:pt>
    <dgm:pt modelId="{E690E8EA-2A6E-4ED1-BA43-3E76F27BCA7A}" type="pres">
      <dgm:prSet presAssocID="{C81BA4BE-0C69-4D67-83BD-3CCF23CE949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916822D-D9A3-4ACA-8917-BE39DBCF8A97}" type="pres">
      <dgm:prSet presAssocID="{466AA8A0-6F5D-4933-BB38-1724ED624507}" presName="spacer" presStyleCnt="0"/>
      <dgm:spPr/>
    </dgm:pt>
    <dgm:pt modelId="{5023A256-F762-4D2F-AB1E-0C5B136A31C5}" type="pres">
      <dgm:prSet presAssocID="{BABB4907-3759-463E-9D56-013A5731DA5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83C1B51-9D7F-4265-9EAF-14C1CC6581C6}" type="pres">
      <dgm:prSet presAssocID="{395F6F32-270E-4866-89CA-9B96852C491A}" presName="spacer" presStyleCnt="0"/>
      <dgm:spPr/>
    </dgm:pt>
    <dgm:pt modelId="{E19841E2-96CD-496A-9ACA-2517F5D275D8}" type="pres">
      <dgm:prSet presAssocID="{BFF2DDE7-9DD9-4BB9-B612-32289D76F50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F7B7D90-EDC6-4045-87DE-564F84307AD8}" type="pres">
      <dgm:prSet presAssocID="{B755885B-E3CC-4127-8863-3CD90821E7F5}" presName="spacer" presStyleCnt="0"/>
      <dgm:spPr/>
    </dgm:pt>
    <dgm:pt modelId="{2CD9BA4A-26F6-4672-B5A7-A076CB2A6892}" type="pres">
      <dgm:prSet presAssocID="{8EC6ECD9-7749-494A-9F82-AB46CB61ED8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2A2E419-771E-4D04-94AB-A6B81DE2A7B8}" type="pres">
      <dgm:prSet presAssocID="{AA384BA7-10A4-4AB1-837A-D4DB49EAD526}" presName="spacer" presStyleCnt="0"/>
      <dgm:spPr/>
    </dgm:pt>
    <dgm:pt modelId="{BD228E3E-09E3-403B-9A5D-4A78D18EE240}" type="pres">
      <dgm:prSet presAssocID="{92C72018-EDF3-4F5E-8D43-5007430EA57B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C15CB21-CD78-409A-BDB9-E474F2B578A0}" srcId="{1432AE4D-483E-4447-8087-661CD0214443}" destId="{BFF2DDE7-9DD9-4BB9-B612-32289D76F505}" srcOrd="3" destOrd="0" parTransId="{658FF232-03B4-4B36-A355-AEA5A7B854FF}" sibTransId="{B755885B-E3CC-4127-8863-3CD90821E7F5}"/>
    <dgm:cxn modelId="{D0935933-9239-496E-BEF3-D4D98AC146E1}" type="presOf" srcId="{BFF2DDE7-9DD9-4BB9-B612-32289D76F505}" destId="{E19841E2-96CD-496A-9ACA-2517F5D275D8}" srcOrd="0" destOrd="0" presId="urn:microsoft.com/office/officeart/2005/8/layout/vList2"/>
    <dgm:cxn modelId="{C1DEEC3E-0723-499E-ACCA-3F98AEFFED1D}" type="presOf" srcId="{C72266E7-E910-4173-AEAB-C1D6499CA4E2}" destId="{E6ADFCA9-BE8A-4012-BF10-CC51CACC511F}" srcOrd="0" destOrd="0" presId="urn:microsoft.com/office/officeart/2005/8/layout/vList2"/>
    <dgm:cxn modelId="{18AF2764-71D3-49A6-A65B-C4EED243511D}" srcId="{1432AE4D-483E-4447-8087-661CD0214443}" destId="{C72266E7-E910-4173-AEAB-C1D6499CA4E2}" srcOrd="0" destOrd="0" parTransId="{D359CB61-9B9F-444D-806F-60BD2E58BCAD}" sibTransId="{410A8D45-A989-49C5-A2EE-359E2E51B9DC}"/>
    <dgm:cxn modelId="{9F29B150-9A7D-44A3-972F-C18C8C763CBF}" srcId="{1432AE4D-483E-4447-8087-661CD0214443}" destId="{C81BA4BE-0C69-4D67-83BD-3CCF23CE949F}" srcOrd="1" destOrd="0" parTransId="{878B9790-2483-49E0-A227-BF3CC98A1D41}" sibTransId="{466AA8A0-6F5D-4933-BB38-1724ED624507}"/>
    <dgm:cxn modelId="{FC39F796-687C-4517-8C21-78779FA8C3C0}" type="presOf" srcId="{1432AE4D-483E-4447-8087-661CD0214443}" destId="{E6A32B49-E295-46E2-8C7E-D9F273CBBF15}" srcOrd="0" destOrd="0" presId="urn:microsoft.com/office/officeart/2005/8/layout/vList2"/>
    <dgm:cxn modelId="{50F36D9D-3CC6-442F-BFFE-5E8CD28637B0}" srcId="{1432AE4D-483E-4447-8087-661CD0214443}" destId="{BABB4907-3759-463E-9D56-013A5731DA54}" srcOrd="2" destOrd="0" parTransId="{9972D708-529E-402A-A20E-5792D109B1D8}" sibTransId="{395F6F32-270E-4866-89CA-9B96852C491A}"/>
    <dgm:cxn modelId="{21A9269E-6CA0-404A-9B98-300FB8655FF5}" type="presOf" srcId="{C81BA4BE-0C69-4D67-83BD-3CCF23CE949F}" destId="{E690E8EA-2A6E-4ED1-BA43-3E76F27BCA7A}" srcOrd="0" destOrd="0" presId="urn:microsoft.com/office/officeart/2005/8/layout/vList2"/>
    <dgm:cxn modelId="{324B3E9F-9C4C-4CAC-BA4C-AC091807A098}" srcId="{1432AE4D-483E-4447-8087-661CD0214443}" destId="{92C72018-EDF3-4F5E-8D43-5007430EA57B}" srcOrd="5" destOrd="0" parTransId="{D70EF31D-E09A-4A11-B3E9-5D644B76B4BD}" sibTransId="{04BBD5D9-95EC-4AB6-A7E9-62B0401EF6C0}"/>
    <dgm:cxn modelId="{1FD636A6-529D-4FDA-8BA9-919343F995F2}" type="presOf" srcId="{BABB4907-3759-463E-9D56-013A5731DA54}" destId="{5023A256-F762-4D2F-AB1E-0C5B136A31C5}" srcOrd="0" destOrd="0" presId="urn:microsoft.com/office/officeart/2005/8/layout/vList2"/>
    <dgm:cxn modelId="{793594B6-C3E3-4680-B703-BF60DCC7836D}" type="presOf" srcId="{8EC6ECD9-7749-494A-9F82-AB46CB61ED86}" destId="{2CD9BA4A-26F6-4672-B5A7-A076CB2A6892}" srcOrd="0" destOrd="0" presId="urn:microsoft.com/office/officeart/2005/8/layout/vList2"/>
    <dgm:cxn modelId="{431E5ED4-5ED8-4716-8D2D-9C9E166F535C}" srcId="{1432AE4D-483E-4447-8087-661CD0214443}" destId="{8EC6ECD9-7749-494A-9F82-AB46CB61ED86}" srcOrd="4" destOrd="0" parTransId="{06B7B460-113D-4939-8BAC-EDBD1F1D6E8C}" sibTransId="{AA384BA7-10A4-4AB1-837A-D4DB49EAD526}"/>
    <dgm:cxn modelId="{15E409FC-361E-482F-A501-1F69DB5E10D8}" type="presOf" srcId="{92C72018-EDF3-4F5E-8D43-5007430EA57B}" destId="{BD228E3E-09E3-403B-9A5D-4A78D18EE240}" srcOrd="0" destOrd="0" presId="urn:microsoft.com/office/officeart/2005/8/layout/vList2"/>
    <dgm:cxn modelId="{3DE8B5C3-F298-4472-8DAE-C2653DE9BB36}" type="presParOf" srcId="{E6A32B49-E295-46E2-8C7E-D9F273CBBF15}" destId="{E6ADFCA9-BE8A-4012-BF10-CC51CACC511F}" srcOrd="0" destOrd="0" presId="urn:microsoft.com/office/officeart/2005/8/layout/vList2"/>
    <dgm:cxn modelId="{923A50F9-DEAA-41A0-BAB0-7D5B309E66AA}" type="presParOf" srcId="{E6A32B49-E295-46E2-8C7E-D9F273CBBF15}" destId="{E89CC266-E81C-4B36-AA8E-646A5642489D}" srcOrd="1" destOrd="0" presId="urn:microsoft.com/office/officeart/2005/8/layout/vList2"/>
    <dgm:cxn modelId="{B124BEE6-22EA-4999-8F94-5715846ED348}" type="presParOf" srcId="{E6A32B49-E295-46E2-8C7E-D9F273CBBF15}" destId="{E690E8EA-2A6E-4ED1-BA43-3E76F27BCA7A}" srcOrd="2" destOrd="0" presId="urn:microsoft.com/office/officeart/2005/8/layout/vList2"/>
    <dgm:cxn modelId="{90B5BA62-CECA-4880-AB92-D831D3AC888C}" type="presParOf" srcId="{E6A32B49-E295-46E2-8C7E-D9F273CBBF15}" destId="{F916822D-D9A3-4ACA-8917-BE39DBCF8A97}" srcOrd="3" destOrd="0" presId="urn:microsoft.com/office/officeart/2005/8/layout/vList2"/>
    <dgm:cxn modelId="{5DC30195-25BB-4CAC-8CC2-A4ACB08CDE1A}" type="presParOf" srcId="{E6A32B49-E295-46E2-8C7E-D9F273CBBF15}" destId="{5023A256-F762-4D2F-AB1E-0C5B136A31C5}" srcOrd="4" destOrd="0" presId="urn:microsoft.com/office/officeart/2005/8/layout/vList2"/>
    <dgm:cxn modelId="{BF06DA1E-7339-49A3-8A34-DD4C7F01BCB8}" type="presParOf" srcId="{E6A32B49-E295-46E2-8C7E-D9F273CBBF15}" destId="{083C1B51-9D7F-4265-9EAF-14C1CC6581C6}" srcOrd="5" destOrd="0" presId="urn:microsoft.com/office/officeart/2005/8/layout/vList2"/>
    <dgm:cxn modelId="{CEE2ADF5-714B-4B52-A367-573B641B64BC}" type="presParOf" srcId="{E6A32B49-E295-46E2-8C7E-D9F273CBBF15}" destId="{E19841E2-96CD-496A-9ACA-2517F5D275D8}" srcOrd="6" destOrd="0" presId="urn:microsoft.com/office/officeart/2005/8/layout/vList2"/>
    <dgm:cxn modelId="{A43BA5FE-CCF9-4921-81F8-E3223AC944FD}" type="presParOf" srcId="{E6A32B49-E295-46E2-8C7E-D9F273CBBF15}" destId="{CF7B7D90-EDC6-4045-87DE-564F84307AD8}" srcOrd="7" destOrd="0" presId="urn:microsoft.com/office/officeart/2005/8/layout/vList2"/>
    <dgm:cxn modelId="{E741CC31-EE0E-473E-881E-A4330F551D5A}" type="presParOf" srcId="{E6A32B49-E295-46E2-8C7E-D9F273CBBF15}" destId="{2CD9BA4A-26F6-4672-B5A7-A076CB2A6892}" srcOrd="8" destOrd="0" presId="urn:microsoft.com/office/officeart/2005/8/layout/vList2"/>
    <dgm:cxn modelId="{09819103-3A44-4B1E-AC71-6986D843B36D}" type="presParOf" srcId="{E6A32B49-E295-46E2-8C7E-D9F273CBBF15}" destId="{C2A2E419-771E-4D04-94AB-A6B81DE2A7B8}" srcOrd="9" destOrd="0" presId="urn:microsoft.com/office/officeart/2005/8/layout/vList2"/>
    <dgm:cxn modelId="{C85472C9-56F7-43B8-9673-73166708C235}" type="presParOf" srcId="{E6A32B49-E295-46E2-8C7E-D9F273CBBF15}" destId="{BD228E3E-09E3-403B-9A5D-4A78D18EE24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39E331-9630-4848-97BF-64B1AD3D1B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131621B-3036-4B61-AEE9-2B16EE189423}">
      <dgm:prSet/>
      <dgm:spPr/>
      <dgm:t>
        <a:bodyPr/>
        <a:lstStyle/>
        <a:p>
          <a:r>
            <a:rPr lang="ru-RU" b="0" i="0"/>
            <a:t>Дефекты в картоне</a:t>
          </a:r>
          <a:endParaRPr lang="ru-RU"/>
        </a:p>
      </dgm:t>
    </dgm:pt>
    <dgm:pt modelId="{55F3648F-D56F-4F2F-B0DA-781E0C1ADFFF}" type="parTrans" cxnId="{B8E89CF5-5D5F-4896-A62B-7F342962CB80}">
      <dgm:prSet/>
      <dgm:spPr/>
      <dgm:t>
        <a:bodyPr/>
        <a:lstStyle/>
        <a:p>
          <a:endParaRPr lang="ru-RU"/>
        </a:p>
      </dgm:t>
    </dgm:pt>
    <dgm:pt modelId="{960A0C8D-0AF3-4247-B7B6-5DD8D83D6DB4}" type="sibTrans" cxnId="{B8E89CF5-5D5F-4896-A62B-7F342962CB80}">
      <dgm:prSet/>
      <dgm:spPr/>
      <dgm:t>
        <a:bodyPr/>
        <a:lstStyle/>
        <a:p>
          <a:endParaRPr lang="ru-RU"/>
        </a:p>
      </dgm:t>
    </dgm:pt>
    <dgm:pt modelId="{F9B01BD5-8617-482D-AF0A-8978B351C12B}">
      <dgm:prSet/>
      <dgm:spPr/>
      <dgm:t>
        <a:bodyPr/>
        <a:lstStyle/>
        <a:p>
          <a:r>
            <a:rPr lang="ru-RU" b="0" i="0"/>
            <a:t>Утрата продукции</a:t>
          </a:r>
          <a:endParaRPr lang="ru-RU"/>
        </a:p>
      </dgm:t>
    </dgm:pt>
    <dgm:pt modelId="{9341F9F2-F131-4C8C-BF5F-94F2FB2C990E}" type="parTrans" cxnId="{784C4DB0-31DC-4E62-BE38-A4F6F0525B9A}">
      <dgm:prSet/>
      <dgm:spPr/>
      <dgm:t>
        <a:bodyPr/>
        <a:lstStyle/>
        <a:p>
          <a:endParaRPr lang="ru-RU"/>
        </a:p>
      </dgm:t>
    </dgm:pt>
    <dgm:pt modelId="{1813B6B0-D161-44A5-B60D-B1867046F756}" type="sibTrans" cxnId="{784C4DB0-31DC-4E62-BE38-A4F6F0525B9A}">
      <dgm:prSet/>
      <dgm:spPr/>
      <dgm:t>
        <a:bodyPr/>
        <a:lstStyle/>
        <a:p>
          <a:endParaRPr lang="ru-RU"/>
        </a:p>
      </dgm:t>
    </dgm:pt>
    <dgm:pt modelId="{77130573-F453-428D-AF52-5147372FCD91}">
      <dgm:prSet/>
      <dgm:spPr/>
      <dgm:t>
        <a:bodyPr/>
        <a:lstStyle/>
        <a:p>
          <a:r>
            <a:rPr lang="ru-RU" b="0" i="0"/>
            <a:t>Неэффективность производства</a:t>
          </a:r>
          <a:endParaRPr lang="ru-RU"/>
        </a:p>
      </dgm:t>
    </dgm:pt>
    <dgm:pt modelId="{9CE5258D-A3DE-4E5E-91B6-007A00410A2F}" type="parTrans" cxnId="{BCD52F65-4809-44EB-9E80-667D8784D184}">
      <dgm:prSet/>
      <dgm:spPr/>
      <dgm:t>
        <a:bodyPr/>
        <a:lstStyle/>
        <a:p>
          <a:endParaRPr lang="ru-RU"/>
        </a:p>
      </dgm:t>
    </dgm:pt>
    <dgm:pt modelId="{D198FB5E-78D0-4940-8BAB-0F9FE1FBCDE6}" type="sibTrans" cxnId="{BCD52F65-4809-44EB-9E80-667D8784D184}">
      <dgm:prSet/>
      <dgm:spPr/>
      <dgm:t>
        <a:bodyPr/>
        <a:lstStyle/>
        <a:p>
          <a:endParaRPr lang="ru-RU"/>
        </a:p>
      </dgm:t>
    </dgm:pt>
    <dgm:pt modelId="{E34FC63D-C3CE-4E3B-AEA7-2F12DFBB01DA}">
      <dgm:prSet/>
      <dgm:spPr/>
      <dgm:t>
        <a:bodyPr/>
        <a:lstStyle/>
        <a:p>
          <a:r>
            <a:rPr lang="ru-RU" b="0" i="0"/>
            <a:t>Затраты на контроль качества</a:t>
          </a:r>
          <a:endParaRPr lang="ru-RU"/>
        </a:p>
      </dgm:t>
    </dgm:pt>
    <dgm:pt modelId="{7EF487FF-90EE-4DB4-8A0B-DFA8E5A8020C}" type="parTrans" cxnId="{02198E4E-D589-4B58-9205-D9FA06E8B525}">
      <dgm:prSet/>
      <dgm:spPr/>
      <dgm:t>
        <a:bodyPr/>
        <a:lstStyle/>
        <a:p>
          <a:endParaRPr lang="ru-RU"/>
        </a:p>
      </dgm:t>
    </dgm:pt>
    <dgm:pt modelId="{35CE9453-B70A-41F2-9E06-6B4C27792624}" type="sibTrans" cxnId="{02198E4E-D589-4B58-9205-D9FA06E8B525}">
      <dgm:prSet/>
      <dgm:spPr/>
      <dgm:t>
        <a:bodyPr/>
        <a:lstStyle/>
        <a:p>
          <a:endParaRPr lang="ru-RU"/>
        </a:p>
      </dgm:t>
    </dgm:pt>
    <dgm:pt modelId="{83DC1C2A-9D06-418F-84F4-4C7506794CFD}" type="pres">
      <dgm:prSet presAssocID="{F339E331-9630-4848-97BF-64B1AD3D1B75}" presName="linear" presStyleCnt="0">
        <dgm:presLayoutVars>
          <dgm:animLvl val="lvl"/>
          <dgm:resizeHandles val="exact"/>
        </dgm:presLayoutVars>
      </dgm:prSet>
      <dgm:spPr/>
    </dgm:pt>
    <dgm:pt modelId="{37D07335-018A-43EA-9CC1-C0D056808291}" type="pres">
      <dgm:prSet presAssocID="{C131621B-3036-4B61-AEE9-2B16EE18942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3D71B06-7A69-4CD2-B334-2AA401B8D55C}" type="pres">
      <dgm:prSet presAssocID="{960A0C8D-0AF3-4247-B7B6-5DD8D83D6DB4}" presName="spacer" presStyleCnt="0"/>
      <dgm:spPr/>
    </dgm:pt>
    <dgm:pt modelId="{129EE151-4FE5-40A1-814A-46CB7FDE2FC1}" type="pres">
      <dgm:prSet presAssocID="{F9B01BD5-8617-482D-AF0A-8978B351C12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829CB9D-6231-4651-8E90-873DD83D5B08}" type="pres">
      <dgm:prSet presAssocID="{1813B6B0-D161-44A5-B60D-B1867046F756}" presName="spacer" presStyleCnt="0"/>
      <dgm:spPr/>
    </dgm:pt>
    <dgm:pt modelId="{2CBAD54B-CA9B-4C2C-9B92-A378B45A6E5F}" type="pres">
      <dgm:prSet presAssocID="{77130573-F453-428D-AF52-5147372FCD9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6777117-6E88-4367-A622-DC78A8F1A607}" type="pres">
      <dgm:prSet presAssocID="{D198FB5E-78D0-4940-8BAB-0F9FE1FBCDE6}" presName="spacer" presStyleCnt="0"/>
      <dgm:spPr/>
    </dgm:pt>
    <dgm:pt modelId="{536AA6DD-8F5D-4880-A5E8-3D9325262E3E}" type="pres">
      <dgm:prSet presAssocID="{E34FC63D-C3CE-4E3B-AEA7-2F12DFBB01D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78B6400-7086-4C57-A2BD-C490768C2485}" type="presOf" srcId="{C131621B-3036-4B61-AEE9-2B16EE189423}" destId="{37D07335-018A-43EA-9CC1-C0D056808291}" srcOrd="0" destOrd="0" presId="urn:microsoft.com/office/officeart/2005/8/layout/vList2"/>
    <dgm:cxn modelId="{FE89E862-180A-418D-9460-2AF8CDC00C19}" type="presOf" srcId="{E34FC63D-C3CE-4E3B-AEA7-2F12DFBB01DA}" destId="{536AA6DD-8F5D-4880-A5E8-3D9325262E3E}" srcOrd="0" destOrd="0" presId="urn:microsoft.com/office/officeart/2005/8/layout/vList2"/>
    <dgm:cxn modelId="{BCD52F65-4809-44EB-9E80-667D8784D184}" srcId="{F339E331-9630-4848-97BF-64B1AD3D1B75}" destId="{77130573-F453-428D-AF52-5147372FCD91}" srcOrd="2" destOrd="0" parTransId="{9CE5258D-A3DE-4E5E-91B6-007A00410A2F}" sibTransId="{D198FB5E-78D0-4940-8BAB-0F9FE1FBCDE6}"/>
    <dgm:cxn modelId="{D063DA6C-79CA-4C95-8FB5-B3338571575B}" type="presOf" srcId="{F9B01BD5-8617-482D-AF0A-8978B351C12B}" destId="{129EE151-4FE5-40A1-814A-46CB7FDE2FC1}" srcOrd="0" destOrd="0" presId="urn:microsoft.com/office/officeart/2005/8/layout/vList2"/>
    <dgm:cxn modelId="{02198E4E-D589-4B58-9205-D9FA06E8B525}" srcId="{F339E331-9630-4848-97BF-64B1AD3D1B75}" destId="{E34FC63D-C3CE-4E3B-AEA7-2F12DFBB01DA}" srcOrd="3" destOrd="0" parTransId="{7EF487FF-90EE-4DB4-8A0B-DFA8E5A8020C}" sibTransId="{35CE9453-B70A-41F2-9E06-6B4C27792624}"/>
    <dgm:cxn modelId="{D365CB6E-35D2-4D6F-B668-C305748D1C48}" type="presOf" srcId="{77130573-F453-428D-AF52-5147372FCD91}" destId="{2CBAD54B-CA9B-4C2C-9B92-A378B45A6E5F}" srcOrd="0" destOrd="0" presId="urn:microsoft.com/office/officeart/2005/8/layout/vList2"/>
    <dgm:cxn modelId="{B75CF29C-16F9-4B39-A23A-11002BA4E244}" type="presOf" srcId="{F339E331-9630-4848-97BF-64B1AD3D1B75}" destId="{83DC1C2A-9D06-418F-84F4-4C7506794CFD}" srcOrd="0" destOrd="0" presId="urn:microsoft.com/office/officeart/2005/8/layout/vList2"/>
    <dgm:cxn modelId="{784C4DB0-31DC-4E62-BE38-A4F6F0525B9A}" srcId="{F339E331-9630-4848-97BF-64B1AD3D1B75}" destId="{F9B01BD5-8617-482D-AF0A-8978B351C12B}" srcOrd="1" destOrd="0" parTransId="{9341F9F2-F131-4C8C-BF5F-94F2FB2C990E}" sibTransId="{1813B6B0-D161-44A5-B60D-B1867046F756}"/>
    <dgm:cxn modelId="{B8E89CF5-5D5F-4896-A62B-7F342962CB80}" srcId="{F339E331-9630-4848-97BF-64B1AD3D1B75}" destId="{C131621B-3036-4B61-AEE9-2B16EE189423}" srcOrd="0" destOrd="0" parTransId="{55F3648F-D56F-4F2F-B0DA-781E0C1ADFFF}" sibTransId="{960A0C8D-0AF3-4247-B7B6-5DD8D83D6DB4}"/>
    <dgm:cxn modelId="{7CC74FF1-C24A-41A0-B4A4-AB706394B2DA}" type="presParOf" srcId="{83DC1C2A-9D06-418F-84F4-4C7506794CFD}" destId="{37D07335-018A-43EA-9CC1-C0D056808291}" srcOrd="0" destOrd="0" presId="urn:microsoft.com/office/officeart/2005/8/layout/vList2"/>
    <dgm:cxn modelId="{1DC6C1F7-7076-40D5-93E9-C13836A7143D}" type="presParOf" srcId="{83DC1C2A-9D06-418F-84F4-4C7506794CFD}" destId="{E3D71B06-7A69-4CD2-B334-2AA401B8D55C}" srcOrd="1" destOrd="0" presId="urn:microsoft.com/office/officeart/2005/8/layout/vList2"/>
    <dgm:cxn modelId="{E8471146-BEEA-4C5B-AB77-63043DD2E152}" type="presParOf" srcId="{83DC1C2A-9D06-418F-84F4-4C7506794CFD}" destId="{129EE151-4FE5-40A1-814A-46CB7FDE2FC1}" srcOrd="2" destOrd="0" presId="urn:microsoft.com/office/officeart/2005/8/layout/vList2"/>
    <dgm:cxn modelId="{10772EBA-93B7-4565-B06B-E065B6768D82}" type="presParOf" srcId="{83DC1C2A-9D06-418F-84F4-4C7506794CFD}" destId="{9829CB9D-6231-4651-8E90-873DD83D5B08}" srcOrd="3" destOrd="0" presId="urn:microsoft.com/office/officeart/2005/8/layout/vList2"/>
    <dgm:cxn modelId="{D9D84469-5EDB-4795-BCC6-524B44E37E2E}" type="presParOf" srcId="{83DC1C2A-9D06-418F-84F4-4C7506794CFD}" destId="{2CBAD54B-CA9B-4C2C-9B92-A378B45A6E5F}" srcOrd="4" destOrd="0" presId="urn:microsoft.com/office/officeart/2005/8/layout/vList2"/>
    <dgm:cxn modelId="{070F7C04-945C-475B-8271-861F0DB59875}" type="presParOf" srcId="{83DC1C2A-9D06-418F-84F4-4C7506794CFD}" destId="{B6777117-6E88-4367-A622-DC78A8F1A607}" srcOrd="5" destOrd="0" presId="urn:microsoft.com/office/officeart/2005/8/layout/vList2"/>
    <dgm:cxn modelId="{A13F7E31-DE0A-4363-A7CB-FC3D74AEB127}" type="presParOf" srcId="{83DC1C2A-9D06-418F-84F4-4C7506794CFD}" destId="{536AA6DD-8F5D-4880-A5E8-3D9325262E3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D3E472-79FF-4A50-8DF5-EDF045462F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5315B97-3117-430D-A82F-B5DBC53000DD}">
      <dgm:prSet/>
      <dgm:spPr/>
      <dgm:t>
        <a:bodyPr/>
        <a:lstStyle/>
        <a:p>
          <a:r>
            <a:rPr lang="ru-RU" b="0" i="0"/>
            <a:t>Мотивация: сокращение потерь и убытков</a:t>
          </a:r>
          <a:endParaRPr lang="ru-RU"/>
        </a:p>
      </dgm:t>
    </dgm:pt>
    <dgm:pt modelId="{01182012-80E9-4CA1-873F-64BDF86CCD28}" type="parTrans" cxnId="{90EC335F-A1F3-4F16-822A-B414D43CB34F}">
      <dgm:prSet/>
      <dgm:spPr/>
      <dgm:t>
        <a:bodyPr/>
        <a:lstStyle/>
        <a:p>
          <a:endParaRPr lang="ru-RU"/>
        </a:p>
      </dgm:t>
    </dgm:pt>
    <dgm:pt modelId="{85DBC6FE-6B3F-4435-B2F5-CD8C62745F3D}" type="sibTrans" cxnId="{90EC335F-A1F3-4F16-822A-B414D43CB34F}">
      <dgm:prSet/>
      <dgm:spPr/>
      <dgm:t>
        <a:bodyPr/>
        <a:lstStyle/>
        <a:p>
          <a:endParaRPr lang="ru-RU"/>
        </a:p>
      </dgm:t>
    </dgm:pt>
    <dgm:pt modelId="{B899C2D1-69BF-4C76-A13C-49644232BFA7}">
      <dgm:prSet/>
      <dgm:spPr/>
      <dgm:t>
        <a:bodyPr/>
        <a:lstStyle/>
        <a:p>
          <a:r>
            <a:rPr lang="ru-RU" b="0" i="0"/>
            <a:t>Конкурентоспособность: производители стремятся предложить высококачественный продукт, что делает их более конкурентоспособными на рынке. </a:t>
          </a:r>
          <a:endParaRPr lang="ru-RU"/>
        </a:p>
      </dgm:t>
    </dgm:pt>
    <dgm:pt modelId="{1E5988DA-0E7C-4E17-9BF2-FE8AECE6D848}" type="parTrans" cxnId="{8647AF8B-DE40-49A8-A64A-B3610FD5BBF5}">
      <dgm:prSet/>
      <dgm:spPr/>
      <dgm:t>
        <a:bodyPr/>
        <a:lstStyle/>
        <a:p>
          <a:endParaRPr lang="ru-RU"/>
        </a:p>
      </dgm:t>
    </dgm:pt>
    <dgm:pt modelId="{7D1B2739-30CF-486F-BE67-7E7DD6693963}" type="sibTrans" cxnId="{8647AF8B-DE40-49A8-A64A-B3610FD5BBF5}">
      <dgm:prSet/>
      <dgm:spPr/>
      <dgm:t>
        <a:bodyPr/>
        <a:lstStyle/>
        <a:p>
          <a:endParaRPr lang="ru-RU"/>
        </a:p>
      </dgm:t>
    </dgm:pt>
    <dgm:pt modelId="{9BE2932C-2C59-4E14-A729-9F81F6DB928F}">
      <dgm:prSet/>
      <dgm:spPr/>
      <dgm:t>
        <a:bodyPr/>
        <a:lstStyle/>
        <a:p>
          <a:r>
            <a:rPr lang="ru-RU" b="0" i="0"/>
            <a:t>Возможности с использованием продукции: автоматизированный контроль качества</a:t>
          </a:r>
          <a:endParaRPr lang="ru-RU"/>
        </a:p>
      </dgm:t>
    </dgm:pt>
    <dgm:pt modelId="{C3635C90-D6F5-4100-B331-02B440627115}" type="parTrans" cxnId="{244FA4E2-2596-4B62-836C-2066BF2E2ECB}">
      <dgm:prSet/>
      <dgm:spPr/>
      <dgm:t>
        <a:bodyPr/>
        <a:lstStyle/>
        <a:p>
          <a:endParaRPr lang="ru-RU"/>
        </a:p>
      </dgm:t>
    </dgm:pt>
    <dgm:pt modelId="{4F924D48-04FF-4741-B33B-ED32E73F9D28}" type="sibTrans" cxnId="{244FA4E2-2596-4B62-836C-2066BF2E2ECB}">
      <dgm:prSet/>
      <dgm:spPr/>
      <dgm:t>
        <a:bodyPr/>
        <a:lstStyle/>
        <a:p>
          <a:endParaRPr lang="ru-RU"/>
        </a:p>
      </dgm:t>
    </dgm:pt>
    <dgm:pt modelId="{118794B8-4235-4D76-8402-D448414B5094}">
      <dgm:prSet/>
      <dgm:spPr/>
      <dgm:t>
        <a:bodyPr/>
        <a:lstStyle/>
        <a:p>
          <a:r>
            <a:rPr lang="ru-RU" b="0" i="0"/>
            <a:t>Повышение репутации: производители могут предложить клиентам высокое качество продукции, что укрепляет их репутацию и привлекает новых заказчиков. </a:t>
          </a:r>
          <a:endParaRPr lang="ru-RU"/>
        </a:p>
      </dgm:t>
    </dgm:pt>
    <dgm:pt modelId="{FA294799-7149-4160-BE89-3268EA30129A}" type="parTrans" cxnId="{9EFE025D-3F5F-4F66-9145-0CE466A93438}">
      <dgm:prSet/>
      <dgm:spPr/>
      <dgm:t>
        <a:bodyPr/>
        <a:lstStyle/>
        <a:p>
          <a:endParaRPr lang="ru-RU"/>
        </a:p>
      </dgm:t>
    </dgm:pt>
    <dgm:pt modelId="{D99E4AD3-8F2B-47A8-A7EA-8D5EA0FB1A50}" type="sibTrans" cxnId="{9EFE025D-3F5F-4F66-9145-0CE466A93438}">
      <dgm:prSet/>
      <dgm:spPr/>
      <dgm:t>
        <a:bodyPr/>
        <a:lstStyle/>
        <a:p>
          <a:endParaRPr lang="ru-RU"/>
        </a:p>
      </dgm:t>
    </dgm:pt>
    <dgm:pt modelId="{B153F77A-403E-4FF5-B0FD-5A610E82D1E5}">
      <dgm:prSet/>
      <dgm:spPr/>
      <dgm:t>
        <a:bodyPr/>
        <a:lstStyle/>
        <a:p>
          <a:r>
            <a:rPr lang="ru-RU" b="0" i="0"/>
            <a:t>Собственный контроль: производители получают возможность независимо контролировать качество картона и реагировать на дефекты немедленно.</a:t>
          </a:r>
          <a:endParaRPr lang="ru-RU"/>
        </a:p>
      </dgm:t>
    </dgm:pt>
    <dgm:pt modelId="{5D7E0FBC-8483-4EE4-934C-9A833E701721}" type="parTrans" cxnId="{2D341540-297C-4863-9F89-0AE07CD215C3}">
      <dgm:prSet/>
      <dgm:spPr/>
      <dgm:t>
        <a:bodyPr/>
        <a:lstStyle/>
        <a:p>
          <a:endParaRPr lang="ru-RU"/>
        </a:p>
      </dgm:t>
    </dgm:pt>
    <dgm:pt modelId="{E03D371A-C589-4EB7-8C7B-B0AEEDF5C726}" type="sibTrans" cxnId="{2D341540-297C-4863-9F89-0AE07CD215C3}">
      <dgm:prSet/>
      <dgm:spPr/>
      <dgm:t>
        <a:bodyPr/>
        <a:lstStyle/>
        <a:p>
          <a:endParaRPr lang="ru-RU"/>
        </a:p>
      </dgm:t>
    </dgm:pt>
    <dgm:pt modelId="{F190903B-0DF6-4034-8176-87C4D756DBD1}" type="pres">
      <dgm:prSet presAssocID="{69D3E472-79FF-4A50-8DF5-EDF045462FB4}" presName="linear" presStyleCnt="0">
        <dgm:presLayoutVars>
          <dgm:animLvl val="lvl"/>
          <dgm:resizeHandles val="exact"/>
        </dgm:presLayoutVars>
      </dgm:prSet>
      <dgm:spPr/>
    </dgm:pt>
    <dgm:pt modelId="{CB513CC2-A1B3-456E-8943-B7B21CEF84C5}" type="pres">
      <dgm:prSet presAssocID="{D5315B97-3117-430D-A82F-B5DBC53000D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537313F-DC77-4B04-9742-57BEE3C5F51A}" type="pres">
      <dgm:prSet presAssocID="{85DBC6FE-6B3F-4435-B2F5-CD8C62745F3D}" presName="spacer" presStyleCnt="0"/>
      <dgm:spPr/>
    </dgm:pt>
    <dgm:pt modelId="{68365791-40D4-43B6-B99B-A79AE785E318}" type="pres">
      <dgm:prSet presAssocID="{B899C2D1-69BF-4C76-A13C-49644232BFA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0A3E1D1-E020-4967-ACDE-39B24124024E}" type="pres">
      <dgm:prSet presAssocID="{7D1B2739-30CF-486F-BE67-7E7DD6693963}" presName="spacer" presStyleCnt="0"/>
      <dgm:spPr/>
    </dgm:pt>
    <dgm:pt modelId="{8C5916B3-0133-475E-9E07-DA53C0B869C7}" type="pres">
      <dgm:prSet presAssocID="{9BE2932C-2C59-4E14-A729-9F81F6DB928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A09DAAC-6C60-4258-B1F6-34C0607C96E2}" type="pres">
      <dgm:prSet presAssocID="{4F924D48-04FF-4741-B33B-ED32E73F9D28}" presName="spacer" presStyleCnt="0"/>
      <dgm:spPr/>
    </dgm:pt>
    <dgm:pt modelId="{9C0B86A4-EB32-411C-8ABE-AE19CC5874A1}" type="pres">
      <dgm:prSet presAssocID="{118794B8-4235-4D76-8402-D448414B509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84E45A6-8FDF-4081-AB1C-A218F0A6DD8C}" type="pres">
      <dgm:prSet presAssocID="{D99E4AD3-8F2B-47A8-A7EA-8D5EA0FB1A50}" presName="spacer" presStyleCnt="0"/>
      <dgm:spPr/>
    </dgm:pt>
    <dgm:pt modelId="{6F8E4DC7-5C68-4034-A2D5-1D29492AA584}" type="pres">
      <dgm:prSet presAssocID="{B153F77A-403E-4FF5-B0FD-5A610E82D1E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D341540-297C-4863-9F89-0AE07CD215C3}" srcId="{69D3E472-79FF-4A50-8DF5-EDF045462FB4}" destId="{B153F77A-403E-4FF5-B0FD-5A610E82D1E5}" srcOrd="4" destOrd="0" parTransId="{5D7E0FBC-8483-4EE4-934C-9A833E701721}" sibTransId="{E03D371A-C589-4EB7-8C7B-B0AEEDF5C726}"/>
    <dgm:cxn modelId="{8CA6E25B-4575-4D4D-AB1B-27CB908225C0}" type="presOf" srcId="{D5315B97-3117-430D-A82F-B5DBC53000DD}" destId="{CB513CC2-A1B3-456E-8943-B7B21CEF84C5}" srcOrd="0" destOrd="0" presId="urn:microsoft.com/office/officeart/2005/8/layout/vList2"/>
    <dgm:cxn modelId="{9EFE025D-3F5F-4F66-9145-0CE466A93438}" srcId="{69D3E472-79FF-4A50-8DF5-EDF045462FB4}" destId="{118794B8-4235-4D76-8402-D448414B5094}" srcOrd="3" destOrd="0" parTransId="{FA294799-7149-4160-BE89-3268EA30129A}" sibTransId="{D99E4AD3-8F2B-47A8-A7EA-8D5EA0FB1A50}"/>
    <dgm:cxn modelId="{1690065D-4B22-4E20-89B4-267E9AF883C4}" type="presOf" srcId="{69D3E472-79FF-4A50-8DF5-EDF045462FB4}" destId="{F190903B-0DF6-4034-8176-87C4D756DBD1}" srcOrd="0" destOrd="0" presId="urn:microsoft.com/office/officeart/2005/8/layout/vList2"/>
    <dgm:cxn modelId="{90EC335F-A1F3-4F16-822A-B414D43CB34F}" srcId="{69D3E472-79FF-4A50-8DF5-EDF045462FB4}" destId="{D5315B97-3117-430D-A82F-B5DBC53000DD}" srcOrd="0" destOrd="0" parTransId="{01182012-80E9-4CA1-873F-64BDF86CCD28}" sibTransId="{85DBC6FE-6B3F-4435-B2F5-CD8C62745F3D}"/>
    <dgm:cxn modelId="{8647AF8B-DE40-49A8-A64A-B3610FD5BBF5}" srcId="{69D3E472-79FF-4A50-8DF5-EDF045462FB4}" destId="{B899C2D1-69BF-4C76-A13C-49644232BFA7}" srcOrd="1" destOrd="0" parTransId="{1E5988DA-0E7C-4E17-9BF2-FE8AECE6D848}" sibTransId="{7D1B2739-30CF-486F-BE67-7E7DD6693963}"/>
    <dgm:cxn modelId="{820F36D1-1F7D-4B9F-9F1E-C83A5D22AE0F}" type="presOf" srcId="{9BE2932C-2C59-4E14-A729-9F81F6DB928F}" destId="{8C5916B3-0133-475E-9E07-DA53C0B869C7}" srcOrd="0" destOrd="0" presId="urn:microsoft.com/office/officeart/2005/8/layout/vList2"/>
    <dgm:cxn modelId="{244FA4E2-2596-4B62-836C-2066BF2E2ECB}" srcId="{69D3E472-79FF-4A50-8DF5-EDF045462FB4}" destId="{9BE2932C-2C59-4E14-A729-9F81F6DB928F}" srcOrd="2" destOrd="0" parTransId="{C3635C90-D6F5-4100-B331-02B440627115}" sibTransId="{4F924D48-04FF-4741-B33B-ED32E73F9D28}"/>
    <dgm:cxn modelId="{9CA0EDEA-C180-4E10-822C-104EEFEA04B8}" type="presOf" srcId="{B153F77A-403E-4FF5-B0FD-5A610E82D1E5}" destId="{6F8E4DC7-5C68-4034-A2D5-1D29492AA584}" srcOrd="0" destOrd="0" presId="urn:microsoft.com/office/officeart/2005/8/layout/vList2"/>
    <dgm:cxn modelId="{E84BFDF0-FEB3-4CF4-A7DA-CB8EBE2E5B15}" type="presOf" srcId="{B899C2D1-69BF-4C76-A13C-49644232BFA7}" destId="{68365791-40D4-43B6-B99B-A79AE785E318}" srcOrd="0" destOrd="0" presId="urn:microsoft.com/office/officeart/2005/8/layout/vList2"/>
    <dgm:cxn modelId="{B2B769F4-FC63-455F-BEFD-5AAC8A2180EE}" type="presOf" srcId="{118794B8-4235-4D76-8402-D448414B5094}" destId="{9C0B86A4-EB32-411C-8ABE-AE19CC5874A1}" srcOrd="0" destOrd="0" presId="urn:microsoft.com/office/officeart/2005/8/layout/vList2"/>
    <dgm:cxn modelId="{4D87E1D3-3EE4-4E2E-B930-EED31C1CBFF2}" type="presParOf" srcId="{F190903B-0DF6-4034-8176-87C4D756DBD1}" destId="{CB513CC2-A1B3-456E-8943-B7B21CEF84C5}" srcOrd="0" destOrd="0" presId="urn:microsoft.com/office/officeart/2005/8/layout/vList2"/>
    <dgm:cxn modelId="{A90B209A-34B7-4ED8-8B77-E58D11625CA8}" type="presParOf" srcId="{F190903B-0DF6-4034-8176-87C4D756DBD1}" destId="{A537313F-DC77-4B04-9742-57BEE3C5F51A}" srcOrd="1" destOrd="0" presId="urn:microsoft.com/office/officeart/2005/8/layout/vList2"/>
    <dgm:cxn modelId="{0953F3A3-0692-4D23-8261-9023B894F380}" type="presParOf" srcId="{F190903B-0DF6-4034-8176-87C4D756DBD1}" destId="{68365791-40D4-43B6-B99B-A79AE785E318}" srcOrd="2" destOrd="0" presId="urn:microsoft.com/office/officeart/2005/8/layout/vList2"/>
    <dgm:cxn modelId="{876E4506-7EDF-4C64-819D-2CA388ECC0BA}" type="presParOf" srcId="{F190903B-0DF6-4034-8176-87C4D756DBD1}" destId="{40A3E1D1-E020-4967-ACDE-39B24124024E}" srcOrd="3" destOrd="0" presId="urn:microsoft.com/office/officeart/2005/8/layout/vList2"/>
    <dgm:cxn modelId="{48C42AB4-8FB2-4250-B2B7-59EEA9E527A0}" type="presParOf" srcId="{F190903B-0DF6-4034-8176-87C4D756DBD1}" destId="{8C5916B3-0133-475E-9E07-DA53C0B869C7}" srcOrd="4" destOrd="0" presId="urn:microsoft.com/office/officeart/2005/8/layout/vList2"/>
    <dgm:cxn modelId="{3D26E2A0-DB79-41BE-A060-C36E286D09FE}" type="presParOf" srcId="{F190903B-0DF6-4034-8176-87C4D756DBD1}" destId="{EA09DAAC-6C60-4258-B1F6-34C0607C96E2}" srcOrd="5" destOrd="0" presId="urn:microsoft.com/office/officeart/2005/8/layout/vList2"/>
    <dgm:cxn modelId="{CC36ACC2-9D61-4C35-BE9A-6844CA52691B}" type="presParOf" srcId="{F190903B-0DF6-4034-8176-87C4D756DBD1}" destId="{9C0B86A4-EB32-411C-8ABE-AE19CC5874A1}" srcOrd="6" destOrd="0" presId="urn:microsoft.com/office/officeart/2005/8/layout/vList2"/>
    <dgm:cxn modelId="{9D2A143C-1BEA-43CA-9D68-421A48BD5EDC}" type="presParOf" srcId="{F190903B-0DF6-4034-8176-87C4D756DBD1}" destId="{584E45A6-8FDF-4081-AB1C-A218F0A6DD8C}" srcOrd="7" destOrd="0" presId="urn:microsoft.com/office/officeart/2005/8/layout/vList2"/>
    <dgm:cxn modelId="{4C14829B-1049-4DF1-BC5C-E44B1036292A}" type="presParOf" srcId="{F190903B-0DF6-4034-8176-87C4D756DBD1}" destId="{6F8E4DC7-5C68-4034-A2D5-1D29492AA58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A14E499-BB35-46B3-AADD-6209D21CBE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4FE7F-C731-47C0-9DD7-F3BD6A1C7BBE}">
      <dgm:prSet/>
      <dgm:spPr/>
      <dgm:t>
        <a:bodyPr/>
        <a:lstStyle/>
        <a:p>
          <a:r>
            <a:rPr lang="ru-RU" b="0" i="0" dirty="0"/>
            <a:t>Географическое расширение: предполагается масштабировать на другие регионы и страны, где существует упаковочная индустрия.</a:t>
          </a:r>
          <a:endParaRPr lang="ru-RU" dirty="0"/>
        </a:p>
      </dgm:t>
    </dgm:pt>
    <dgm:pt modelId="{5626EBFB-43A0-4C0D-A4E5-54C4317756CB}" type="parTrans" cxnId="{FC66A36E-EE01-4CAD-A096-14590B21DA3F}">
      <dgm:prSet/>
      <dgm:spPr/>
      <dgm:t>
        <a:bodyPr/>
        <a:lstStyle/>
        <a:p>
          <a:endParaRPr lang="ru-RU"/>
        </a:p>
      </dgm:t>
    </dgm:pt>
    <dgm:pt modelId="{7EA49C56-8C41-4F3F-BFC7-B4E5F8D7C212}" type="sibTrans" cxnId="{FC66A36E-EE01-4CAD-A096-14590B21DA3F}">
      <dgm:prSet/>
      <dgm:spPr/>
      <dgm:t>
        <a:bodyPr/>
        <a:lstStyle/>
        <a:p>
          <a:endParaRPr lang="ru-RU"/>
        </a:p>
      </dgm:t>
    </dgm:pt>
    <dgm:pt modelId="{B023ED4F-C9E8-482D-B677-907F036B96D9}">
      <dgm:prSet/>
      <dgm:spPr/>
      <dgm:t>
        <a:bodyPr/>
        <a:lstStyle/>
        <a:p>
          <a:r>
            <a:rPr lang="ru-RU" b="0" i="0" dirty="0"/>
            <a:t>Расширение функциональности: Модель предполагается доработать для обнаружения дефектов в других материалах и типах упаковки. </a:t>
          </a:r>
          <a:endParaRPr lang="ru-RU" dirty="0"/>
        </a:p>
      </dgm:t>
    </dgm:pt>
    <dgm:pt modelId="{49C9CB0D-607A-4E0E-97C8-2C51A131315C}" type="parTrans" cxnId="{19C79E67-A05F-4CB0-9A1C-72EA4629DD10}">
      <dgm:prSet/>
      <dgm:spPr/>
      <dgm:t>
        <a:bodyPr/>
        <a:lstStyle/>
        <a:p>
          <a:endParaRPr lang="ru-RU"/>
        </a:p>
      </dgm:t>
    </dgm:pt>
    <dgm:pt modelId="{F51B9B96-5D96-4825-8F95-D5A7B34C31D9}" type="sibTrans" cxnId="{19C79E67-A05F-4CB0-9A1C-72EA4629DD10}">
      <dgm:prSet/>
      <dgm:spPr/>
      <dgm:t>
        <a:bodyPr/>
        <a:lstStyle/>
        <a:p>
          <a:endParaRPr lang="ru-RU"/>
        </a:p>
      </dgm:t>
    </dgm:pt>
    <dgm:pt modelId="{92F596E8-0F83-4741-BF3C-F0F4537286DA}">
      <dgm:prSet/>
      <dgm:spPr/>
      <dgm:t>
        <a:bodyPr/>
        <a:lstStyle/>
        <a:p>
          <a:r>
            <a:rPr lang="ru-RU" b="0" i="0" dirty="0"/>
            <a:t>Интеграция с производственными линиями: разработка специализированных версий модели для интеграции с разными типами производственных линий. </a:t>
          </a:r>
          <a:endParaRPr lang="ru-RU" dirty="0"/>
        </a:p>
      </dgm:t>
    </dgm:pt>
    <dgm:pt modelId="{D10D1AAD-42C6-4B0F-A90B-6AEEBBE8BB36}" type="parTrans" cxnId="{805CCC8F-6B01-4028-AF0A-7B6255B0E31F}">
      <dgm:prSet/>
      <dgm:spPr/>
      <dgm:t>
        <a:bodyPr/>
        <a:lstStyle/>
        <a:p>
          <a:endParaRPr lang="ru-RU"/>
        </a:p>
      </dgm:t>
    </dgm:pt>
    <dgm:pt modelId="{D321E1B3-732C-45E6-B9FB-C25569E4957E}" type="sibTrans" cxnId="{805CCC8F-6B01-4028-AF0A-7B6255B0E31F}">
      <dgm:prSet/>
      <dgm:spPr/>
      <dgm:t>
        <a:bodyPr/>
        <a:lstStyle/>
        <a:p>
          <a:endParaRPr lang="ru-RU"/>
        </a:p>
      </dgm:t>
    </dgm:pt>
    <dgm:pt modelId="{627947B4-8BEE-4BB6-B5A3-EB2943BFE3FA}">
      <dgm:prSet/>
      <dgm:spPr/>
      <dgm:t>
        <a:bodyPr/>
        <a:lstStyle/>
        <a:p>
          <a:r>
            <a:rPr lang="ru-RU" b="0" i="0" dirty="0"/>
            <a:t>Услуги аналитики и консультации: предоставление услуг аналитики и консультаций по оптимизации производственных процессов на основе данных, собранных моделью.</a:t>
          </a:r>
          <a:endParaRPr lang="ru-RU" dirty="0"/>
        </a:p>
      </dgm:t>
    </dgm:pt>
    <dgm:pt modelId="{0B24E8D2-101F-4734-9982-A6C181B70FA3}" type="parTrans" cxnId="{A7AD2D6E-F5E5-43B1-B7CB-F86E4A174650}">
      <dgm:prSet/>
      <dgm:spPr/>
      <dgm:t>
        <a:bodyPr/>
        <a:lstStyle/>
        <a:p>
          <a:endParaRPr lang="ru-RU"/>
        </a:p>
      </dgm:t>
    </dgm:pt>
    <dgm:pt modelId="{073AAA62-638F-47E5-BFC1-38BEF303FB36}" type="sibTrans" cxnId="{A7AD2D6E-F5E5-43B1-B7CB-F86E4A174650}">
      <dgm:prSet/>
      <dgm:spPr/>
      <dgm:t>
        <a:bodyPr/>
        <a:lstStyle/>
        <a:p>
          <a:endParaRPr lang="ru-RU"/>
        </a:p>
      </dgm:t>
    </dgm:pt>
    <dgm:pt modelId="{E877A35A-2102-446C-B1F3-1CA170516FB9}" type="pres">
      <dgm:prSet presAssocID="{6A14E499-BB35-46B3-AADD-6209D21CBE63}" presName="linear" presStyleCnt="0">
        <dgm:presLayoutVars>
          <dgm:animLvl val="lvl"/>
          <dgm:resizeHandles val="exact"/>
        </dgm:presLayoutVars>
      </dgm:prSet>
      <dgm:spPr/>
    </dgm:pt>
    <dgm:pt modelId="{D4D56E3F-8BD5-4B7F-A1D5-9C29DBCCC9FA}" type="pres">
      <dgm:prSet presAssocID="{7164FE7F-C731-47C0-9DD7-F3BD6A1C7BB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E5BB4C4-ECC0-4940-B900-F4669C97E676}" type="pres">
      <dgm:prSet presAssocID="{7EA49C56-8C41-4F3F-BFC7-B4E5F8D7C212}" presName="spacer" presStyleCnt="0"/>
      <dgm:spPr/>
    </dgm:pt>
    <dgm:pt modelId="{F3EC440E-97AE-4F19-96AE-FBDC6BFECFAC}" type="pres">
      <dgm:prSet presAssocID="{B023ED4F-C9E8-482D-B677-907F036B96D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2820EB3-C7DB-4292-9B68-BEE95AD119E0}" type="pres">
      <dgm:prSet presAssocID="{F51B9B96-5D96-4825-8F95-D5A7B34C31D9}" presName="spacer" presStyleCnt="0"/>
      <dgm:spPr/>
    </dgm:pt>
    <dgm:pt modelId="{4B9EEE73-BD44-4546-A31D-E43BA9276D39}" type="pres">
      <dgm:prSet presAssocID="{92F596E8-0F83-4741-BF3C-F0F4537286D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2ACB9B7-3F8F-49EA-A252-DE9A4007E74D}" type="pres">
      <dgm:prSet presAssocID="{D321E1B3-732C-45E6-B9FB-C25569E4957E}" presName="spacer" presStyleCnt="0"/>
      <dgm:spPr/>
    </dgm:pt>
    <dgm:pt modelId="{D711CA52-6566-4217-B51F-62590AC0DFF7}" type="pres">
      <dgm:prSet presAssocID="{627947B4-8BEE-4BB6-B5A3-EB2943BFE3F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9C79E67-A05F-4CB0-9A1C-72EA4629DD10}" srcId="{6A14E499-BB35-46B3-AADD-6209D21CBE63}" destId="{B023ED4F-C9E8-482D-B677-907F036B96D9}" srcOrd="1" destOrd="0" parTransId="{49C9CB0D-607A-4E0E-97C8-2C51A131315C}" sibTransId="{F51B9B96-5D96-4825-8F95-D5A7B34C31D9}"/>
    <dgm:cxn modelId="{A7AD2D6E-F5E5-43B1-B7CB-F86E4A174650}" srcId="{6A14E499-BB35-46B3-AADD-6209D21CBE63}" destId="{627947B4-8BEE-4BB6-B5A3-EB2943BFE3FA}" srcOrd="3" destOrd="0" parTransId="{0B24E8D2-101F-4734-9982-A6C181B70FA3}" sibTransId="{073AAA62-638F-47E5-BFC1-38BEF303FB36}"/>
    <dgm:cxn modelId="{FC66A36E-EE01-4CAD-A096-14590B21DA3F}" srcId="{6A14E499-BB35-46B3-AADD-6209D21CBE63}" destId="{7164FE7F-C731-47C0-9DD7-F3BD6A1C7BBE}" srcOrd="0" destOrd="0" parTransId="{5626EBFB-43A0-4C0D-A4E5-54C4317756CB}" sibTransId="{7EA49C56-8C41-4F3F-BFC7-B4E5F8D7C212}"/>
    <dgm:cxn modelId="{8128F38B-7BF4-45FC-8EB9-FBF3D0B5CF87}" type="presOf" srcId="{7164FE7F-C731-47C0-9DD7-F3BD6A1C7BBE}" destId="{D4D56E3F-8BD5-4B7F-A1D5-9C29DBCCC9FA}" srcOrd="0" destOrd="0" presId="urn:microsoft.com/office/officeart/2005/8/layout/vList2"/>
    <dgm:cxn modelId="{805CCC8F-6B01-4028-AF0A-7B6255B0E31F}" srcId="{6A14E499-BB35-46B3-AADD-6209D21CBE63}" destId="{92F596E8-0F83-4741-BF3C-F0F4537286DA}" srcOrd="2" destOrd="0" parTransId="{D10D1AAD-42C6-4B0F-A90B-6AEEBBE8BB36}" sibTransId="{D321E1B3-732C-45E6-B9FB-C25569E4957E}"/>
    <dgm:cxn modelId="{DFA37490-A6C0-430A-99FA-035A924B00D2}" type="presOf" srcId="{627947B4-8BEE-4BB6-B5A3-EB2943BFE3FA}" destId="{D711CA52-6566-4217-B51F-62590AC0DFF7}" srcOrd="0" destOrd="0" presId="urn:microsoft.com/office/officeart/2005/8/layout/vList2"/>
    <dgm:cxn modelId="{8B784596-054C-47F9-9FD8-4C363F013343}" type="presOf" srcId="{B023ED4F-C9E8-482D-B677-907F036B96D9}" destId="{F3EC440E-97AE-4F19-96AE-FBDC6BFECFAC}" srcOrd="0" destOrd="0" presId="urn:microsoft.com/office/officeart/2005/8/layout/vList2"/>
    <dgm:cxn modelId="{E1D834C9-77C6-4FEE-BBDC-EE651897A971}" type="presOf" srcId="{6A14E499-BB35-46B3-AADD-6209D21CBE63}" destId="{E877A35A-2102-446C-B1F3-1CA170516FB9}" srcOrd="0" destOrd="0" presId="urn:microsoft.com/office/officeart/2005/8/layout/vList2"/>
    <dgm:cxn modelId="{D03D7DCD-E114-4351-8412-95D0DD07EB05}" type="presOf" srcId="{92F596E8-0F83-4741-BF3C-F0F4537286DA}" destId="{4B9EEE73-BD44-4546-A31D-E43BA9276D39}" srcOrd="0" destOrd="0" presId="urn:microsoft.com/office/officeart/2005/8/layout/vList2"/>
    <dgm:cxn modelId="{2AAD25D6-F0F5-4585-A798-5D83BBCE7B25}" type="presParOf" srcId="{E877A35A-2102-446C-B1F3-1CA170516FB9}" destId="{D4D56E3F-8BD5-4B7F-A1D5-9C29DBCCC9FA}" srcOrd="0" destOrd="0" presId="urn:microsoft.com/office/officeart/2005/8/layout/vList2"/>
    <dgm:cxn modelId="{FE198E6E-03F9-4318-8DF5-8C9A59A90B6F}" type="presParOf" srcId="{E877A35A-2102-446C-B1F3-1CA170516FB9}" destId="{5E5BB4C4-ECC0-4940-B900-F4669C97E676}" srcOrd="1" destOrd="0" presId="urn:microsoft.com/office/officeart/2005/8/layout/vList2"/>
    <dgm:cxn modelId="{C7D7CD58-7A91-491C-BEC3-8FD041B9DE22}" type="presParOf" srcId="{E877A35A-2102-446C-B1F3-1CA170516FB9}" destId="{F3EC440E-97AE-4F19-96AE-FBDC6BFECFAC}" srcOrd="2" destOrd="0" presId="urn:microsoft.com/office/officeart/2005/8/layout/vList2"/>
    <dgm:cxn modelId="{42D6809D-1F3A-4FB9-8A63-B8AFB06B21DD}" type="presParOf" srcId="{E877A35A-2102-446C-B1F3-1CA170516FB9}" destId="{12820EB3-C7DB-4292-9B68-BEE95AD119E0}" srcOrd="3" destOrd="0" presId="urn:microsoft.com/office/officeart/2005/8/layout/vList2"/>
    <dgm:cxn modelId="{C327A436-6A0B-4E0A-A3F5-3DE40CAB64AE}" type="presParOf" srcId="{E877A35A-2102-446C-B1F3-1CA170516FB9}" destId="{4B9EEE73-BD44-4546-A31D-E43BA9276D39}" srcOrd="4" destOrd="0" presId="urn:microsoft.com/office/officeart/2005/8/layout/vList2"/>
    <dgm:cxn modelId="{1BFC7E39-F23D-4684-B4EE-868E39DF62A8}" type="presParOf" srcId="{E877A35A-2102-446C-B1F3-1CA170516FB9}" destId="{22ACB9B7-3F8F-49EA-A252-DE9A4007E74D}" srcOrd="5" destOrd="0" presId="urn:microsoft.com/office/officeart/2005/8/layout/vList2"/>
    <dgm:cxn modelId="{53E5F204-E7C6-4916-BB10-A25CF20AE86B}" type="presParOf" srcId="{E877A35A-2102-446C-B1F3-1CA170516FB9}" destId="{D711CA52-6566-4217-B51F-62590AC0DFF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905CA-E23F-4928-A170-25EC3FF2B7D2}">
      <dsp:nvSpPr>
        <dsp:cNvPr id="0" name=""/>
        <dsp:cNvSpPr/>
      </dsp:nvSpPr>
      <dsp:spPr>
        <a:xfrm>
          <a:off x="0" y="90909"/>
          <a:ext cx="8410020" cy="60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Предприятия целлюлозно-бумажной промышленности Строительные компании </a:t>
          </a:r>
          <a:endParaRPr lang="ru-RU" sz="1600" kern="1200"/>
        </a:p>
      </dsp:txBody>
      <dsp:txXfrm>
        <a:off x="29700" y="120609"/>
        <a:ext cx="8350620" cy="549000"/>
      </dsp:txXfrm>
    </dsp:sp>
    <dsp:sp modelId="{6A6153C0-CCC9-4765-9125-1CDB7F07D3ED}">
      <dsp:nvSpPr>
        <dsp:cNvPr id="0" name=""/>
        <dsp:cNvSpPr/>
      </dsp:nvSpPr>
      <dsp:spPr>
        <a:xfrm>
          <a:off x="0" y="745389"/>
          <a:ext cx="8410020" cy="60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Транспортные компании</a:t>
          </a:r>
          <a:endParaRPr lang="ru-RU" sz="1600" kern="1200"/>
        </a:p>
      </dsp:txBody>
      <dsp:txXfrm>
        <a:off x="29700" y="775089"/>
        <a:ext cx="8350620" cy="549000"/>
      </dsp:txXfrm>
    </dsp:sp>
    <dsp:sp modelId="{AD242422-0653-483A-93F9-0AF8441F009A}">
      <dsp:nvSpPr>
        <dsp:cNvPr id="0" name=""/>
        <dsp:cNvSpPr/>
      </dsp:nvSpPr>
      <dsp:spPr>
        <a:xfrm>
          <a:off x="0" y="1399869"/>
          <a:ext cx="8410020" cy="60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Розничная торговля</a:t>
          </a:r>
          <a:endParaRPr lang="ru-RU" sz="1600" kern="1200"/>
        </a:p>
      </dsp:txBody>
      <dsp:txXfrm>
        <a:off x="29700" y="1429569"/>
        <a:ext cx="8350620" cy="549000"/>
      </dsp:txXfrm>
    </dsp:sp>
    <dsp:sp modelId="{DB977660-0BFC-4003-A91F-0A025692BC20}">
      <dsp:nvSpPr>
        <dsp:cNvPr id="0" name=""/>
        <dsp:cNvSpPr/>
      </dsp:nvSpPr>
      <dsp:spPr>
        <a:xfrm>
          <a:off x="0" y="2054350"/>
          <a:ext cx="8410020" cy="60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Медицинские учреждения </a:t>
          </a:r>
          <a:endParaRPr lang="ru-RU" sz="1600" kern="1200"/>
        </a:p>
      </dsp:txBody>
      <dsp:txXfrm>
        <a:off x="29700" y="2084050"/>
        <a:ext cx="8350620" cy="549000"/>
      </dsp:txXfrm>
    </dsp:sp>
    <dsp:sp modelId="{D9791E3C-34EF-4B31-B2B0-E9B403CC39A1}">
      <dsp:nvSpPr>
        <dsp:cNvPr id="0" name=""/>
        <dsp:cNvSpPr/>
      </dsp:nvSpPr>
      <dsp:spPr>
        <a:xfrm>
          <a:off x="0" y="2708829"/>
          <a:ext cx="8410020" cy="60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Образовательные учреждения</a:t>
          </a:r>
          <a:endParaRPr lang="ru-RU" sz="1600" kern="1200"/>
        </a:p>
      </dsp:txBody>
      <dsp:txXfrm>
        <a:off x="29700" y="2738529"/>
        <a:ext cx="8350620" cy="549000"/>
      </dsp:txXfrm>
    </dsp:sp>
    <dsp:sp modelId="{CA761B93-F44C-4F52-83CE-C2BACB79CC36}">
      <dsp:nvSpPr>
        <dsp:cNvPr id="0" name=""/>
        <dsp:cNvSpPr/>
      </dsp:nvSpPr>
      <dsp:spPr>
        <a:xfrm>
          <a:off x="0" y="3363310"/>
          <a:ext cx="8410020" cy="60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Организации и предприятия общественного питания Туристические агентства и организаторы мероприятий Индивидуальные потребители</a:t>
          </a:r>
          <a:endParaRPr lang="ru-RU" sz="1600" kern="1200"/>
        </a:p>
      </dsp:txBody>
      <dsp:txXfrm>
        <a:off x="29700" y="3393010"/>
        <a:ext cx="8350620" cy="549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CE84D-7F6C-4017-A10F-7B0C3EA5EB55}">
      <dsp:nvSpPr>
        <dsp:cNvPr id="0" name=""/>
        <dsp:cNvSpPr/>
      </dsp:nvSpPr>
      <dsp:spPr>
        <a:xfrm>
          <a:off x="0" y="71249"/>
          <a:ext cx="7508612" cy="135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НТЦ «ИнфоРос» - научно-технический центр, специализирующийся на разработке и внедрении информационных систем и решений для различных отраслей экономики и государственного управления. </a:t>
          </a:r>
          <a:endParaRPr lang="ru-RU" sz="2000" kern="1200"/>
        </a:p>
      </dsp:txBody>
      <dsp:txXfrm>
        <a:off x="66253" y="137502"/>
        <a:ext cx="7376106" cy="1224694"/>
      </dsp:txXfrm>
    </dsp:sp>
    <dsp:sp modelId="{C4D5C0A3-8C3F-4797-B9D3-5A638FE0855D}">
      <dsp:nvSpPr>
        <dsp:cNvPr id="0" name=""/>
        <dsp:cNvSpPr/>
      </dsp:nvSpPr>
      <dsp:spPr>
        <a:xfrm>
          <a:off x="0" y="1486049"/>
          <a:ext cx="7508612" cy="135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«Инсайтек» - Российская компания, специализирующаяся на разработке систем компьютерного зрения для контроля качества продукции, включая упаковку и картоны. </a:t>
          </a:r>
          <a:endParaRPr lang="ru-RU" sz="2000" kern="1200"/>
        </a:p>
      </dsp:txBody>
      <dsp:txXfrm>
        <a:off x="66253" y="1552302"/>
        <a:ext cx="7376106" cy="1224694"/>
      </dsp:txXfrm>
    </dsp:sp>
    <dsp:sp modelId="{84C8A380-F04E-4C65-9743-A4E495FE9C1B}">
      <dsp:nvSpPr>
        <dsp:cNvPr id="0" name=""/>
        <dsp:cNvSpPr/>
      </dsp:nvSpPr>
      <dsp:spPr>
        <a:xfrm>
          <a:off x="0" y="2900849"/>
          <a:ext cx="7508612" cy="135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«Cognitive Technologies» - компания, специализирующаяся на разработке систем компьютерного зрения для промышленных роботов и автоматизированных систем контроля качества.</a:t>
          </a:r>
          <a:endParaRPr lang="ru-RU" sz="2000" kern="1200"/>
        </a:p>
      </dsp:txBody>
      <dsp:txXfrm>
        <a:off x="66253" y="2967102"/>
        <a:ext cx="7376106" cy="12246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DFCA9-BE8A-4012-BF10-CC51CACC511F}">
      <dsp:nvSpPr>
        <dsp:cNvPr id="0" name=""/>
        <dsp:cNvSpPr/>
      </dsp:nvSpPr>
      <dsp:spPr>
        <a:xfrm>
          <a:off x="0" y="516823"/>
          <a:ext cx="7776367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Точность обнаружения дефектов: более 95% </a:t>
          </a:r>
          <a:endParaRPr lang="ru-RU" sz="1400" kern="1200" dirty="0"/>
        </a:p>
      </dsp:txBody>
      <dsp:txXfrm>
        <a:off x="15992" y="532815"/>
        <a:ext cx="7744383" cy="295616"/>
      </dsp:txXfrm>
    </dsp:sp>
    <dsp:sp modelId="{E690E8EA-2A6E-4ED1-BA43-3E76F27BCA7A}">
      <dsp:nvSpPr>
        <dsp:cNvPr id="0" name=""/>
        <dsp:cNvSpPr/>
      </dsp:nvSpPr>
      <dsp:spPr>
        <a:xfrm>
          <a:off x="0" y="884743"/>
          <a:ext cx="7776367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Скорость обработки данных: до 100 изображений в секунду</a:t>
          </a:r>
          <a:endParaRPr lang="ru-RU" sz="1400" kern="1200" dirty="0"/>
        </a:p>
      </dsp:txBody>
      <dsp:txXfrm>
        <a:off x="15992" y="900735"/>
        <a:ext cx="7744383" cy="295616"/>
      </dsp:txXfrm>
    </dsp:sp>
    <dsp:sp modelId="{5023A256-F762-4D2F-AB1E-0C5B136A31C5}">
      <dsp:nvSpPr>
        <dsp:cNvPr id="0" name=""/>
        <dsp:cNvSpPr/>
      </dsp:nvSpPr>
      <dsp:spPr>
        <a:xfrm>
          <a:off x="0" y="1252663"/>
          <a:ext cx="7776367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Возможность обучения модели на больших объемах данных</a:t>
          </a:r>
          <a:endParaRPr lang="ru-RU" sz="1400" kern="1200" dirty="0"/>
        </a:p>
      </dsp:txBody>
      <dsp:txXfrm>
        <a:off x="15992" y="1268655"/>
        <a:ext cx="7744383" cy="295616"/>
      </dsp:txXfrm>
    </dsp:sp>
    <dsp:sp modelId="{E19841E2-96CD-496A-9ACA-2517F5D275D8}">
      <dsp:nvSpPr>
        <dsp:cNvPr id="0" name=""/>
        <dsp:cNvSpPr/>
      </dsp:nvSpPr>
      <dsp:spPr>
        <a:xfrm>
          <a:off x="0" y="1620583"/>
          <a:ext cx="7776367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Поддержка различных типов дефектов (дыры, грязь, складки)</a:t>
          </a:r>
          <a:endParaRPr lang="ru-RU" sz="1400" kern="1200" dirty="0"/>
        </a:p>
      </dsp:txBody>
      <dsp:txXfrm>
        <a:off x="15992" y="1636575"/>
        <a:ext cx="7744383" cy="295616"/>
      </dsp:txXfrm>
    </dsp:sp>
    <dsp:sp modelId="{2CD9BA4A-26F6-4672-B5A7-A076CB2A6892}">
      <dsp:nvSpPr>
        <dsp:cNvPr id="0" name=""/>
        <dsp:cNvSpPr/>
      </dsp:nvSpPr>
      <dsp:spPr>
        <a:xfrm>
          <a:off x="0" y="1988502"/>
          <a:ext cx="7776367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Простота использования и настройки модели </a:t>
          </a:r>
        </a:p>
      </dsp:txBody>
      <dsp:txXfrm>
        <a:off x="15992" y="2004494"/>
        <a:ext cx="7744383" cy="295616"/>
      </dsp:txXfrm>
    </dsp:sp>
    <dsp:sp modelId="{BD228E3E-09E3-403B-9A5D-4A78D18EE240}">
      <dsp:nvSpPr>
        <dsp:cNvPr id="0" name=""/>
        <dsp:cNvSpPr/>
      </dsp:nvSpPr>
      <dsp:spPr>
        <a:xfrm>
          <a:off x="0" y="2356422"/>
          <a:ext cx="7776367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Возможность адаптации модели для работы с различными видами картона и упаковки.</a:t>
          </a:r>
        </a:p>
      </dsp:txBody>
      <dsp:txXfrm>
        <a:off x="15992" y="2372414"/>
        <a:ext cx="7744383" cy="2956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07335-018A-43EA-9CC1-C0D056808291}">
      <dsp:nvSpPr>
        <dsp:cNvPr id="0" name=""/>
        <dsp:cNvSpPr/>
      </dsp:nvSpPr>
      <dsp:spPr>
        <a:xfrm>
          <a:off x="0" y="43113"/>
          <a:ext cx="7966813" cy="561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kern="1200"/>
            <a:t>Дефекты в картоне</a:t>
          </a:r>
          <a:endParaRPr lang="ru-RU" sz="2400" kern="1200"/>
        </a:p>
      </dsp:txBody>
      <dsp:txXfrm>
        <a:off x="27415" y="70528"/>
        <a:ext cx="7911983" cy="506769"/>
      </dsp:txXfrm>
    </dsp:sp>
    <dsp:sp modelId="{129EE151-4FE5-40A1-814A-46CB7FDE2FC1}">
      <dsp:nvSpPr>
        <dsp:cNvPr id="0" name=""/>
        <dsp:cNvSpPr/>
      </dsp:nvSpPr>
      <dsp:spPr>
        <a:xfrm>
          <a:off x="0" y="673833"/>
          <a:ext cx="7966813" cy="561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kern="1200"/>
            <a:t>Утрата продукции</a:t>
          </a:r>
          <a:endParaRPr lang="ru-RU" sz="2400" kern="1200"/>
        </a:p>
      </dsp:txBody>
      <dsp:txXfrm>
        <a:off x="27415" y="701248"/>
        <a:ext cx="7911983" cy="506769"/>
      </dsp:txXfrm>
    </dsp:sp>
    <dsp:sp modelId="{2CBAD54B-CA9B-4C2C-9B92-A378B45A6E5F}">
      <dsp:nvSpPr>
        <dsp:cNvPr id="0" name=""/>
        <dsp:cNvSpPr/>
      </dsp:nvSpPr>
      <dsp:spPr>
        <a:xfrm>
          <a:off x="0" y="1304553"/>
          <a:ext cx="7966813" cy="561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kern="1200"/>
            <a:t>Неэффективность производства</a:t>
          </a:r>
          <a:endParaRPr lang="ru-RU" sz="2400" kern="1200"/>
        </a:p>
      </dsp:txBody>
      <dsp:txXfrm>
        <a:off x="27415" y="1331968"/>
        <a:ext cx="7911983" cy="506769"/>
      </dsp:txXfrm>
    </dsp:sp>
    <dsp:sp modelId="{536AA6DD-8F5D-4880-A5E8-3D9325262E3E}">
      <dsp:nvSpPr>
        <dsp:cNvPr id="0" name=""/>
        <dsp:cNvSpPr/>
      </dsp:nvSpPr>
      <dsp:spPr>
        <a:xfrm>
          <a:off x="0" y="1935273"/>
          <a:ext cx="7966813" cy="561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kern="1200"/>
            <a:t>Затраты на контроль качества</a:t>
          </a:r>
          <a:endParaRPr lang="ru-RU" sz="2400" kern="1200"/>
        </a:p>
      </dsp:txBody>
      <dsp:txXfrm>
        <a:off x="27415" y="1962688"/>
        <a:ext cx="7911983" cy="5067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13CC2-A1B3-456E-8943-B7B21CEF84C5}">
      <dsp:nvSpPr>
        <dsp:cNvPr id="0" name=""/>
        <dsp:cNvSpPr/>
      </dsp:nvSpPr>
      <dsp:spPr>
        <a:xfrm>
          <a:off x="0" y="475883"/>
          <a:ext cx="7776367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Мотивация: сокращение потерь и убытков</a:t>
          </a:r>
          <a:endParaRPr lang="ru-RU" sz="1500" kern="1200"/>
        </a:p>
      </dsp:txBody>
      <dsp:txXfrm>
        <a:off x="27843" y="503726"/>
        <a:ext cx="7720681" cy="514689"/>
      </dsp:txXfrm>
    </dsp:sp>
    <dsp:sp modelId="{68365791-40D4-43B6-B99B-A79AE785E318}">
      <dsp:nvSpPr>
        <dsp:cNvPr id="0" name=""/>
        <dsp:cNvSpPr/>
      </dsp:nvSpPr>
      <dsp:spPr>
        <a:xfrm>
          <a:off x="0" y="1089458"/>
          <a:ext cx="7776367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Конкурентоспособность: производители стремятся предложить высококачественный продукт, что делает их более конкурентоспособными на рынке. </a:t>
          </a:r>
          <a:endParaRPr lang="ru-RU" sz="1500" kern="1200"/>
        </a:p>
      </dsp:txBody>
      <dsp:txXfrm>
        <a:off x="27843" y="1117301"/>
        <a:ext cx="7720681" cy="514689"/>
      </dsp:txXfrm>
    </dsp:sp>
    <dsp:sp modelId="{8C5916B3-0133-475E-9E07-DA53C0B869C7}">
      <dsp:nvSpPr>
        <dsp:cNvPr id="0" name=""/>
        <dsp:cNvSpPr/>
      </dsp:nvSpPr>
      <dsp:spPr>
        <a:xfrm>
          <a:off x="0" y="1703034"/>
          <a:ext cx="7776367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Возможности с использованием продукции: автоматизированный контроль качества</a:t>
          </a:r>
          <a:endParaRPr lang="ru-RU" sz="1500" kern="1200"/>
        </a:p>
      </dsp:txBody>
      <dsp:txXfrm>
        <a:off x="27843" y="1730877"/>
        <a:ext cx="7720681" cy="514689"/>
      </dsp:txXfrm>
    </dsp:sp>
    <dsp:sp modelId="{9C0B86A4-EB32-411C-8ABE-AE19CC5874A1}">
      <dsp:nvSpPr>
        <dsp:cNvPr id="0" name=""/>
        <dsp:cNvSpPr/>
      </dsp:nvSpPr>
      <dsp:spPr>
        <a:xfrm>
          <a:off x="0" y="2316609"/>
          <a:ext cx="7776367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Повышение репутации: производители могут предложить клиентам высокое качество продукции, что укрепляет их репутацию и привлекает новых заказчиков. </a:t>
          </a:r>
          <a:endParaRPr lang="ru-RU" sz="1500" kern="1200"/>
        </a:p>
      </dsp:txBody>
      <dsp:txXfrm>
        <a:off x="27843" y="2344452"/>
        <a:ext cx="7720681" cy="514689"/>
      </dsp:txXfrm>
    </dsp:sp>
    <dsp:sp modelId="{6F8E4DC7-5C68-4034-A2D5-1D29492AA584}">
      <dsp:nvSpPr>
        <dsp:cNvPr id="0" name=""/>
        <dsp:cNvSpPr/>
      </dsp:nvSpPr>
      <dsp:spPr>
        <a:xfrm>
          <a:off x="0" y="2930184"/>
          <a:ext cx="7776367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Собственный контроль: производители получают возможность независимо контролировать качество картона и реагировать на дефекты немедленно.</a:t>
          </a:r>
          <a:endParaRPr lang="ru-RU" sz="1500" kern="1200"/>
        </a:p>
      </dsp:txBody>
      <dsp:txXfrm>
        <a:off x="27843" y="2958027"/>
        <a:ext cx="7720681" cy="5146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56E3F-8BD5-4B7F-A1D5-9C29DBCCC9FA}">
      <dsp:nvSpPr>
        <dsp:cNvPr id="0" name=""/>
        <dsp:cNvSpPr/>
      </dsp:nvSpPr>
      <dsp:spPr>
        <a:xfrm>
          <a:off x="0" y="109763"/>
          <a:ext cx="7776367" cy="9025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Географическое расширение: предполагается масштабировать на другие регионы и страны, где существует упаковочная индустрия.</a:t>
          </a:r>
          <a:endParaRPr lang="ru-RU" sz="1700" kern="1200" dirty="0"/>
        </a:p>
      </dsp:txBody>
      <dsp:txXfrm>
        <a:off x="44057" y="153820"/>
        <a:ext cx="7688253" cy="814394"/>
      </dsp:txXfrm>
    </dsp:sp>
    <dsp:sp modelId="{F3EC440E-97AE-4F19-96AE-FBDC6BFECFAC}">
      <dsp:nvSpPr>
        <dsp:cNvPr id="0" name=""/>
        <dsp:cNvSpPr/>
      </dsp:nvSpPr>
      <dsp:spPr>
        <a:xfrm>
          <a:off x="0" y="1061232"/>
          <a:ext cx="7776367" cy="9025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Расширение функциональности: Модель предполагается доработать для обнаружения дефектов в других материалах и типах упаковки. </a:t>
          </a:r>
          <a:endParaRPr lang="ru-RU" sz="1700" kern="1200" dirty="0"/>
        </a:p>
      </dsp:txBody>
      <dsp:txXfrm>
        <a:off x="44057" y="1105289"/>
        <a:ext cx="7688253" cy="814394"/>
      </dsp:txXfrm>
    </dsp:sp>
    <dsp:sp modelId="{4B9EEE73-BD44-4546-A31D-E43BA9276D39}">
      <dsp:nvSpPr>
        <dsp:cNvPr id="0" name=""/>
        <dsp:cNvSpPr/>
      </dsp:nvSpPr>
      <dsp:spPr>
        <a:xfrm>
          <a:off x="0" y="2012701"/>
          <a:ext cx="7776367" cy="9025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Интеграция с производственными линиями: разработка специализированных версий модели для интеграции с разными типами производственных линий. </a:t>
          </a:r>
          <a:endParaRPr lang="ru-RU" sz="1700" kern="1200" dirty="0"/>
        </a:p>
      </dsp:txBody>
      <dsp:txXfrm>
        <a:off x="44057" y="2056758"/>
        <a:ext cx="7688253" cy="814394"/>
      </dsp:txXfrm>
    </dsp:sp>
    <dsp:sp modelId="{D711CA52-6566-4217-B51F-62590AC0DFF7}">
      <dsp:nvSpPr>
        <dsp:cNvPr id="0" name=""/>
        <dsp:cNvSpPr/>
      </dsp:nvSpPr>
      <dsp:spPr>
        <a:xfrm>
          <a:off x="0" y="2964170"/>
          <a:ext cx="7776367" cy="9025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Услуги аналитики и консультации: предоставление услуг аналитики и консультаций по оптимизации производственных процессов на основе данных, собранных моделью.</a:t>
          </a:r>
          <a:endParaRPr lang="ru-RU" sz="1700" kern="1200" dirty="0"/>
        </a:p>
      </dsp:txBody>
      <dsp:txXfrm>
        <a:off x="44057" y="3008227"/>
        <a:ext cx="7688253" cy="814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8a5e68331a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g18a5e68331a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6815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4182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4922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0451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7045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9232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0458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5977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6300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6423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9653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5824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6263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57834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16352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8399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a5e68331a_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8a5e68331a_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29707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8a5e68331a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g18a5e68331a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58193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2" y="1065216"/>
            <a:ext cx="3886205" cy="73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1" y="1943106"/>
            <a:ext cx="3200404" cy="87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1" y="137321"/>
            <a:ext cx="4114805" cy="57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1" y="800104"/>
            <a:ext cx="4114805" cy="226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8" y="2203457"/>
            <a:ext cx="3886205" cy="681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8" y="1453360"/>
            <a:ext cx="3886205" cy="75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600"/>
              <a:buNone/>
              <a:defRPr sz="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600"/>
              <a:buNone/>
              <a:defRPr sz="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600"/>
              <a:buNone/>
              <a:defRPr sz="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600"/>
              <a:buNone/>
              <a:defRPr sz="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600"/>
              <a:buNone/>
              <a:defRPr sz="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600"/>
              <a:buNone/>
              <a:defRPr sz="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1" y="137321"/>
            <a:ext cx="4114805" cy="57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1" y="800104"/>
            <a:ext cx="2019303" cy="226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4" y="800104"/>
            <a:ext cx="2019303" cy="226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1" y="137321"/>
            <a:ext cx="4114805" cy="57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1" y="767560"/>
            <a:ext cx="2020096" cy="31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1" y="1087442"/>
            <a:ext cx="2020096" cy="1975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2pPr>
            <a:lvl3pPr marL="1371600" lvl="2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–"/>
              <a:defRPr sz="700"/>
            </a:lvl4pPr>
            <a:lvl5pPr marL="2286000" lvl="4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»"/>
              <a:defRPr sz="700"/>
            </a:lvl5pPr>
            <a:lvl6pPr marL="2743200" lvl="5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 sz="700"/>
            </a:lvl6pPr>
            <a:lvl7pPr marL="3200400" lvl="6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 sz="700"/>
            </a:lvl7pPr>
            <a:lvl8pPr marL="3657600" lvl="7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 sz="700"/>
            </a:lvl8pPr>
            <a:lvl9pPr marL="4114800" lvl="8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 sz="7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5" y="767560"/>
            <a:ext cx="2020890" cy="31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5" y="1087442"/>
            <a:ext cx="2020890" cy="1975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2pPr>
            <a:lvl3pPr marL="1371600" lvl="2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–"/>
              <a:defRPr sz="700"/>
            </a:lvl4pPr>
            <a:lvl5pPr marL="2286000" lvl="4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»"/>
              <a:defRPr sz="700"/>
            </a:lvl5pPr>
            <a:lvl6pPr marL="2743200" lvl="5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 sz="700"/>
            </a:lvl6pPr>
            <a:lvl7pPr marL="3200400" lvl="6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 sz="700"/>
            </a:lvl7pPr>
            <a:lvl8pPr marL="3657600" lvl="7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 sz="700"/>
            </a:lvl8pPr>
            <a:lvl9pPr marL="4114800" lvl="8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 sz="7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1" y="137321"/>
            <a:ext cx="4114805" cy="57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1" y="136526"/>
            <a:ext cx="1504158" cy="581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7" y="136528"/>
            <a:ext cx="2555877" cy="292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1" y="717552"/>
            <a:ext cx="1504158" cy="234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6" y="2400308"/>
            <a:ext cx="2743203" cy="28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6" y="306391"/>
            <a:ext cx="2743203" cy="2057404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6" y="2683675"/>
            <a:ext cx="2743203" cy="40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  <a:defRPr sz="4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1" y="137321"/>
            <a:ext cx="4114805" cy="57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10" y="-125805"/>
            <a:ext cx="2262986" cy="4114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71" y="1085853"/>
            <a:ext cx="2925769" cy="102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8" y="95252"/>
            <a:ext cx="2925769" cy="3009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1" y="137321"/>
            <a:ext cx="4114805" cy="57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1" y="800104"/>
            <a:ext cx="4114805" cy="226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857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–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»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857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57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857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857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1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3" y="3178182"/>
            <a:ext cx="1447802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5" y="3178182"/>
            <a:ext cx="1066801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225" tIns="38600" rIns="77225" bIns="386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pn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5.png"/><Relationship Id="rId9" Type="http://schemas.microsoft.com/office/2007/relationships/diagramDrawing" Target="../diagrams/drawing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5.png"/><Relationship Id="rId9" Type="http://schemas.microsoft.com/office/2007/relationships/diagramDrawing" Target="../diagrams/drawing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5.png"/><Relationship Id="rId9" Type="http://schemas.microsoft.com/office/2007/relationships/diagramDrawing" Target="../diagrams/drawing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066426" flipH="1">
            <a:off x="3761263" y="-2108948"/>
            <a:ext cx="6376531" cy="482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703" y="1447074"/>
            <a:ext cx="6139839" cy="41671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/>
        </p:nvSpPr>
        <p:spPr>
          <a:xfrm>
            <a:off x="653372" y="2028965"/>
            <a:ext cx="7715921" cy="108558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ru" sz="31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АКСЕЛЕРАЦИОННАЯ</a:t>
            </a:r>
            <a:r>
              <a:rPr lang="ru" sz="3100" b="1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ПРОГРАММА</a:t>
            </a:r>
            <a:endParaRPr sz="1200"/>
          </a:p>
          <a:p>
            <a:pPr marL="0" marR="0" lvl="0" indent="0" algn="l" rtl="0">
              <a:lnSpc>
                <a:spcPct val="115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ru" sz="3100" b="1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САФУ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5"/>
          <p:cNvSpPr txBox="1"/>
          <p:nvPr/>
        </p:nvSpPr>
        <p:spPr>
          <a:xfrm>
            <a:off x="653372" y="3530651"/>
            <a:ext cx="4095600" cy="530915"/>
          </a:xfrm>
          <a:prstGeom prst="rect">
            <a:avLst/>
          </a:prstGeom>
          <a:solidFill>
            <a:srgbClr val="8E77B4"/>
          </a:solidFill>
          <a:ln w="142875" cap="flat" cmpd="sng">
            <a:solidFill>
              <a:srgbClr val="8E77B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и реализация модели для обнаружения дефектов картона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528193" y="-640443"/>
            <a:ext cx="2366521" cy="334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7640" y="135712"/>
            <a:ext cx="2524188" cy="101255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5"/>
          <p:cNvSpPr txBox="1"/>
          <p:nvPr/>
        </p:nvSpPr>
        <p:spPr>
          <a:xfrm>
            <a:off x="5286150" y="3334525"/>
            <a:ext cx="34641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Calibri"/>
                <a:ea typeface="Calibri"/>
                <a:cs typeface="Calibri"/>
                <a:sym typeface="Calibri"/>
              </a:rPr>
              <a:t>Наставник: Тестова И.В.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Calibri"/>
                <a:ea typeface="Calibri"/>
                <a:cs typeface="Calibri"/>
                <a:sym typeface="Calibri"/>
              </a:rPr>
              <a:t>Ссылка на проект: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30110B-DEFE-EC6E-3203-9795E6C66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5085" y="3574919"/>
            <a:ext cx="1190832" cy="11818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5958363" y="216418"/>
            <a:ext cx="2895600" cy="400200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26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КОМАНДА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5413987" y="2503789"/>
            <a:ext cx="30000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Александрова Ирина Андреевна</a:t>
            </a:r>
            <a:endParaRPr sz="1800" dirty="0"/>
          </a:p>
        </p:txBody>
      </p:sp>
      <p:sp>
        <p:nvSpPr>
          <p:cNvPr id="150" name="Google Shape;150;p26"/>
          <p:cNvSpPr txBox="1"/>
          <p:nvPr/>
        </p:nvSpPr>
        <p:spPr>
          <a:xfrm>
            <a:off x="854677" y="2503789"/>
            <a:ext cx="30000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Плечева Екатерина Алексеевна</a:t>
            </a:r>
            <a:endParaRPr sz="1800" dirty="0"/>
          </a:p>
        </p:txBody>
      </p:sp>
      <p:sp>
        <p:nvSpPr>
          <p:cNvPr id="151" name="Google Shape;151;p26"/>
          <p:cNvSpPr txBox="1"/>
          <p:nvPr/>
        </p:nvSpPr>
        <p:spPr>
          <a:xfrm>
            <a:off x="5838337" y="1968564"/>
            <a:ext cx="2151300" cy="277200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ИСПОЛНИТЕЛИ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1610814" y="1931014"/>
            <a:ext cx="1591500" cy="277200"/>
          </a:xfrm>
          <a:prstGeom prst="rect">
            <a:avLst/>
          </a:prstGeom>
          <a:solidFill>
            <a:srgbClr val="8E77B4"/>
          </a:solidFill>
          <a:ln w="88900" cap="flat" cmpd="sng">
            <a:solidFill>
              <a:srgbClr val="8E77B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ЛИДЕР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41DB4D-DD5B-A11F-2C11-5D71D52580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</a:t>
            </a:fld>
            <a:endParaRPr lang="ru"/>
          </a:p>
        </p:txBody>
      </p:sp>
      <p:sp>
        <p:nvSpPr>
          <p:cNvPr id="6" name="Google Shape;143;p26">
            <a:extLst>
              <a:ext uri="{FF2B5EF4-FFF2-40B4-BE49-F238E27FC236}">
                <a16:creationId xmlns:a16="http://schemas.microsoft.com/office/drawing/2014/main" id="{AB6B1D81-D2FE-6313-B77E-2ECE31A0BFF1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5958363" y="216418"/>
            <a:ext cx="2895600" cy="400200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Аннотация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787894" y="1351496"/>
            <a:ext cx="7776367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Проект представляет собой инициативу в области промышленной автоматизации и качественного контроля производства картона. Стартап нацелен на разработку и реализацию передовой модели на основе </a:t>
            </a:r>
            <a:r>
              <a:rPr lang="ru-RU" sz="2000" dirty="0" err="1"/>
              <a:t>сверточной</a:t>
            </a:r>
            <a:r>
              <a:rPr lang="ru-RU" sz="2000" dirty="0"/>
              <a:t> нейронной сети (CNN), способной обнаруживать дефекты на картонных поверхностях с высочайшей точностью и эффективностью.</a:t>
            </a:r>
            <a:endParaRPr sz="2000" dirty="0"/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3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5037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4519961" y="216418"/>
            <a:ext cx="4334002" cy="615553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0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Потенциальные потребительские сегменты</a:t>
            </a:r>
            <a:endParaRPr lang="ru-RU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C40824E-53C5-82FA-3909-D996EF610A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1339305"/>
              </p:ext>
            </p:extLst>
          </p:nvPr>
        </p:nvGraphicFramePr>
        <p:xfrm>
          <a:off x="366990" y="1080880"/>
          <a:ext cx="8410020" cy="4062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Google Shape;143;p26">
            <a:extLst>
              <a:ext uri="{FF2B5EF4-FFF2-40B4-BE49-F238E27FC236}">
                <a16:creationId xmlns:a16="http://schemas.microsoft.com/office/drawing/2014/main" id="{D758C025-A203-0319-B4B7-2E7A623A057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4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6479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4832194" y="216418"/>
            <a:ext cx="4021767" cy="800219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Научно-техническое решение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787894" y="1351496"/>
            <a:ext cx="7776367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Для создания продукта, предназначенного для обнаружения дефектов в картонах, основным научно-техническим решением планируется применение технологий машинного обучения (Machine Learning) и компьютерного зрения (Computer Vision). В частности, предполагается использовать глубокое обучение нейронной сети для анализа изображений и автоматического обнаружения дефектов картона.</a:t>
            </a: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5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025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5932449" y="216418"/>
            <a:ext cx="2921512" cy="400110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Бизнес-модель</a:t>
            </a:r>
            <a:endParaRPr lang="ru-RU"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765592" y="973215"/>
            <a:ext cx="7776367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Для реализации проекта предполагается использовать   собственные, инвестиционных и кредитные средств. Лицензирование ПО и облачный сервис: Предоставление доступа к программному обеспечению для обнаружения дефектов картона с использованием технологий машинного обучения и компьютерного зрения. Клиенты могут подписывать лицензии на использование ПО или использовать подписку на  облачный сервис. Каналами продвижения и сбыта являются прямые продажи, выставки и конференции.</a:t>
            </a:r>
            <a:endParaRPr sz="2000" dirty="0"/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dirty="0">
                <a:solidFill>
                  <a:schemeClr val="tx1"/>
                </a:solidFill>
                <a:latin typeface="Montserrat SemiBold"/>
                <a:ea typeface="Arial"/>
                <a:cs typeface="Arial"/>
                <a:sym typeface="Montserrat SemiBold"/>
              </a:rPr>
              <a:t>6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8314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4646342" y="216418"/>
            <a:ext cx="4207620" cy="400110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Основные конкуренты</a:t>
            </a:r>
            <a:endParaRPr lang="ru-RU"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045F6966-29DB-DDEB-792B-65272FADE3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5397937"/>
              </p:ext>
            </p:extLst>
          </p:nvPr>
        </p:nvGraphicFramePr>
        <p:xfrm>
          <a:off x="971031" y="814201"/>
          <a:ext cx="7508612" cy="4329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7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0067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3954966" y="216418"/>
            <a:ext cx="4898996" cy="615553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0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Обоснование реализуемости и устойчивости бизнеса</a:t>
            </a:r>
            <a:endParaRPr lang="ru-RU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8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0;p26">
            <a:extLst>
              <a:ext uri="{FF2B5EF4-FFF2-40B4-BE49-F238E27FC236}">
                <a16:creationId xmlns:a16="http://schemas.microsoft.com/office/drawing/2014/main" id="{C2805B5C-66BA-6362-BFD9-D383DC44A304}"/>
              </a:ext>
            </a:extLst>
          </p:cNvPr>
          <p:cNvSpPr txBox="1"/>
          <p:nvPr/>
        </p:nvSpPr>
        <p:spPr>
          <a:xfrm>
            <a:off x="795328" y="1464256"/>
            <a:ext cx="7776367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Предлагаемая модель позволит значительно улучшить оценку качества картона, сократить время на обработку целлюлозно-бумажную продукцию и уменьшить издержки обращения.</a:t>
            </a:r>
          </a:p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Кроме того, модель предполагается адаптировать для работы с различными типами дефектов, что делает ее универсальным инструментом для производителей картона.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96795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3954966" y="216418"/>
            <a:ext cx="4898996" cy="307777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0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Основные технические параметры</a:t>
            </a:r>
            <a:endParaRPr lang="ru-RU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9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1DAC04F-DA7B-31CE-9516-DA42AFB6A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5585731"/>
              </p:ext>
            </p:extLst>
          </p:nvPr>
        </p:nvGraphicFramePr>
        <p:xfrm>
          <a:off x="802763" y="1275183"/>
          <a:ext cx="7776367" cy="3200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06170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3954966" y="216418"/>
            <a:ext cx="4898996" cy="553998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Научно-техническое решение и результаты для создания продукции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10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0;p26">
            <a:extLst>
              <a:ext uri="{FF2B5EF4-FFF2-40B4-BE49-F238E27FC236}">
                <a16:creationId xmlns:a16="http://schemas.microsoft.com/office/drawing/2014/main" id="{C2805B5C-66BA-6362-BFD9-D383DC44A304}"/>
              </a:ext>
            </a:extLst>
          </p:cNvPr>
          <p:cNvSpPr txBox="1"/>
          <p:nvPr/>
        </p:nvSpPr>
        <p:spPr>
          <a:xfrm>
            <a:off x="802762" y="1191679"/>
            <a:ext cx="7776367" cy="3674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Продукт (модель) предназначен для обнаружения дефектов на поверхности картона; использует технологию машинного обучения и компьютерного зрения для анализа изображений. Продукт использует нейронные сети и глубокое обучение для анализа изображений и обнаружения дефектов; может обнаруживать различные типы дефектов, такие как царапины, разрывы и складки. Возможна интеграция с другими системами контроля качества и обеспечение легкой настройки. Продукт может работать с различными типами картона и упаковки.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62523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4572000" y="216418"/>
            <a:ext cx="4281962" cy="276999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Уровень готовности продукта </a:t>
            </a:r>
            <a:r>
              <a:rPr lang="en-US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TRL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11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0;p26">
            <a:extLst>
              <a:ext uri="{FF2B5EF4-FFF2-40B4-BE49-F238E27FC236}">
                <a16:creationId xmlns:a16="http://schemas.microsoft.com/office/drawing/2014/main" id="{C2805B5C-66BA-6362-BFD9-D383DC44A304}"/>
              </a:ext>
            </a:extLst>
          </p:cNvPr>
          <p:cNvSpPr txBox="1"/>
          <p:nvPr/>
        </p:nvSpPr>
        <p:spPr>
          <a:xfrm>
            <a:off x="884538" y="1861825"/>
            <a:ext cx="7776367" cy="134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TRL 3: Модель для обнаружения дефектов картона находится на стадии разработки. Проведен анализ данных (изображений картона), разработана концепция модели.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629133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4809893" y="216418"/>
            <a:ext cx="4044069" cy="276999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Проект и научные приоритеты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12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0;p26">
            <a:extLst>
              <a:ext uri="{FF2B5EF4-FFF2-40B4-BE49-F238E27FC236}">
                <a16:creationId xmlns:a16="http://schemas.microsoft.com/office/drawing/2014/main" id="{C2805B5C-66BA-6362-BFD9-D383DC44A304}"/>
              </a:ext>
            </a:extLst>
          </p:cNvPr>
          <p:cNvSpPr txBox="1"/>
          <p:nvPr/>
        </p:nvSpPr>
        <p:spPr>
          <a:xfrm>
            <a:off x="810197" y="1526491"/>
            <a:ext cx="7776367" cy="2511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Проект соответствует научно-техническим приоритетам АЦБК, так как подготовлен на основании заявки на разработку модели от предприятия. Применение разработанной модели позволит повысить качество контроля производства упаковочного материала, что соответствует приоритетам повышения эффективности и качества производства в регионе и на предприятии.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934669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6006790" y="216418"/>
            <a:ext cx="2847172" cy="276999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Каналы продвижения 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13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0;p26">
            <a:extLst>
              <a:ext uri="{FF2B5EF4-FFF2-40B4-BE49-F238E27FC236}">
                <a16:creationId xmlns:a16="http://schemas.microsoft.com/office/drawing/2014/main" id="{C2805B5C-66BA-6362-BFD9-D383DC44A304}"/>
              </a:ext>
            </a:extLst>
          </p:cNvPr>
          <p:cNvSpPr txBox="1"/>
          <p:nvPr/>
        </p:nvSpPr>
        <p:spPr>
          <a:xfrm>
            <a:off x="762750" y="1032233"/>
            <a:ext cx="7776367" cy="3674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Выставки и конференции включают в себя:</a:t>
            </a:r>
          </a:p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Прямой доступ к целевой аудитории: предоставляет уникальную возможность установить прямой контакт с потенциальными клиентами и партнерами. Поиск потенциальных партнеров: можно найти компании, которые дополняют продукцию или могут стать дистрибьюторами модели. </a:t>
            </a:r>
          </a:p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Обмен знаниями и опытом: можно узнать о последних достижениях в области машинного обучения и компьютерного зрения, что поможет улучшить модель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172135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6921190" y="216418"/>
            <a:ext cx="1932772" cy="276999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Каналы сбыта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14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0;p26">
            <a:extLst>
              <a:ext uri="{FF2B5EF4-FFF2-40B4-BE49-F238E27FC236}">
                <a16:creationId xmlns:a16="http://schemas.microsoft.com/office/drawing/2014/main" id="{C2805B5C-66BA-6362-BFD9-D383DC44A304}"/>
              </a:ext>
            </a:extLst>
          </p:cNvPr>
          <p:cNvSpPr txBox="1"/>
          <p:nvPr/>
        </p:nvSpPr>
        <p:spPr>
          <a:xfrm>
            <a:off x="810197" y="1526491"/>
            <a:ext cx="7776367" cy="289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Прямые продажи включают в себя: </a:t>
            </a:r>
          </a:p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Полный контроль над продажами: который обеспечивает высокую гибкость и возможность эффективно реагировать на потребности клиентов. </a:t>
            </a:r>
          </a:p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Построение долгосрочных отношений: после сделки можно продолжать поддерживать связь с клиентами, предлагая обновления, услуги и дополнительные возможности.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591306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6252117" y="216418"/>
            <a:ext cx="2601845" cy="276999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Описание проблемы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15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B1231DD-23C6-2D10-E32E-85B5D82E36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338569"/>
              </p:ext>
            </p:extLst>
          </p:nvPr>
        </p:nvGraphicFramePr>
        <p:xfrm>
          <a:off x="810197" y="1526490"/>
          <a:ext cx="7966813" cy="2539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12836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6341327" y="216418"/>
            <a:ext cx="2512635" cy="276999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Решение проблемы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16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0;p26">
            <a:extLst>
              <a:ext uri="{FF2B5EF4-FFF2-40B4-BE49-F238E27FC236}">
                <a16:creationId xmlns:a16="http://schemas.microsoft.com/office/drawing/2014/main" id="{C2805B5C-66BA-6362-BFD9-D383DC44A304}"/>
              </a:ext>
            </a:extLst>
          </p:cNvPr>
          <p:cNvSpPr txBox="1"/>
          <p:nvPr/>
        </p:nvSpPr>
        <p:spPr>
          <a:xfrm>
            <a:off x="802763" y="1703835"/>
            <a:ext cx="7776367" cy="173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Решается проблема своевременного обнаружения брака до его допущения в следующий этап технологического процесса. Что минимизирует затраты предприятия и предупреждает возможные риски.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583073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5285679" y="216418"/>
            <a:ext cx="3568284" cy="553998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Держатель проблемы и возможности решения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17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97EA332-7F08-6328-9F45-94B928D9EB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963339"/>
              </p:ext>
            </p:extLst>
          </p:nvPr>
        </p:nvGraphicFramePr>
        <p:xfrm>
          <a:off x="683816" y="1314354"/>
          <a:ext cx="7776367" cy="3976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Google Shape;153;p26">
            <a:extLst>
              <a:ext uri="{FF2B5EF4-FFF2-40B4-BE49-F238E27FC236}">
                <a16:creationId xmlns:a16="http://schemas.microsoft.com/office/drawing/2014/main" id="{5170D884-5448-8509-AF86-0B580DA7161B}"/>
              </a:ext>
            </a:extLst>
          </p:cNvPr>
          <p:cNvSpPr txBox="1"/>
          <p:nvPr/>
        </p:nvSpPr>
        <p:spPr>
          <a:xfrm>
            <a:off x="1372795" y="1231367"/>
            <a:ext cx="6398407" cy="276999"/>
          </a:xfrm>
          <a:prstGeom prst="rect">
            <a:avLst/>
          </a:prstGeom>
          <a:solidFill>
            <a:srgbClr val="8E77B4"/>
          </a:solidFill>
          <a:ln w="88900" cap="flat" cmpd="sng">
            <a:solidFill>
              <a:srgbClr val="8E77B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Производитель упаковочного материала</a:t>
            </a:r>
          </a:p>
        </p:txBody>
      </p:sp>
    </p:spTree>
    <p:extLst>
      <p:ext uri="{BB962C8B-B14F-4D97-AF65-F5344CB8AC3E}">
        <p14:creationId xmlns:p14="http://schemas.microsoft.com/office/powerpoint/2010/main" val="3076324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5099825" y="216418"/>
            <a:ext cx="3754138" cy="553998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Потенциал рынка и рентабельность бизнеса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18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0;p26">
            <a:extLst>
              <a:ext uri="{FF2B5EF4-FFF2-40B4-BE49-F238E27FC236}">
                <a16:creationId xmlns:a16="http://schemas.microsoft.com/office/drawing/2014/main" id="{C2805B5C-66BA-6362-BFD9-D383DC44A304}"/>
              </a:ext>
            </a:extLst>
          </p:cNvPr>
          <p:cNvSpPr txBox="1"/>
          <p:nvPr/>
        </p:nvSpPr>
        <p:spPr>
          <a:xfrm>
            <a:off x="825064" y="1046555"/>
            <a:ext cx="7776367" cy="3976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Потенциал рынка для модели обнаружения дефектов картона оценивается как высокий. Существует большой спрос на высококачественный картон, и производители готовы инвестировать в технологии, которые могут улучшить качество их продукции. Кроме того, модель может быть адаптирована к различным видам дефектов, что делает ее универсальной и востребованной. Рентабельность бизнеса по разработке и реализации модели обнаружения дефектов картона также оценивается как высокая. Использование модели поможет сократить затраты на ручной контроль качества и повысить конкурентоспособность производителя на рынке. Кроме того, существует потенциал для дальнейшего совершенствования модели и расширения рынка ее применения.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251939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0066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1811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5099825" y="216418"/>
            <a:ext cx="3754138" cy="276999"/>
          </a:xfrm>
          <a:prstGeom prst="rect">
            <a:avLst/>
          </a:prstGeom>
          <a:solidFill>
            <a:srgbClr val="4BBBB3"/>
          </a:solidFill>
          <a:ln w="88900" cap="flat" cmpd="sng">
            <a:solidFill>
              <a:srgbClr val="4BBB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80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План дальнейшего развития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41;p26">
            <a:extLst>
              <a:ext uri="{FF2B5EF4-FFF2-40B4-BE49-F238E27FC236}">
                <a16:creationId xmlns:a16="http://schemas.microsoft.com/office/drawing/2014/main" id="{6C77A152-1E60-3F06-C280-5A57E767B2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012" y="-411119"/>
            <a:ext cx="1591409" cy="2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2;p26">
            <a:extLst>
              <a:ext uri="{FF2B5EF4-FFF2-40B4-BE49-F238E27FC236}">
                <a16:creationId xmlns:a16="http://schemas.microsoft.com/office/drawing/2014/main" id="{8FB8AE60-ED52-5BF5-BAE7-31452CBED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031" y="107665"/>
            <a:ext cx="1487725" cy="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6">
            <a:extLst>
              <a:ext uri="{FF2B5EF4-FFF2-40B4-BE49-F238E27FC236}">
                <a16:creationId xmlns:a16="http://schemas.microsoft.com/office/drawing/2014/main" id="{3815BC45-3D09-99F3-F2DD-8074856014DA}"/>
              </a:ext>
            </a:extLst>
          </p:cNvPr>
          <p:cNvSpPr txBox="1"/>
          <p:nvPr/>
        </p:nvSpPr>
        <p:spPr>
          <a:xfrm>
            <a:off x="8777010" y="4866501"/>
            <a:ext cx="442227" cy="276999"/>
          </a:xfrm>
          <a:prstGeom prst="rect">
            <a:avLst/>
          </a:prstGeom>
          <a:noFill/>
          <a:ln w="889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tx1"/>
                </a:solidFill>
                <a:latin typeface="Montserrat SemiBold"/>
                <a:sym typeface="Montserrat SemiBold"/>
              </a:rPr>
              <a:t>19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66539B3-7FBC-DC26-6323-D56196E9C5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2499550"/>
              </p:ext>
            </p:extLst>
          </p:nvPr>
        </p:nvGraphicFramePr>
        <p:xfrm>
          <a:off x="884032" y="1106065"/>
          <a:ext cx="7776367" cy="3976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Google Shape;153;p26">
            <a:extLst>
              <a:ext uri="{FF2B5EF4-FFF2-40B4-BE49-F238E27FC236}">
                <a16:creationId xmlns:a16="http://schemas.microsoft.com/office/drawing/2014/main" id="{C4F3A293-E917-39CD-6BD7-9B6C362D25BE}"/>
              </a:ext>
            </a:extLst>
          </p:cNvPr>
          <p:cNvSpPr txBox="1"/>
          <p:nvPr/>
        </p:nvSpPr>
        <p:spPr>
          <a:xfrm>
            <a:off x="1523108" y="880171"/>
            <a:ext cx="6398407" cy="215444"/>
          </a:xfrm>
          <a:prstGeom prst="rect">
            <a:avLst/>
          </a:prstGeom>
          <a:solidFill>
            <a:srgbClr val="8E77B4"/>
          </a:solidFill>
          <a:ln w="88900" cap="flat" cmpd="sng">
            <a:solidFill>
              <a:srgbClr val="8E77B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 дальнейшем плане развития масштабируемость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18413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066426" flipH="1">
            <a:off x="3761263" y="-2108948"/>
            <a:ext cx="6376531" cy="482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703" y="1447074"/>
            <a:ext cx="6139839" cy="41671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/>
        </p:nvSpPr>
        <p:spPr>
          <a:xfrm>
            <a:off x="653372" y="2028965"/>
            <a:ext cx="7715921" cy="108558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ru" sz="31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АКСЕЛЕРАЦИОННАЯ</a:t>
            </a:r>
            <a:r>
              <a:rPr lang="ru" sz="3100" b="1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ПРОГРАММА</a:t>
            </a:r>
            <a:endParaRPr sz="1200"/>
          </a:p>
          <a:p>
            <a:pPr marL="0" marR="0" lvl="0" indent="0" algn="l" rtl="0">
              <a:lnSpc>
                <a:spcPct val="115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ru" sz="3100" b="1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САФУ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5"/>
          <p:cNvSpPr txBox="1"/>
          <p:nvPr/>
        </p:nvSpPr>
        <p:spPr>
          <a:xfrm>
            <a:off x="653372" y="3530651"/>
            <a:ext cx="4095600" cy="530915"/>
          </a:xfrm>
          <a:prstGeom prst="rect">
            <a:avLst/>
          </a:prstGeom>
          <a:solidFill>
            <a:srgbClr val="8E77B4"/>
          </a:solidFill>
          <a:ln w="142875" cap="flat" cmpd="sng">
            <a:solidFill>
              <a:srgbClr val="8E77B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и реализация модели для обнаружения дефектов картона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528193" y="-640443"/>
            <a:ext cx="2366521" cy="334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7640" y="135712"/>
            <a:ext cx="2524188" cy="101255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5"/>
          <p:cNvSpPr txBox="1"/>
          <p:nvPr/>
        </p:nvSpPr>
        <p:spPr>
          <a:xfrm>
            <a:off x="5286150" y="3334525"/>
            <a:ext cx="34641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Calibri"/>
                <a:ea typeface="Calibri"/>
                <a:cs typeface="Calibri"/>
                <a:sym typeface="Calibri"/>
              </a:rPr>
              <a:t>Наставник: Тестова И.В.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Calibri"/>
                <a:ea typeface="Calibri"/>
                <a:cs typeface="Calibri"/>
                <a:sym typeface="Calibri"/>
              </a:rPr>
              <a:t>Ссылка на проект: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30110B-DEFE-EC6E-3203-9795E6C66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5085" y="3574919"/>
            <a:ext cx="1190832" cy="118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52594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991</Words>
  <Application>Microsoft Office PowerPoint</Application>
  <PresentationFormat>Экран (16:9)</PresentationFormat>
  <Paragraphs>99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Montserrat SemiBold</vt:lpstr>
      <vt:lpstr>Calibri</vt:lpstr>
      <vt:lpstr>Arial</vt:lpstr>
      <vt:lpstr>Montserrat</vt:lpstr>
      <vt:lpstr>Simple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Ekaterina Plecheva</dc:creator>
  <cp:lastModifiedBy>Плечева Екатерина Алексеевна</cp:lastModifiedBy>
  <cp:revision>5</cp:revision>
  <dcterms:modified xsi:type="dcterms:W3CDTF">2023-11-09T10:59:22Z</dcterms:modified>
</cp:coreProperties>
</file>