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sldIdLst>
    <p:sldId id="257" r:id="rId2"/>
    <p:sldId id="283" r:id="rId3"/>
    <p:sldId id="271" r:id="rId4"/>
    <p:sldId id="284" r:id="rId5"/>
    <p:sldId id="279" r:id="rId6"/>
    <p:sldId id="280" r:id="rId7"/>
    <p:sldId id="288" r:id="rId8"/>
    <p:sldId id="291" r:id="rId9"/>
    <p:sldId id="289" r:id="rId10"/>
    <p:sldId id="290" r:id="rId11"/>
    <p:sldId id="272" r:id="rId12"/>
    <p:sldId id="282" r:id="rId13"/>
    <p:sldId id="276" r:id="rId14"/>
    <p:sldId id="274" r:id="rId15"/>
    <p:sldId id="278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Montserrat" panose="00000500000000000000" pitchFamily="2" charset="-52"/>
      <p:regular r:id="rId28"/>
      <p:bold r:id="rId29"/>
      <p:italic r:id="rId30"/>
      <p:boldItalic r:id="rId31"/>
    </p:embeddedFont>
    <p:embeddedFont>
      <p:font typeface="Montserrat ExtraBold" panose="00000900000000000000" pitchFamily="2" charset="-52"/>
      <p:bold r:id="rId32"/>
      <p:boldItalic r:id="rId33"/>
    </p:embeddedFont>
    <p:embeddedFont>
      <p:font typeface="Tahoma" panose="020B0604030504040204" pitchFamily="34" charset="0"/>
      <p:regular r:id="rId34"/>
      <p:bold r:id="rId3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57" userDrawn="1">
          <p15:clr>
            <a:srgbClr val="A4A3A4"/>
          </p15:clr>
        </p15:guide>
        <p15:guide id="4" pos="7423" userDrawn="1">
          <p15:clr>
            <a:srgbClr val="A4A3A4"/>
          </p15:clr>
        </p15:guide>
        <p15:guide id="5" orient="horz" pos="232" userDrawn="1">
          <p15:clr>
            <a:srgbClr val="A4A3A4"/>
          </p15:clr>
        </p15:guide>
        <p15:guide id="6" orient="horz" pos="4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EB57"/>
    <a:srgbClr val="48E8BE"/>
    <a:srgbClr val="9ABFFA"/>
    <a:srgbClr val="7DE3E3"/>
    <a:srgbClr val="03CAC5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95" autoAdjust="0"/>
  </p:normalViewPr>
  <p:slideViewPr>
    <p:cSldViewPr snapToGrid="0">
      <p:cViewPr varScale="1">
        <p:scale>
          <a:sx n="75" d="100"/>
          <a:sy n="75" d="100"/>
        </p:scale>
        <p:origin x="946" y="53"/>
      </p:cViewPr>
      <p:guideLst>
        <p:guide orient="horz" pos="2160"/>
        <p:guide pos="3840"/>
        <p:guide pos="257"/>
        <p:guide pos="7423"/>
        <p:guide orient="horz" pos="232"/>
        <p:guide orient="horz" pos="40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E4084-D0CF-48D3-9CD9-59E7152DADC0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D055D-1DBA-46C3-8A51-794CE0DF58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924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055D-1DBA-46C3-8A51-794CE0DF580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50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055D-1DBA-46C3-8A51-794CE0DF580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979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055D-1DBA-46C3-8A51-794CE0DF580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040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055D-1DBA-46C3-8A51-794CE0DF580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37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055D-1DBA-46C3-8A51-794CE0DF5806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5291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055D-1DBA-46C3-8A51-794CE0DF5806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1412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Словами: на данный момент на рынке отсутствует продукт, объединяющий свойства </a:t>
            </a:r>
            <a:r>
              <a:rPr lang="ru-RU" dirty="0" err="1"/>
              <a:t>рентгенконтраста</a:t>
            </a:r>
            <a:r>
              <a:rPr lang="ru-RU" dirty="0"/>
              <a:t> и радиомодификатора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D055D-1DBA-46C3-8A51-794CE0DF5806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6772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055D-1DBA-46C3-8A51-794CE0DF580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06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62F9-2ADF-45FA-B2B7-606AE738DAE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0F48-4CBB-4AB5-9F5E-A3CBD78EB1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192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62F9-2ADF-45FA-B2B7-606AE738DAE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0F48-4CBB-4AB5-9F5E-A3CBD78EB1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591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62F9-2ADF-45FA-B2B7-606AE738DAE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0F48-4CBB-4AB5-9F5E-A3CBD78EB1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11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62F9-2ADF-45FA-B2B7-606AE738DAE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0F48-4CBB-4AB5-9F5E-A3CBD78EB1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0376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62F9-2ADF-45FA-B2B7-606AE738DAE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0F48-4CBB-4AB5-9F5E-A3CBD78EB1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5332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62F9-2ADF-45FA-B2B7-606AE738DAE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0F48-4CBB-4AB5-9F5E-A3CBD78EB1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141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62F9-2ADF-45FA-B2B7-606AE738DAE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0F48-4CBB-4AB5-9F5E-A3CBD78EB1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554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62F9-2ADF-45FA-B2B7-606AE738DAE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0F48-4CBB-4AB5-9F5E-A3CBD78EB1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3156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62F9-2ADF-45FA-B2B7-606AE738DAE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0F48-4CBB-4AB5-9F5E-A3CBD78EB1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0198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62F9-2ADF-45FA-B2B7-606AE738DAE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0F48-4CBB-4AB5-9F5E-A3CBD78EB1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91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62F9-2ADF-45FA-B2B7-606AE738DAE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0F48-4CBB-4AB5-9F5E-A3CBD78EB1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17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962F9-2ADF-45FA-B2B7-606AE738DAE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60F48-4CBB-4AB5-9F5E-A3CBD78EB1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078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D6DDD32-8D6F-47CB-8B82-F31AF17A2513}"/>
              </a:ext>
            </a:extLst>
          </p:cNvPr>
          <p:cNvSpPr/>
          <p:nvPr/>
        </p:nvSpPr>
        <p:spPr>
          <a:xfrm>
            <a:off x="0" y="0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372256" y="2503903"/>
            <a:ext cx="1142006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ru-RU" altLang="ru-RU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Альбус </a:t>
            </a:r>
            <a:r>
              <a:rPr kumimoji="0" lang="en-US" altLang="ru-RU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R²</a:t>
            </a:r>
          </a:p>
          <a:p>
            <a:pPr algn="ctr">
              <a:spcBef>
                <a:spcPct val="0"/>
              </a:spcBef>
              <a:buNone/>
            </a:pPr>
            <a:r>
              <a:rPr kumimoji="0" lang="en-US" altLang="ru-RU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R²= </a:t>
            </a:r>
            <a:r>
              <a:rPr kumimoji="0" lang="ru-RU" altLang="en-U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Радиомодификатор</a:t>
            </a:r>
            <a:r>
              <a:rPr kumimoji="0" lang="ru-RU" alt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</a:t>
            </a:r>
            <a:r>
              <a:rPr kumimoji="0" lang="ru-RU" alt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en-US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рентгенконтрастное</a:t>
            </a:r>
            <a:r>
              <a:rPr kumimoji="0" lang="ru-RU" alt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вещество</a:t>
            </a:r>
            <a:endParaRPr lang="ru-RU" altLang="en-U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8C513A-4B81-030D-25EC-FBB369BAC17D}"/>
              </a:ext>
            </a:extLst>
          </p:cNvPr>
          <p:cNvSpPr txBox="1"/>
          <p:nvPr/>
        </p:nvSpPr>
        <p:spPr>
          <a:xfrm>
            <a:off x="6011694" y="6457890"/>
            <a:ext cx="7626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ООО «</a:t>
            </a:r>
            <a:r>
              <a:rPr lang="ru-RU" alt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Альбус</a:t>
            </a:r>
            <a:r>
              <a:rPr lang="ru-RU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ИНН: 2511118278, КПП: 251101001</a:t>
            </a:r>
          </a:p>
        </p:txBody>
      </p:sp>
      <p:pic>
        <p:nvPicPr>
          <p:cNvPr id="4098" name="Picture 2" descr="C:\Users\тотоха\Desktop\creambee-qrcod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9752" y="1934517"/>
            <a:ext cx="1042863" cy="104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C44691-C777-B508-99F4-3BA692505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18" y="3277906"/>
            <a:ext cx="11479763" cy="226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274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Прямая со стрелкой 17"/>
          <p:cNvCxnSpPr/>
          <p:nvPr/>
        </p:nvCxnSpPr>
        <p:spPr>
          <a:xfrm flipH="1">
            <a:off x="4054642" y="5486400"/>
            <a:ext cx="6215902" cy="0"/>
          </a:xfrm>
          <a:prstGeom prst="straightConnector1">
            <a:avLst/>
          </a:prstGeom>
          <a:ln>
            <a:solidFill>
              <a:srgbClr val="AAEB57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34" name="Picture 10">
            <a:extLst>
              <a:ext uri="{FF2B5EF4-FFF2-40B4-BE49-F238E27FC236}">
                <a16:creationId xmlns:a16="http://schemas.microsoft.com/office/drawing/2014/main" id="{DB3810CA-7CDD-DE2A-A49E-99ECAA68A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501" y="4567042"/>
            <a:ext cx="1498738" cy="130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0" y="0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644123"/>
            <a:ext cx="8538559" cy="80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Проблема / Клиент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4A46A1-FDF2-39A9-6231-A4657CB24DA1}"/>
              </a:ext>
            </a:extLst>
          </p:cNvPr>
          <p:cNvSpPr txBox="1"/>
          <p:nvPr/>
        </p:nvSpPr>
        <p:spPr>
          <a:xfrm>
            <a:off x="10547372" y="6117367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2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CB9ACF0-AE0E-2B10-E5A7-ABF3DBC513DB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9E3B369-9C6B-3E86-3452-2D83FA0413C7}"/>
              </a:ext>
            </a:extLst>
          </p:cNvPr>
          <p:cNvCxnSpPr/>
          <p:nvPr/>
        </p:nvCxnSpPr>
        <p:spPr>
          <a:xfrm>
            <a:off x="315880" y="5945229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3828318-7B2B-FA2B-A4DE-39B708535DEB}"/>
              </a:ext>
            </a:extLst>
          </p:cNvPr>
          <p:cNvSpPr txBox="1"/>
          <p:nvPr/>
        </p:nvSpPr>
        <p:spPr>
          <a:xfrm>
            <a:off x="4440772" y="2780882"/>
            <a:ext cx="3692567" cy="830997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Отсутствие решений для визуализации большого количества разных опухолей</a:t>
            </a:r>
          </a:p>
        </p:txBody>
      </p:sp>
      <p:sp>
        <p:nvSpPr>
          <p:cNvPr id="14" name="Стрелка: изогнутая влево 13">
            <a:extLst>
              <a:ext uri="{FF2B5EF4-FFF2-40B4-BE49-F238E27FC236}">
                <a16:creationId xmlns:a16="http://schemas.microsoft.com/office/drawing/2014/main" id="{146481BA-294E-E44C-D405-CFC461D2C69B}"/>
              </a:ext>
            </a:extLst>
          </p:cNvPr>
          <p:cNvSpPr/>
          <p:nvPr/>
        </p:nvSpPr>
        <p:spPr>
          <a:xfrm rot="16200000">
            <a:off x="8069275" y="1502748"/>
            <a:ext cx="803267" cy="1727746"/>
          </a:xfrm>
          <a:prstGeom prst="curvedLeftArrow">
            <a:avLst/>
          </a:prstGeom>
          <a:solidFill>
            <a:srgbClr val="AAEB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Стрелка: изогнутая влево 14">
            <a:extLst>
              <a:ext uri="{FF2B5EF4-FFF2-40B4-BE49-F238E27FC236}">
                <a16:creationId xmlns:a16="http://schemas.microsoft.com/office/drawing/2014/main" id="{E4DA671E-EC39-6F5C-569B-CF33F3B1A453}"/>
              </a:ext>
            </a:extLst>
          </p:cNvPr>
          <p:cNvSpPr/>
          <p:nvPr/>
        </p:nvSpPr>
        <p:spPr>
          <a:xfrm rot="16200000">
            <a:off x="4310831" y="1528879"/>
            <a:ext cx="803267" cy="1727746"/>
          </a:xfrm>
          <a:prstGeom prst="curvedLeftArrow">
            <a:avLst/>
          </a:prstGeom>
          <a:solidFill>
            <a:srgbClr val="AAEB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04BB1E09-426B-D7FB-0542-75F297C33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029" y="1946670"/>
            <a:ext cx="1136513" cy="81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AC6BE24A-4BB4-2AD0-573E-2E46356E4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855" y="1770867"/>
            <a:ext cx="993910" cy="99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Прямая соединительная линия 15"/>
          <p:cNvCxnSpPr>
            <a:cxnSpLocks/>
          </p:cNvCxnSpPr>
          <p:nvPr/>
        </p:nvCxnSpPr>
        <p:spPr>
          <a:xfrm>
            <a:off x="9907353" y="6698584"/>
            <a:ext cx="0" cy="598876"/>
          </a:xfrm>
          <a:prstGeom prst="line">
            <a:avLst/>
          </a:prstGeom>
          <a:ln>
            <a:solidFill>
              <a:srgbClr val="AAEB5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71661" y="4953916"/>
            <a:ext cx="3179400" cy="954107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В России порядка 140 тыс. </a:t>
            </a:r>
            <a:r>
              <a:rPr lang="ru-RU" sz="1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мед.центров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, которые потенциально будут использовать создаваемый  препарат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089388-8845-212D-46BD-6DD3170353F4}"/>
              </a:ext>
            </a:extLst>
          </p:cNvPr>
          <p:cNvSpPr txBox="1"/>
          <p:nvPr/>
        </p:nvSpPr>
        <p:spPr>
          <a:xfrm>
            <a:off x="8446321" y="2793165"/>
            <a:ext cx="3692567" cy="1569660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Высокая токсичность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Высокая длительность лучевой терапии:  до 8 недель при радикальном лечении (35 процедур)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Отсутствие рентгенологической контрастности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A37C1F-5F05-3DA2-74AA-BB00D126AEF0}"/>
              </a:ext>
            </a:extLst>
          </p:cNvPr>
          <p:cNvSpPr txBox="1"/>
          <p:nvPr/>
        </p:nvSpPr>
        <p:spPr>
          <a:xfrm>
            <a:off x="594932" y="2825422"/>
            <a:ext cx="3532859" cy="2062103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2021г на учете у онколога состояло </a:t>
            </a:r>
            <a:r>
              <a:rPr lang="ru-RU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3 940 529 человек</a:t>
            </a:r>
            <a:r>
              <a:rPr lang="ru-RU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lang="ru-RU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40%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(1,6 млн.) онкобольных  потребуется проведение лучевой терапии.</a:t>
            </a:r>
          </a:p>
          <a:p>
            <a:endParaRPr lang="ru-RU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486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0" y="0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644123"/>
            <a:ext cx="8538559" cy="80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Решение - продукт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F28D91-30BA-AFE9-F9AD-5FF363D6A592}"/>
              </a:ext>
            </a:extLst>
          </p:cNvPr>
          <p:cNvSpPr txBox="1"/>
          <p:nvPr/>
        </p:nvSpPr>
        <p:spPr>
          <a:xfrm>
            <a:off x="10547372" y="6117367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3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9672FD4-C4C2-5F41-A0F5-6267977FE768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C7ADDFBA-6355-BB84-E51B-DD6480F4FA88}"/>
              </a:ext>
            </a:extLst>
          </p:cNvPr>
          <p:cNvCxnSpPr/>
          <p:nvPr/>
        </p:nvCxnSpPr>
        <p:spPr>
          <a:xfrm>
            <a:off x="315879" y="5930346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1118180-70BB-2DAC-A18A-CBC2ABDC4C58}"/>
              </a:ext>
            </a:extLst>
          </p:cNvPr>
          <p:cNvSpPr txBox="1"/>
          <p:nvPr/>
        </p:nvSpPr>
        <p:spPr>
          <a:xfrm>
            <a:off x="620823" y="1987433"/>
            <a:ext cx="10801113" cy="338554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Создан экспериментальный препарат и запатентована технология его применения (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методика лечения)</a:t>
            </a:r>
            <a:endParaRPr lang="ru-RU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F27E8307-9AFF-D89F-D714-FB20E42A9B9A}"/>
              </a:ext>
            </a:extLst>
          </p:cNvPr>
          <p:cNvSpPr/>
          <p:nvPr/>
        </p:nvSpPr>
        <p:spPr>
          <a:xfrm rot="16200000">
            <a:off x="5161121" y="2688770"/>
            <a:ext cx="353048" cy="881169"/>
          </a:xfrm>
          <a:prstGeom prst="downArrow">
            <a:avLst/>
          </a:prstGeom>
          <a:solidFill>
            <a:srgbClr val="AAEB57"/>
          </a:solidFill>
          <a:ln>
            <a:solidFill>
              <a:srgbClr val="AAEB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FC63C4-D6DC-4079-90C0-25AAD53E7C59}"/>
              </a:ext>
            </a:extLst>
          </p:cNvPr>
          <p:cNvSpPr txBox="1"/>
          <p:nvPr/>
        </p:nvSpPr>
        <p:spPr>
          <a:xfrm>
            <a:off x="601187" y="5463354"/>
            <a:ext cx="1799106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8E8B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Биостекло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2400293" y="5193440"/>
            <a:ext cx="553453" cy="2559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D4CE11-DA3B-0F21-237D-7FB068691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824" y="2549806"/>
            <a:ext cx="3172261" cy="19794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265546B-F485-DB66-E059-94B30A7A4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797" y="3552122"/>
            <a:ext cx="2664183" cy="199966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105A1DB-C103-8CE8-5F3A-EB716AE273F8}"/>
              </a:ext>
            </a:extLst>
          </p:cNvPr>
          <p:cNvSpPr txBox="1"/>
          <p:nvPr/>
        </p:nvSpPr>
        <p:spPr>
          <a:xfrm>
            <a:off x="9259679" y="2738884"/>
            <a:ext cx="2753981" cy="83099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Способ лучевой терапии </a:t>
            </a:r>
          </a:p>
          <a:p>
            <a:r>
              <a:rPr lang="ru-RU" sz="1600" b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использованием </a:t>
            </a:r>
            <a:r>
              <a:rPr lang="ru-RU" sz="1600" b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биостекла</a:t>
            </a:r>
            <a:r>
              <a:rPr lang="ru-RU" sz="1600" b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</a:t>
            </a:r>
            <a:r>
              <a:rPr lang="ru-RU" sz="1600" b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Bioglass</a:t>
            </a:r>
            <a:r>
              <a:rPr lang="ru-RU" sz="1600" b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45S5».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A4979D-2C47-86F2-5873-3B0FA588676C}"/>
              </a:ext>
            </a:extLst>
          </p:cNvPr>
          <p:cNvSpPr txBox="1"/>
          <p:nvPr/>
        </p:nvSpPr>
        <p:spPr>
          <a:xfrm>
            <a:off x="9259679" y="3810652"/>
            <a:ext cx="2753981" cy="156966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Препарат планируется выпускать в виде геля, содержащего </a:t>
            </a:r>
            <a:r>
              <a:rPr lang="ru-RU" sz="1600" b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биостекло</a:t>
            </a:r>
            <a:r>
              <a:rPr lang="ru-RU" sz="1600" b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в индивидуальных стерильных </a:t>
            </a:r>
          </a:p>
          <a:p>
            <a:r>
              <a:rPr lang="ru-RU" sz="1600" b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упаковках-саше.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4E0E1C2-3808-E3A0-D5C4-7117A7E697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910" r="16047"/>
          <a:stretch/>
        </p:blipFill>
        <p:spPr>
          <a:xfrm>
            <a:off x="620823" y="2491134"/>
            <a:ext cx="2197958" cy="242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60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0" y="0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644123"/>
            <a:ext cx="8538559" cy="80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Решение-технология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F28D91-30BA-AFE9-F9AD-5FF363D6A592}"/>
              </a:ext>
            </a:extLst>
          </p:cNvPr>
          <p:cNvSpPr txBox="1"/>
          <p:nvPr/>
        </p:nvSpPr>
        <p:spPr>
          <a:xfrm>
            <a:off x="10547372" y="6117367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4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9672FD4-C4C2-5F41-A0F5-6267977FE768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C7ADDFBA-6355-BB84-E51B-DD6480F4FA88}"/>
              </a:ext>
            </a:extLst>
          </p:cNvPr>
          <p:cNvCxnSpPr/>
          <p:nvPr/>
        </p:nvCxnSpPr>
        <p:spPr>
          <a:xfrm>
            <a:off x="315879" y="5930346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1118180-70BB-2DAC-A18A-CBC2ABDC4C58}"/>
              </a:ext>
            </a:extLst>
          </p:cNvPr>
          <p:cNvSpPr txBox="1"/>
          <p:nvPr/>
        </p:nvSpPr>
        <p:spPr>
          <a:xfrm>
            <a:off x="620823" y="1840157"/>
            <a:ext cx="10801113" cy="338554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Создан экспериментальный препарат и запатентована технология его применения (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методика лечения)</a:t>
            </a:r>
            <a:endParaRPr lang="ru-RU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B853FE-2F8E-0B11-D4D1-0935B4E3D868}"/>
              </a:ext>
            </a:extLst>
          </p:cNvPr>
          <p:cNvSpPr txBox="1"/>
          <p:nvPr/>
        </p:nvSpPr>
        <p:spPr>
          <a:xfrm>
            <a:off x="620823" y="2529191"/>
            <a:ext cx="4155458" cy="830997"/>
          </a:xfrm>
          <a:prstGeom prst="rect">
            <a:avLst/>
          </a:prstGeom>
          <a:noFill/>
          <a:ln>
            <a:solidFill>
              <a:srgbClr val="AAEB57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После удаления опухоли место ее нахождения обрабатывается микрочастицами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биостекла</a:t>
            </a:r>
            <a:endParaRPr lang="ru-RU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F27E8307-9AFF-D89F-D714-FB20E42A9B9A}"/>
              </a:ext>
            </a:extLst>
          </p:cNvPr>
          <p:cNvSpPr/>
          <p:nvPr/>
        </p:nvSpPr>
        <p:spPr>
          <a:xfrm rot="16200000">
            <a:off x="5161121" y="2688770"/>
            <a:ext cx="353048" cy="881169"/>
          </a:xfrm>
          <a:prstGeom prst="downArrow">
            <a:avLst/>
          </a:prstGeom>
          <a:solidFill>
            <a:srgbClr val="AAEB57"/>
          </a:solidFill>
          <a:ln>
            <a:solidFill>
              <a:srgbClr val="AAEB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16D66B-6597-4BFB-46C8-68E10FDA0F81}"/>
              </a:ext>
            </a:extLst>
          </p:cNvPr>
          <p:cNvSpPr txBox="1"/>
          <p:nvPr/>
        </p:nvSpPr>
        <p:spPr>
          <a:xfrm>
            <a:off x="5836756" y="2330215"/>
            <a:ext cx="5400555" cy="3293209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Улучшение визуализации поля облучения при проведении лучевой терапии за счет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рентгенконтрастности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кремния, содержащегося в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иостекле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Частицы после лучево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й терапии 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генерируют вторичное ионизирующее излучение, что позволяет повысить эффективность локального воздействия на опухоль более чем в два раза;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Применение доз ионизирующего излучения требуется </a:t>
            </a:r>
            <a:r>
              <a:rPr lang="ru-RU" sz="1600" i="0" u="none" strike="noStrike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меньшее, чем при 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стандартном способе лучевой терапии;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Снижение количества процедур ≈ в 2 раза, при сохранении эффективности решения.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A52C17B7-8431-0ADE-C6A9-00D4CE122960}"/>
              </a:ext>
            </a:extLst>
          </p:cNvPr>
          <p:cNvSpPr/>
          <p:nvPr/>
        </p:nvSpPr>
        <p:spPr>
          <a:xfrm>
            <a:off x="631576" y="3872751"/>
            <a:ext cx="445161" cy="375046"/>
          </a:xfrm>
          <a:prstGeom prst="ellipse">
            <a:avLst/>
          </a:prstGeom>
          <a:solidFill>
            <a:srgbClr val="66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529C5C-B197-4BD7-5528-5D076613C2ED}"/>
              </a:ext>
            </a:extLst>
          </p:cNvPr>
          <p:cNvSpPr txBox="1"/>
          <p:nvPr/>
        </p:nvSpPr>
        <p:spPr>
          <a:xfrm>
            <a:off x="1164175" y="3898567"/>
            <a:ext cx="215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Гель с частицами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E289980-9987-6EEE-7806-8293F96669DB}"/>
              </a:ext>
            </a:extLst>
          </p:cNvPr>
          <p:cNvCxnSpPr/>
          <p:nvPr/>
        </p:nvCxnSpPr>
        <p:spPr>
          <a:xfrm>
            <a:off x="1889237" y="4800614"/>
            <a:ext cx="478645" cy="737061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A71F99D3-8FDD-E2B5-1869-922435D77759}"/>
              </a:ext>
            </a:extLst>
          </p:cNvPr>
          <p:cNvCxnSpPr/>
          <p:nvPr/>
        </p:nvCxnSpPr>
        <p:spPr>
          <a:xfrm>
            <a:off x="2325072" y="5522377"/>
            <a:ext cx="1051133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B9F3CB12-93D3-05F5-04FF-5441FB776ABA}"/>
              </a:ext>
            </a:extLst>
          </p:cNvPr>
          <p:cNvCxnSpPr/>
          <p:nvPr/>
        </p:nvCxnSpPr>
        <p:spPr>
          <a:xfrm flipV="1">
            <a:off x="3376204" y="4782944"/>
            <a:ext cx="684792" cy="754731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4AC424A5-357C-3B9C-473B-F0452E6C0768}"/>
              </a:ext>
            </a:extLst>
          </p:cNvPr>
          <p:cNvCxnSpPr/>
          <p:nvPr/>
        </p:nvCxnSpPr>
        <p:spPr>
          <a:xfrm>
            <a:off x="4008593" y="4803178"/>
            <a:ext cx="1167297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31B59C54-8225-13AC-E6DA-A607527E2D6B}"/>
              </a:ext>
            </a:extLst>
          </p:cNvPr>
          <p:cNvCxnSpPr/>
          <p:nvPr/>
        </p:nvCxnSpPr>
        <p:spPr>
          <a:xfrm flipH="1" flipV="1">
            <a:off x="3842496" y="5168305"/>
            <a:ext cx="726709" cy="2651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Овал 21">
            <a:extLst>
              <a:ext uri="{FF2B5EF4-FFF2-40B4-BE49-F238E27FC236}">
                <a16:creationId xmlns:a16="http://schemas.microsoft.com/office/drawing/2014/main" id="{C5CCB09E-79E3-6434-7D5A-C92A2B21EE5D}"/>
              </a:ext>
            </a:extLst>
          </p:cNvPr>
          <p:cNvSpPr/>
          <p:nvPr/>
        </p:nvSpPr>
        <p:spPr>
          <a:xfrm>
            <a:off x="2027198" y="4699499"/>
            <a:ext cx="340684" cy="317867"/>
          </a:xfrm>
          <a:prstGeom prst="ellipse">
            <a:avLst/>
          </a:prstGeom>
          <a:solidFill>
            <a:srgbClr val="66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A14683DA-E8D5-74B4-70F2-DAA03B24E357}"/>
              </a:ext>
            </a:extLst>
          </p:cNvPr>
          <p:cNvSpPr/>
          <p:nvPr/>
        </p:nvSpPr>
        <p:spPr>
          <a:xfrm>
            <a:off x="2287926" y="5090884"/>
            <a:ext cx="340684" cy="317867"/>
          </a:xfrm>
          <a:prstGeom prst="ellipse">
            <a:avLst/>
          </a:prstGeom>
          <a:solidFill>
            <a:srgbClr val="66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D30AF0F5-18F5-42AA-F207-39181C27E58F}"/>
              </a:ext>
            </a:extLst>
          </p:cNvPr>
          <p:cNvSpPr/>
          <p:nvPr/>
        </p:nvSpPr>
        <p:spPr>
          <a:xfrm>
            <a:off x="2684567" y="5090885"/>
            <a:ext cx="340684" cy="317867"/>
          </a:xfrm>
          <a:prstGeom prst="ellipse">
            <a:avLst/>
          </a:prstGeom>
          <a:solidFill>
            <a:srgbClr val="66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70EB06B4-078E-808B-9C0B-9143A611717F}"/>
              </a:ext>
            </a:extLst>
          </p:cNvPr>
          <p:cNvSpPr/>
          <p:nvPr/>
        </p:nvSpPr>
        <p:spPr>
          <a:xfrm>
            <a:off x="3042719" y="5090885"/>
            <a:ext cx="340684" cy="317867"/>
          </a:xfrm>
          <a:prstGeom prst="ellipse">
            <a:avLst/>
          </a:prstGeom>
          <a:solidFill>
            <a:srgbClr val="66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233F876E-01DE-132B-B77B-89E4AB06B9C0}"/>
              </a:ext>
            </a:extLst>
          </p:cNvPr>
          <p:cNvSpPr/>
          <p:nvPr/>
        </p:nvSpPr>
        <p:spPr>
          <a:xfrm>
            <a:off x="3307720" y="4858433"/>
            <a:ext cx="340684" cy="317867"/>
          </a:xfrm>
          <a:prstGeom prst="ellipse">
            <a:avLst/>
          </a:prstGeom>
          <a:solidFill>
            <a:srgbClr val="66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7194B1DA-598D-CFCD-13D3-6FEB56BF152A}"/>
              </a:ext>
            </a:extLst>
          </p:cNvPr>
          <p:cNvSpPr/>
          <p:nvPr/>
        </p:nvSpPr>
        <p:spPr>
          <a:xfrm>
            <a:off x="3565360" y="4596011"/>
            <a:ext cx="340684" cy="317867"/>
          </a:xfrm>
          <a:prstGeom prst="ellipse">
            <a:avLst/>
          </a:prstGeom>
          <a:solidFill>
            <a:srgbClr val="66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E1DD22FA-4907-8BF6-7F99-E522B92D596C}"/>
              </a:ext>
            </a:extLst>
          </p:cNvPr>
          <p:cNvCxnSpPr/>
          <p:nvPr/>
        </p:nvCxnSpPr>
        <p:spPr>
          <a:xfrm flipV="1">
            <a:off x="311900" y="4812236"/>
            <a:ext cx="1616936" cy="1767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EAEA585-9F08-E3AA-7F61-5DB37A01480B}"/>
              </a:ext>
            </a:extLst>
          </p:cNvPr>
          <p:cNvSpPr txBox="1"/>
          <p:nvPr/>
        </p:nvSpPr>
        <p:spPr>
          <a:xfrm>
            <a:off x="4523333" y="5271839"/>
            <a:ext cx="1478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Ложе опухоли</a:t>
            </a:r>
          </a:p>
        </p:txBody>
      </p:sp>
    </p:spTree>
    <p:extLst>
      <p:ext uri="{BB962C8B-B14F-4D97-AF65-F5344CB8AC3E}">
        <p14:creationId xmlns:p14="http://schemas.microsoft.com/office/powerpoint/2010/main" val="2837408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0" y="0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644123"/>
            <a:ext cx="8538559" cy="80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Апробация препарата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02000B-60A8-FC14-7C6D-654117ABAFFC}"/>
              </a:ext>
            </a:extLst>
          </p:cNvPr>
          <p:cNvSpPr txBox="1"/>
          <p:nvPr/>
        </p:nvSpPr>
        <p:spPr>
          <a:xfrm>
            <a:off x="10547372" y="6117367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5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A551A6A-C7DB-1419-A0FD-A3861DD3F9ED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59966C2-3520-EA7D-01A4-D93A4B0163CC}"/>
              </a:ext>
            </a:extLst>
          </p:cNvPr>
          <p:cNvCxnSpPr/>
          <p:nvPr/>
        </p:nvCxnSpPr>
        <p:spPr>
          <a:xfrm>
            <a:off x="315879" y="5930346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2BA0188-9B46-227B-D7D6-47B151972FE0}"/>
              </a:ext>
            </a:extLst>
          </p:cNvPr>
          <p:cNvSpPr/>
          <p:nvPr/>
        </p:nvSpPr>
        <p:spPr>
          <a:xfrm>
            <a:off x="526005" y="1799259"/>
            <a:ext cx="11258008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ru-RU" kern="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Arial"/>
              </a:rPr>
              <a:t>ГБУЗ «ПКОД», ФГБОУ ВО ТГМУ Минздрава РФ, ИХ ДВО РАН  в г. Владивосток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endParaRPr lang="ru-RU" kern="0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0C63D2-82EF-7D05-73FB-D931A3FE5EC0}"/>
              </a:ext>
            </a:extLst>
          </p:cNvPr>
          <p:cNvSpPr txBox="1"/>
          <p:nvPr/>
        </p:nvSpPr>
        <p:spPr>
          <a:xfrm>
            <a:off x="4841033" y="2765859"/>
            <a:ext cx="6961761" cy="286232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Clr>
                <a:srgbClr val="000000"/>
              </a:buClr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Эксперимент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in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vivo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проводился на 28 мышах. </a:t>
            </a:r>
          </a:p>
          <a:p>
            <a:pPr algn="just">
              <a:buClr>
                <a:srgbClr val="000000"/>
              </a:buClr>
            </a:pPr>
            <a:endParaRPr lang="ru-RU" sz="1600" kern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algn="just">
              <a:buClr>
                <a:srgbClr val="000000"/>
              </a:buClr>
            </a:pPr>
            <a:endParaRPr lang="ru-RU" sz="1600" kern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algn="just">
              <a:buClr>
                <a:srgbClr val="000000"/>
              </a:buClr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Животных разделили на две группы (по 14 в каждой), отличающиеся способом лечения опухоли.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Группа 1 – через 10 дней локально, на область опухоли, проводили облучение.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Группа 2 – через 10 дней локально в область опухоли вводили 0.3 мл экспериментальной суспензии с последующим облучением.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buClr>
                <a:srgbClr val="000000"/>
              </a:buClr>
            </a:pPr>
            <a:endParaRPr lang="ru-RU" sz="1800" kern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defTabSz="914400">
              <a:buClr>
                <a:srgbClr val="000000"/>
              </a:buClr>
              <a:buFont typeface="Arial"/>
              <a:buNone/>
            </a:pP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25EC6E1-FD6F-3A2C-7AB1-BFFA469D2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52" y="2726599"/>
            <a:ext cx="3510610" cy="263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2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AA4B499-634D-12FD-06D0-6C5D1AF1D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286" y="4511766"/>
            <a:ext cx="1681745" cy="1261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4C7BF11-EA15-7AFE-92B0-F2B791623993}"/>
              </a:ext>
            </a:extLst>
          </p:cNvPr>
          <p:cNvSpPr/>
          <p:nvPr/>
        </p:nvSpPr>
        <p:spPr>
          <a:xfrm>
            <a:off x="505837" y="1840122"/>
            <a:ext cx="4925787" cy="2582344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0" y="0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644123"/>
            <a:ext cx="8538559" cy="80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Итоги апробации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02000B-60A8-FC14-7C6D-654117ABAFFC}"/>
              </a:ext>
            </a:extLst>
          </p:cNvPr>
          <p:cNvSpPr txBox="1"/>
          <p:nvPr/>
        </p:nvSpPr>
        <p:spPr>
          <a:xfrm>
            <a:off x="10547372" y="6117367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6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A551A6A-C7DB-1419-A0FD-A3861DD3F9ED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59966C2-3520-EA7D-01A4-D93A4B0163CC}"/>
              </a:ext>
            </a:extLst>
          </p:cNvPr>
          <p:cNvCxnSpPr/>
          <p:nvPr/>
        </p:nvCxnSpPr>
        <p:spPr>
          <a:xfrm>
            <a:off x="315879" y="5930346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" name="Объект 3">
            <a:extLst>
              <a:ext uri="{FF2B5EF4-FFF2-40B4-BE49-F238E27FC236}">
                <a16:creationId xmlns:a16="http://schemas.microsoft.com/office/drawing/2014/main" id="{7578580F-0816-4629-A943-1497D00F0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63" y="2262840"/>
            <a:ext cx="5006463" cy="21596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E20940-3E35-C246-7526-A6831E170F57}"/>
              </a:ext>
            </a:extLst>
          </p:cNvPr>
          <p:cNvSpPr txBox="1"/>
          <p:nvPr/>
        </p:nvSpPr>
        <p:spPr>
          <a:xfrm>
            <a:off x="8822957" y="2029388"/>
            <a:ext cx="3145523" cy="1569660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Группа 1  - средняя продолжительность жизни -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дней. 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600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руппа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2 - средняя продолжительность жизни -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39 дней. 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DE8DBC-0C15-EEDC-5F7C-D82494F9DDAB}"/>
              </a:ext>
            </a:extLst>
          </p:cNvPr>
          <p:cNvSpPr txBox="1"/>
          <p:nvPr/>
        </p:nvSpPr>
        <p:spPr>
          <a:xfrm>
            <a:off x="5881614" y="4352047"/>
            <a:ext cx="5525311" cy="646331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ru-RU" b="1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66% </a:t>
            </a:r>
            <a:r>
              <a:rPr lang="ru-RU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продолжительности жизни</a:t>
            </a:r>
            <a:endParaRPr kumimoji="0" lang="ru-RU" sz="18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40FAC9-55D5-279D-BDA7-F9B2C6C7C428}"/>
              </a:ext>
            </a:extLst>
          </p:cNvPr>
          <p:cNvSpPr txBox="1"/>
          <p:nvPr/>
        </p:nvSpPr>
        <p:spPr>
          <a:xfrm>
            <a:off x="856034" y="1840122"/>
            <a:ext cx="2928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График выживаемости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8E12694-3048-E922-E43C-85EA17DB2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1614" y="2457416"/>
            <a:ext cx="2324574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41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онкурентные преимущест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72" y="4787346"/>
            <a:ext cx="914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0" y="0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644123"/>
            <a:ext cx="8538559" cy="80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Обзор аналогов</a:t>
            </a:r>
            <a:r>
              <a:rPr lang="en-US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(1)</a:t>
            </a:r>
            <a:endParaRPr lang="ru-RU" altLang="ru-RU" sz="4000" dirty="0">
              <a:solidFill>
                <a:schemeClr val="bg1"/>
              </a:solidFill>
              <a:latin typeface="Montserrat ExtraBold" panose="000009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4EC107-EF47-8408-AA13-1ED3D2D11E1B}"/>
              </a:ext>
            </a:extLst>
          </p:cNvPr>
          <p:cNvSpPr txBox="1"/>
          <p:nvPr/>
        </p:nvSpPr>
        <p:spPr>
          <a:xfrm>
            <a:off x="10547372" y="6117367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0FA9540-191F-D199-3CB3-412755E921EE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4A71D6D-7D52-5056-19A1-31CBEEC5D2C5}"/>
              </a:ext>
            </a:extLst>
          </p:cNvPr>
          <p:cNvCxnSpPr/>
          <p:nvPr/>
        </p:nvCxnSpPr>
        <p:spPr>
          <a:xfrm>
            <a:off x="315879" y="5930346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322428"/>
              </p:ext>
            </p:extLst>
          </p:nvPr>
        </p:nvGraphicFramePr>
        <p:xfrm>
          <a:off x="2194560" y="1886156"/>
          <a:ext cx="9784080" cy="3969793"/>
        </p:xfrm>
        <a:graphic>
          <a:graphicData uri="http://schemas.openxmlformats.org/drawingml/2006/table">
            <a:tbl>
              <a:tblPr/>
              <a:tblGrid>
                <a:gridCol w="978408">
                  <a:extLst>
                    <a:ext uri="{9D8B030D-6E8A-4147-A177-3AD203B41FA5}">
                      <a16:colId xmlns:a16="http://schemas.microsoft.com/office/drawing/2014/main" val="3936039673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3880198736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411409118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1863895247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1003240089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324985014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1929478662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3375194543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1157120212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947773052"/>
                    </a:ext>
                  </a:extLst>
                </a:gridCol>
              </a:tblGrid>
              <a:tr h="3969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Параметр продукта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Собственный продукт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Титановые клипсы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Цисплатин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 Фторурацил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Карбоплатин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Цетуксимаб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Темозоломид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Ультравист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Гадовист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376885"/>
                  </a:ext>
                </a:extLst>
              </a:tr>
              <a:tr h="39697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Цена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 шт - 12 000 руб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100 мл - 7000 руб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 мл - 1700 руб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45 мл - 3000 руб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 мл - 14 400 руб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100 мг 5 таблеток - 4100 руб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50 мл - 924 руб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7,5 мл - 14 900 руб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612256"/>
                  </a:ext>
                </a:extLst>
              </a:tr>
              <a:tr h="39697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Дерматологические реакции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455032"/>
                  </a:ext>
                </a:extLst>
              </a:tr>
              <a:tr h="2646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Гепатотоксичность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032606"/>
                  </a:ext>
                </a:extLst>
              </a:tr>
              <a:tr h="2646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Гемотоксичность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823009"/>
                  </a:ext>
                </a:extLst>
              </a:tr>
              <a:tr h="2646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Кардиотоксичность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135956"/>
                  </a:ext>
                </a:extLst>
              </a:tr>
              <a:tr h="2646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Нефротокичность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911658"/>
                  </a:ext>
                </a:extLst>
              </a:tr>
              <a:tr h="7939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Содержание аллергических компонентов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09156"/>
                  </a:ext>
                </a:extLst>
              </a:tr>
              <a:tr h="92628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Органичения к применению при сопутствующей патологии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191502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 rot="16985097">
            <a:off x="-480856" y="3362177"/>
            <a:ext cx="3466256" cy="646331"/>
          </a:xfrm>
          <a:prstGeom prst="rect">
            <a:avLst/>
          </a:prstGeom>
          <a:noFill/>
          <a:ln>
            <a:solidFill>
              <a:srgbClr val="AAEB57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Существенное конкурентное преимущество перед аналогами</a:t>
            </a:r>
          </a:p>
        </p:txBody>
      </p:sp>
    </p:spTree>
    <p:extLst>
      <p:ext uri="{BB962C8B-B14F-4D97-AF65-F5344CB8AC3E}">
        <p14:creationId xmlns:p14="http://schemas.microsoft.com/office/powerpoint/2010/main" val="3263524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nevyansk66.ru/media/project_mo_101/7f/e4/ef/0c/6a/f0/c9b051f2a3ad345d595cc1ea02cd65e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95" y="1924051"/>
            <a:ext cx="789305" cy="11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0" y="0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644123"/>
            <a:ext cx="8538559" cy="80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Обзор аналогов</a:t>
            </a:r>
            <a:r>
              <a:rPr lang="en-US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 (2)</a:t>
            </a:r>
            <a:endParaRPr lang="ru-RU" altLang="ru-RU" sz="4000" dirty="0">
              <a:solidFill>
                <a:schemeClr val="bg1"/>
              </a:solidFill>
              <a:latin typeface="Montserrat ExtraBold" panose="000009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4EC107-EF47-8408-AA13-1ED3D2D11E1B}"/>
              </a:ext>
            </a:extLst>
          </p:cNvPr>
          <p:cNvSpPr txBox="1"/>
          <p:nvPr/>
        </p:nvSpPr>
        <p:spPr>
          <a:xfrm>
            <a:off x="10547372" y="6117367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8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0FA9540-191F-D199-3CB3-412755E921EE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4A71D6D-7D52-5056-19A1-31CBEEC5D2C5}"/>
              </a:ext>
            </a:extLst>
          </p:cNvPr>
          <p:cNvCxnSpPr/>
          <p:nvPr/>
        </p:nvCxnSpPr>
        <p:spPr>
          <a:xfrm>
            <a:off x="315879" y="5930346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11450"/>
              </p:ext>
            </p:extLst>
          </p:nvPr>
        </p:nvGraphicFramePr>
        <p:xfrm>
          <a:off x="2052320" y="1981197"/>
          <a:ext cx="9946643" cy="3656415"/>
        </p:xfrm>
        <a:graphic>
          <a:graphicData uri="http://schemas.openxmlformats.org/drawingml/2006/table">
            <a:tbl>
              <a:tblPr/>
              <a:tblGrid>
                <a:gridCol w="1777291">
                  <a:extLst>
                    <a:ext uri="{9D8B030D-6E8A-4147-A177-3AD203B41FA5}">
                      <a16:colId xmlns:a16="http://schemas.microsoft.com/office/drawing/2014/main" val="3492294979"/>
                    </a:ext>
                  </a:extLst>
                </a:gridCol>
                <a:gridCol w="1256871">
                  <a:extLst>
                    <a:ext uri="{9D8B030D-6E8A-4147-A177-3AD203B41FA5}">
                      <a16:colId xmlns:a16="http://schemas.microsoft.com/office/drawing/2014/main" val="2959640019"/>
                    </a:ext>
                  </a:extLst>
                </a:gridCol>
                <a:gridCol w="981392">
                  <a:extLst>
                    <a:ext uri="{9D8B030D-6E8A-4147-A177-3AD203B41FA5}">
                      <a16:colId xmlns:a16="http://schemas.microsoft.com/office/drawing/2014/main" val="3285473035"/>
                    </a:ext>
                  </a:extLst>
                </a:gridCol>
                <a:gridCol w="826435">
                  <a:extLst>
                    <a:ext uri="{9D8B030D-6E8A-4147-A177-3AD203B41FA5}">
                      <a16:colId xmlns:a16="http://schemas.microsoft.com/office/drawing/2014/main" val="3378953561"/>
                    </a:ext>
                  </a:extLst>
                </a:gridCol>
                <a:gridCol w="1084697">
                  <a:extLst>
                    <a:ext uri="{9D8B030D-6E8A-4147-A177-3AD203B41FA5}">
                      <a16:colId xmlns:a16="http://schemas.microsoft.com/office/drawing/2014/main" val="3602219145"/>
                    </a:ext>
                  </a:extLst>
                </a:gridCol>
                <a:gridCol w="826435">
                  <a:extLst>
                    <a:ext uri="{9D8B030D-6E8A-4147-A177-3AD203B41FA5}">
                      <a16:colId xmlns:a16="http://schemas.microsoft.com/office/drawing/2014/main" val="640980443"/>
                    </a:ext>
                  </a:extLst>
                </a:gridCol>
                <a:gridCol w="826435">
                  <a:extLst>
                    <a:ext uri="{9D8B030D-6E8A-4147-A177-3AD203B41FA5}">
                      <a16:colId xmlns:a16="http://schemas.microsoft.com/office/drawing/2014/main" val="1384410432"/>
                    </a:ext>
                  </a:extLst>
                </a:gridCol>
                <a:gridCol w="826435">
                  <a:extLst>
                    <a:ext uri="{9D8B030D-6E8A-4147-A177-3AD203B41FA5}">
                      <a16:colId xmlns:a16="http://schemas.microsoft.com/office/drawing/2014/main" val="3797719767"/>
                    </a:ext>
                  </a:extLst>
                </a:gridCol>
                <a:gridCol w="826435">
                  <a:extLst>
                    <a:ext uri="{9D8B030D-6E8A-4147-A177-3AD203B41FA5}">
                      <a16:colId xmlns:a16="http://schemas.microsoft.com/office/drawing/2014/main" val="862993487"/>
                    </a:ext>
                  </a:extLst>
                </a:gridCol>
                <a:gridCol w="714217">
                  <a:extLst>
                    <a:ext uri="{9D8B030D-6E8A-4147-A177-3AD203B41FA5}">
                      <a16:colId xmlns:a16="http://schemas.microsoft.com/office/drawing/2014/main" val="1854037104"/>
                    </a:ext>
                  </a:extLst>
                </a:gridCol>
              </a:tblGrid>
              <a:tr h="914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Параметр Продукта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Собственный продукт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Титановые клипсы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Цисплатин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 Фторурацил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Карбоплатин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Цетуксимаб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Темозоломид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Ультравист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Гадовист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8933209"/>
                  </a:ext>
                </a:extLst>
              </a:tr>
              <a:tr h="9141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Рентгенологическая контрастность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396123"/>
                  </a:ext>
                </a:extLst>
              </a:tr>
              <a:tr h="6094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Радиомодификация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134616"/>
                  </a:ext>
                </a:extLst>
              </a:tr>
              <a:tr h="12188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Универсальность применения в зависимости от типа опухоли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нет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383835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 rot="16985097">
            <a:off x="-480856" y="3362177"/>
            <a:ext cx="3466256" cy="646331"/>
          </a:xfrm>
          <a:prstGeom prst="rect">
            <a:avLst/>
          </a:prstGeom>
          <a:noFill/>
          <a:ln>
            <a:solidFill>
              <a:srgbClr val="AAEB57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Существенное конкурентное преимущество перед аналогами</a:t>
            </a:r>
          </a:p>
        </p:txBody>
      </p:sp>
    </p:spTree>
    <p:extLst>
      <p:ext uri="{BB962C8B-B14F-4D97-AF65-F5344CB8AC3E}">
        <p14:creationId xmlns:p14="http://schemas.microsoft.com/office/powerpoint/2010/main" val="345557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31772" y="28399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644123"/>
            <a:ext cx="8538559" cy="80050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Конкурентные преимущества и новизна решения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4EC107-EF47-8408-AA13-1ED3D2D11E1B}"/>
              </a:ext>
            </a:extLst>
          </p:cNvPr>
          <p:cNvSpPr txBox="1"/>
          <p:nvPr/>
        </p:nvSpPr>
        <p:spPr>
          <a:xfrm>
            <a:off x="10547372" y="6117367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9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0FA9540-191F-D199-3CB3-412755E921EE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4A71D6D-7D52-5056-19A1-31CBEEC5D2C5}"/>
              </a:ext>
            </a:extLst>
          </p:cNvPr>
          <p:cNvCxnSpPr/>
          <p:nvPr/>
        </p:nvCxnSpPr>
        <p:spPr>
          <a:xfrm>
            <a:off x="315879" y="5930346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55" y="2009122"/>
            <a:ext cx="1484243" cy="84170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2655" y="3011055"/>
            <a:ext cx="4211781" cy="830997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Врачу будет легче увидеть место, где находилось новообразование на рентгенологическом, КТ или МРТ снимке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5865" y="2604656"/>
            <a:ext cx="1542473" cy="1727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88542" y="2410890"/>
            <a:ext cx="4447313" cy="1015663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Сокращение поражения окружающих здоровых тканей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60-70 %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66" y="4500386"/>
            <a:ext cx="1173924" cy="11739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032000" y="4817600"/>
            <a:ext cx="2678546" cy="584775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Сокращение времени лечения до 4-6 недель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8338" y="4105071"/>
            <a:ext cx="1126836" cy="112683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211125" y="4397128"/>
            <a:ext cx="3454387" cy="830997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Сохранение качества лечения пациента, а также его</a:t>
            </a:r>
            <a:r>
              <a:rPr lang="ru-RU" sz="16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физическое  и психическое состояние</a:t>
            </a:r>
          </a:p>
        </p:txBody>
      </p:sp>
    </p:spTree>
    <p:extLst>
      <p:ext uri="{BB962C8B-B14F-4D97-AF65-F5344CB8AC3E}">
        <p14:creationId xmlns:p14="http://schemas.microsoft.com/office/powerpoint/2010/main" val="2347609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31772" y="28399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644123"/>
            <a:ext cx="8538559" cy="80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Потребительские сегменты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4EC107-EF47-8408-AA13-1ED3D2D11E1B}"/>
              </a:ext>
            </a:extLst>
          </p:cNvPr>
          <p:cNvSpPr txBox="1"/>
          <p:nvPr/>
        </p:nvSpPr>
        <p:spPr>
          <a:xfrm>
            <a:off x="10547372" y="6117367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10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0FA9540-191F-D199-3CB3-412755E921EE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4A71D6D-7D52-5056-19A1-31CBEEC5D2C5}"/>
              </a:ext>
            </a:extLst>
          </p:cNvPr>
          <p:cNvCxnSpPr/>
          <p:nvPr/>
        </p:nvCxnSpPr>
        <p:spPr>
          <a:xfrm>
            <a:off x="315879" y="5930346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0FA9540-191F-D199-3CB3-412755E921EE}"/>
              </a:ext>
            </a:extLst>
          </p:cNvPr>
          <p:cNvCxnSpPr/>
          <p:nvPr/>
        </p:nvCxnSpPr>
        <p:spPr>
          <a:xfrm>
            <a:off x="5416385" y="1758144"/>
            <a:ext cx="30483" cy="4090189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A71D6D-7D52-5056-19A1-31CBEEC5D2C5}"/>
              </a:ext>
            </a:extLst>
          </p:cNvPr>
          <p:cNvCxnSpPr/>
          <p:nvPr/>
        </p:nvCxnSpPr>
        <p:spPr>
          <a:xfrm>
            <a:off x="5446868" y="4078452"/>
            <a:ext cx="5670125" cy="4021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809670" y="1847772"/>
            <a:ext cx="5467929" cy="338554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Партнеры для проведения клинических исследований</a:t>
            </a:r>
            <a:endParaRPr lang="ru-RU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314" y="1891073"/>
            <a:ext cx="4797637" cy="338554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Область применения</a:t>
            </a:r>
            <a:endParaRPr lang="ru-RU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27772" y="4232521"/>
            <a:ext cx="4797637" cy="338554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Основные потребители</a:t>
            </a:r>
            <a:endParaRPr lang="ru-RU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671" y="2433961"/>
            <a:ext cx="1431638" cy="1431638"/>
          </a:xfrm>
          <a:prstGeom prst="rect">
            <a:avLst/>
          </a:prstGeom>
          <a:ln>
            <a:solidFill>
              <a:srgbClr val="AAEB57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7426136" y="2752828"/>
            <a:ext cx="3405346" cy="338554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Фармацевтические компании</a:t>
            </a:r>
            <a:endParaRPr lang="ru-RU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968" y="3061566"/>
            <a:ext cx="2533460" cy="168897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7314" y="4872329"/>
            <a:ext cx="4797637" cy="338554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Медицина и фармацевтика</a:t>
            </a:r>
            <a:endParaRPr lang="ru-RU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38" y="2839040"/>
            <a:ext cx="2054312" cy="205431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9670" y="4964530"/>
            <a:ext cx="1963184" cy="79862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4941" y="4835383"/>
            <a:ext cx="1020566" cy="102056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879264" y="5096461"/>
            <a:ext cx="2225677" cy="584775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Онкологические и медицинские центры</a:t>
            </a:r>
            <a:endParaRPr lang="ru-RU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767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524786" y="2544417"/>
            <a:ext cx="11147729" cy="32785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0" y="0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644123"/>
            <a:ext cx="8538559" cy="80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Рынок и </a:t>
            </a:r>
            <a:r>
              <a:rPr lang="en-US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GO TO MARKET</a:t>
            </a:r>
            <a:endParaRPr lang="ru-RU" altLang="ru-RU" sz="4000" dirty="0">
              <a:solidFill>
                <a:schemeClr val="bg1"/>
              </a:solidFill>
              <a:latin typeface="Montserrat ExtraBold" panose="000009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4EC107-EF47-8408-AA13-1ED3D2D11E1B}"/>
              </a:ext>
            </a:extLst>
          </p:cNvPr>
          <p:cNvSpPr txBox="1"/>
          <p:nvPr/>
        </p:nvSpPr>
        <p:spPr>
          <a:xfrm>
            <a:off x="10750569" y="6329801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11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0FA9540-191F-D199-3CB3-412755E921EE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4A71D6D-7D52-5056-19A1-31CBEEC5D2C5}"/>
              </a:ext>
            </a:extLst>
          </p:cNvPr>
          <p:cNvCxnSpPr/>
          <p:nvPr/>
        </p:nvCxnSpPr>
        <p:spPr>
          <a:xfrm>
            <a:off x="315879" y="6105832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84" name="166074,2 $ млн.">
            <a:extLst>
              <a:ext uri="{FF2B5EF4-FFF2-40B4-BE49-F238E27FC236}">
                <a16:creationId xmlns:a16="http://schemas.microsoft.com/office/drawing/2014/main" id="{CE965DB8-AD43-C85F-1AB8-ECC63DA15E6A}"/>
              </a:ext>
            </a:extLst>
          </p:cNvPr>
          <p:cNvSpPr txBox="1"/>
          <p:nvPr/>
        </p:nvSpPr>
        <p:spPr>
          <a:xfrm>
            <a:off x="5259008" y="4506230"/>
            <a:ext cx="4043502" cy="1169551"/>
          </a:xfrm>
          <a:prstGeom prst="rect">
            <a:avLst/>
          </a:prstGeom>
          <a:ln w="12700">
            <a:solidFill>
              <a:srgbClr val="AAEB57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7726" rIns="27726">
            <a:spAutoFit/>
          </a:bodyPr>
          <a:lstStyle>
            <a:lvl1pPr algn="ctr" defTabSz="457200">
              <a:defRPr sz="40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Предварительный </a:t>
            </a:r>
            <a:r>
              <a:rPr lang="ru-RU" sz="1400" b="0" dirty="0" err="1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рассчет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прибыли в первый год выхода на рынок </a:t>
            </a:r>
          </a:p>
          <a:p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при стоимости препарата 3500 рублей и объеме лечения </a:t>
            </a:r>
          </a:p>
          <a:p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первый год 100 000 больных</a:t>
            </a:r>
          </a:p>
        </p:txBody>
      </p:sp>
      <p:sp>
        <p:nvSpPr>
          <p:cNvPr id="794" name="140 тыс.">
            <a:extLst>
              <a:ext uri="{FF2B5EF4-FFF2-40B4-BE49-F238E27FC236}">
                <a16:creationId xmlns:a16="http://schemas.microsoft.com/office/drawing/2014/main" id="{9B4D47AA-7B41-D8CF-FADE-D61D684E3689}"/>
              </a:ext>
            </a:extLst>
          </p:cNvPr>
          <p:cNvSpPr txBox="1"/>
          <p:nvPr/>
        </p:nvSpPr>
        <p:spPr>
          <a:xfrm>
            <a:off x="9984389" y="2037566"/>
            <a:ext cx="1532360" cy="568297"/>
          </a:xfrm>
          <a:prstGeom prst="rect">
            <a:avLst/>
          </a:prstGeom>
          <a:ln w="12700">
            <a:solidFill>
              <a:srgbClr val="AAEB57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7726" rIns="27726">
            <a:spAutoFit/>
          </a:bodyPr>
          <a:lstStyle>
            <a:lvl1pPr algn="ctr" defTabSz="457200">
              <a:defRPr sz="51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sz="3093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140 </a:t>
            </a:r>
            <a:r>
              <a:rPr sz="3093" dirty="0" err="1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тыс</a:t>
            </a:r>
            <a:r>
              <a:rPr sz="3093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95" name="Мед.центров в России, которые потенциально будут использовать создаваемый препарат">
            <a:extLst>
              <a:ext uri="{FF2B5EF4-FFF2-40B4-BE49-F238E27FC236}">
                <a16:creationId xmlns:a16="http://schemas.microsoft.com/office/drawing/2014/main" id="{6A31D52D-9DF3-C326-CFAC-B00DD76CC7E0}"/>
              </a:ext>
            </a:extLst>
          </p:cNvPr>
          <p:cNvSpPr txBox="1"/>
          <p:nvPr/>
        </p:nvSpPr>
        <p:spPr>
          <a:xfrm>
            <a:off x="9817077" y="2693482"/>
            <a:ext cx="2073817" cy="954107"/>
          </a:xfrm>
          <a:prstGeom prst="rect">
            <a:avLst/>
          </a:prstGeom>
          <a:ln w="12700">
            <a:solidFill>
              <a:srgbClr val="AAEB57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7726" rIns="27726">
            <a:spAutoFit/>
          </a:bodyPr>
          <a:lstStyle>
            <a:lvl1pPr defTabSz="457200">
              <a:defRPr sz="1900" b="1">
                <a:solidFill>
                  <a:schemeClr val="accent1">
                    <a:satOff val="-4409"/>
                    <a:lumOff val="-1050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sz="1400" b="0" dirty="0" err="1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Мед.центров</a:t>
            </a:r>
            <a:r>
              <a:rPr sz="1400" b="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sz="1400" b="0" dirty="0" err="1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России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(онкологических и </a:t>
            </a:r>
            <a:r>
              <a:rPr lang="ru-RU" sz="1400" b="0" dirty="0" err="1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хирургчисеких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 и стрелочку</a:t>
            </a:r>
            <a:endParaRPr sz="1400" b="0" dirty="0">
              <a:solidFill>
                <a:schemeClr val="tx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09600" y="2078182"/>
            <a:ext cx="4821382" cy="3916218"/>
          </a:xfrm>
          <a:prstGeom prst="ellipse">
            <a:avLst/>
          </a:prstGeom>
          <a:solidFill>
            <a:srgbClr val="03CAC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166074,2 $ млн.">
            <a:extLst>
              <a:ext uri="{FF2B5EF4-FFF2-40B4-BE49-F238E27FC236}">
                <a16:creationId xmlns:a16="http://schemas.microsoft.com/office/drawing/2014/main" id="{3E5C9898-8F3D-CF7F-CFC4-74AE1237FC87}"/>
              </a:ext>
            </a:extLst>
          </p:cNvPr>
          <p:cNvSpPr txBox="1"/>
          <p:nvPr/>
        </p:nvSpPr>
        <p:spPr>
          <a:xfrm>
            <a:off x="1338014" y="2013511"/>
            <a:ext cx="3364553" cy="711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7726" rIns="27726">
            <a:spAutoFit/>
          </a:bodyPr>
          <a:lstStyle>
            <a:lvl1pPr algn="ctr" defTabSz="457200">
              <a:defRPr sz="40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PAM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14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трл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61 млрд. руб</a:t>
            </a:r>
            <a:r>
              <a:rPr lang="ru-RU" sz="2426" dirty="0"/>
              <a:t>.</a:t>
            </a:r>
          </a:p>
        </p:txBody>
      </p:sp>
      <p:sp>
        <p:nvSpPr>
          <p:cNvPr id="9" name="Овал 8"/>
          <p:cNvSpPr/>
          <p:nvPr/>
        </p:nvSpPr>
        <p:spPr>
          <a:xfrm>
            <a:off x="822037" y="2725373"/>
            <a:ext cx="4104462" cy="3279035"/>
          </a:xfrm>
          <a:prstGeom prst="ellipse">
            <a:avLst/>
          </a:prstGeom>
          <a:solidFill>
            <a:srgbClr val="48E8BE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209,1 млрд. руб."/>
          <p:cNvSpPr txBox="1"/>
          <p:nvPr/>
        </p:nvSpPr>
        <p:spPr>
          <a:xfrm>
            <a:off x="2195263" y="2693482"/>
            <a:ext cx="1541913" cy="711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7726" rIns="27726">
            <a:spAutoFit/>
          </a:bodyPr>
          <a:lstStyle>
            <a:lvl1pPr algn="ctr" defTabSz="457200">
              <a:defRPr sz="40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</a:p>
          <a:p>
            <a:r>
              <a:rPr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209,1 </a:t>
            </a:r>
            <a:r>
              <a:rPr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sz="2426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" name="Овал 9"/>
          <p:cNvSpPr/>
          <p:nvPr/>
        </p:nvSpPr>
        <p:spPr>
          <a:xfrm>
            <a:off x="1496291" y="3343447"/>
            <a:ext cx="3075709" cy="2660962"/>
          </a:xfrm>
          <a:prstGeom prst="ellipse">
            <a:avLst/>
          </a:prstGeom>
          <a:solidFill>
            <a:srgbClr val="7DE3E3"/>
          </a:solidFill>
          <a:ln>
            <a:solidFill>
              <a:srgbClr val="48E8B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336136" y="3408286"/>
            <a:ext cx="152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млрд. руб.</a:t>
            </a:r>
          </a:p>
        </p:txBody>
      </p:sp>
      <p:sp>
        <p:nvSpPr>
          <p:cNvPr id="12" name="Овал 11"/>
          <p:cNvSpPr/>
          <p:nvPr/>
        </p:nvSpPr>
        <p:spPr>
          <a:xfrm>
            <a:off x="1828800" y="4023418"/>
            <a:ext cx="2447636" cy="1970982"/>
          </a:xfrm>
          <a:prstGeom prst="ellipse">
            <a:avLst/>
          </a:prstGeom>
          <a:solidFill>
            <a:srgbClr val="9ABFFA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540643" y="4185163"/>
            <a:ext cx="15325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175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166074,2 $ млн.">
            <a:extLst>
              <a:ext uri="{FF2B5EF4-FFF2-40B4-BE49-F238E27FC236}">
                <a16:creationId xmlns:a16="http://schemas.microsoft.com/office/drawing/2014/main" id="{7E25CDEF-DE18-54BF-9E4A-4FD43D49D7D5}"/>
              </a:ext>
            </a:extLst>
          </p:cNvPr>
          <p:cNvSpPr txBox="1"/>
          <p:nvPr/>
        </p:nvSpPr>
        <p:spPr>
          <a:xfrm>
            <a:off x="5269092" y="1951477"/>
            <a:ext cx="4043502" cy="523220"/>
          </a:xfrm>
          <a:prstGeom prst="rect">
            <a:avLst/>
          </a:prstGeom>
          <a:ln w="12700">
            <a:solidFill>
              <a:srgbClr val="AAEB57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7726" rIns="27726">
            <a:spAutoFit/>
          </a:bodyPr>
          <a:lstStyle>
            <a:lvl1pPr algn="ctr" defTabSz="457200">
              <a:defRPr sz="40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Мировой рынок препаратов для лечения онкологических заболеваний</a:t>
            </a:r>
          </a:p>
        </p:txBody>
      </p:sp>
      <p:sp>
        <p:nvSpPr>
          <p:cNvPr id="14" name="166074,2 $ млн.">
            <a:extLst>
              <a:ext uri="{FF2B5EF4-FFF2-40B4-BE49-F238E27FC236}">
                <a16:creationId xmlns:a16="http://schemas.microsoft.com/office/drawing/2014/main" id="{E159132A-D6D1-6538-3939-C87019116CC8}"/>
              </a:ext>
            </a:extLst>
          </p:cNvPr>
          <p:cNvSpPr txBox="1"/>
          <p:nvPr/>
        </p:nvSpPr>
        <p:spPr>
          <a:xfrm>
            <a:off x="5269092" y="2864999"/>
            <a:ext cx="4043502" cy="523220"/>
          </a:xfrm>
          <a:prstGeom prst="rect">
            <a:avLst/>
          </a:prstGeom>
          <a:ln w="12700">
            <a:solidFill>
              <a:srgbClr val="AAEB57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7726" rIns="27726">
            <a:spAutoFit/>
          </a:bodyPr>
          <a:lstStyle>
            <a:lvl1pPr algn="ctr" defTabSz="457200">
              <a:defRPr sz="40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Рынок препаратов для лечения онкологических заболеваний в России</a:t>
            </a:r>
          </a:p>
        </p:txBody>
      </p:sp>
      <p:sp>
        <p:nvSpPr>
          <p:cNvPr id="15" name="166074,2 $ млн.">
            <a:extLst>
              <a:ext uri="{FF2B5EF4-FFF2-40B4-BE49-F238E27FC236}">
                <a16:creationId xmlns:a16="http://schemas.microsoft.com/office/drawing/2014/main" id="{9F59A002-7722-A984-7F56-2997C0B44BFF}"/>
              </a:ext>
            </a:extLst>
          </p:cNvPr>
          <p:cNvSpPr txBox="1"/>
          <p:nvPr/>
        </p:nvSpPr>
        <p:spPr>
          <a:xfrm>
            <a:off x="5269092" y="3622754"/>
            <a:ext cx="4043502" cy="523220"/>
          </a:xfrm>
          <a:prstGeom prst="rect">
            <a:avLst/>
          </a:prstGeom>
          <a:ln w="12700">
            <a:solidFill>
              <a:srgbClr val="AAEB57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7726" rIns="27726">
            <a:spAutoFit/>
          </a:bodyPr>
          <a:lstStyle>
            <a:lvl1pPr algn="ctr" defTabSz="457200">
              <a:defRPr sz="4000" b="1">
                <a:solidFill>
                  <a:srgbClr val="4744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Препараты для проведения химиотерапевтического лечения (Россия)</a:t>
            </a:r>
          </a:p>
        </p:txBody>
      </p:sp>
    </p:spTree>
    <p:extLst>
      <p:ext uri="{BB962C8B-B14F-4D97-AF65-F5344CB8AC3E}">
        <p14:creationId xmlns:p14="http://schemas.microsoft.com/office/powerpoint/2010/main" val="1921933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Прямоугольник 92"/>
          <p:cNvSpPr/>
          <p:nvPr/>
        </p:nvSpPr>
        <p:spPr>
          <a:xfrm>
            <a:off x="517353" y="1848671"/>
            <a:ext cx="4846965" cy="38194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0" y="0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513871"/>
            <a:ext cx="8538559" cy="80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Дорожная карта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039E2C-ED5D-355C-54CA-77F9DD1EA508}"/>
              </a:ext>
            </a:extLst>
          </p:cNvPr>
          <p:cNvSpPr txBox="1"/>
          <p:nvPr/>
        </p:nvSpPr>
        <p:spPr>
          <a:xfrm>
            <a:off x="10547372" y="6117367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12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CB8FA63-7053-81A4-C6D6-DB10E1E6DF98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E39156D-1043-2ED0-87FB-E620390B53E6}"/>
              </a:ext>
            </a:extLst>
          </p:cNvPr>
          <p:cNvCxnSpPr/>
          <p:nvPr/>
        </p:nvCxnSpPr>
        <p:spPr>
          <a:xfrm>
            <a:off x="315879" y="5930346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3" name="Пятиугольник 22"/>
          <p:cNvSpPr/>
          <p:nvPr/>
        </p:nvSpPr>
        <p:spPr>
          <a:xfrm>
            <a:off x="5775169" y="3250964"/>
            <a:ext cx="1407696" cy="341696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solidFill>
              <a:srgbClr val="03CA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Пятиугольник 24"/>
          <p:cNvSpPr/>
          <p:nvPr/>
        </p:nvSpPr>
        <p:spPr>
          <a:xfrm>
            <a:off x="7393414" y="3250964"/>
            <a:ext cx="1407696" cy="341696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solidFill>
              <a:srgbClr val="03CA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3769" y="1848671"/>
            <a:ext cx="4615238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Совместные доклинические испытания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>
            <a:off x="6360704" y="3592660"/>
            <a:ext cx="16846" cy="551042"/>
          </a:xfrm>
          <a:prstGeom prst="line">
            <a:avLst/>
          </a:prstGeom>
          <a:ln>
            <a:solidFill>
              <a:srgbClr val="03CA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8067179" y="3592660"/>
            <a:ext cx="16846" cy="551042"/>
          </a:xfrm>
          <a:prstGeom prst="line">
            <a:avLst/>
          </a:prstGeom>
          <a:ln>
            <a:solidFill>
              <a:srgbClr val="03CA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36" name="TextBox 35"/>
          <p:cNvSpPr txBox="1"/>
          <p:nvPr/>
        </p:nvSpPr>
        <p:spPr>
          <a:xfrm>
            <a:off x="5859392" y="1848671"/>
            <a:ext cx="6220125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3CA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е"/>
              </a:rPr>
              <a:t>Совместные клинические испытания</a:t>
            </a:r>
          </a:p>
        </p:txBody>
      </p:sp>
      <p:sp>
        <p:nvSpPr>
          <p:cNvPr id="37" name="Пятиугольник 36"/>
          <p:cNvSpPr/>
          <p:nvPr/>
        </p:nvSpPr>
        <p:spPr>
          <a:xfrm>
            <a:off x="9034814" y="3250964"/>
            <a:ext cx="1407696" cy="341696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solidFill>
              <a:srgbClr val="03CA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H="1">
            <a:off x="9708579" y="3592660"/>
            <a:ext cx="16846" cy="551042"/>
          </a:xfrm>
          <a:prstGeom prst="line">
            <a:avLst/>
          </a:prstGeom>
          <a:ln>
            <a:solidFill>
              <a:srgbClr val="03CA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379A8888-6A66-15A0-1C3B-6FE210D31C50}"/>
              </a:ext>
            </a:extLst>
          </p:cNvPr>
          <p:cNvCxnSpPr/>
          <p:nvPr/>
        </p:nvCxnSpPr>
        <p:spPr>
          <a:xfrm>
            <a:off x="5597249" y="1840157"/>
            <a:ext cx="0" cy="309656"/>
          </a:xfrm>
          <a:prstGeom prst="line">
            <a:avLst/>
          </a:prstGeom>
          <a:ln w="38100">
            <a:solidFill>
              <a:srgbClr val="AAE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D4E2868B-EECB-7813-9D3E-31049877E782}"/>
              </a:ext>
            </a:extLst>
          </p:cNvPr>
          <p:cNvCxnSpPr/>
          <p:nvPr/>
        </p:nvCxnSpPr>
        <p:spPr>
          <a:xfrm>
            <a:off x="5597249" y="2245477"/>
            <a:ext cx="0" cy="309656"/>
          </a:xfrm>
          <a:prstGeom prst="line">
            <a:avLst/>
          </a:prstGeom>
          <a:ln w="38100">
            <a:solidFill>
              <a:srgbClr val="AAE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4CD52057-F09D-AE8D-7D6B-C6FF6B1F5C7A}"/>
              </a:ext>
            </a:extLst>
          </p:cNvPr>
          <p:cNvCxnSpPr/>
          <p:nvPr/>
        </p:nvCxnSpPr>
        <p:spPr>
          <a:xfrm>
            <a:off x="5597249" y="2634583"/>
            <a:ext cx="0" cy="309656"/>
          </a:xfrm>
          <a:prstGeom prst="line">
            <a:avLst/>
          </a:prstGeom>
          <a:ln w="38100">
            <a:solidFill>
              <a:srgbClr val="AAE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FF969472-C02A-7170-C08E-7E5D0CDAAFEA}"/>
              </a:ext>
            </a:extLst>
          </p:cNvPr>
          <p:cNvCxnSpPr/>
          <p:nvPr/>
        </p:nvCxnSpPr>
        <p:spPr>
          <a:xfrm>
            <a:off x="5597249" y="3039903"/>
            <a:ext cx="0" cy="309656"/>
          </a:xfrm>
          <a:prstGeom prst="line">
            <a:avLst/>
          </a:prstGeom>
          <a:ln w="38100">
            <a:solidFill>
              <a:srgbClr val="AAE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671E8F36-D1DF-4E0F-3E42-206050BDDEE6}"/>
              </a:ext>
            </a:extLst>
          </p:cNvPr>
          <p:cNvCxnSpPr/>
          <p:nvPr/>
        </p:nvCxnSpPr>
        <p:spPr>
          <a:xfrm>
            <a:off x="5597249" y="3448463"/>
            <a:ext cx="0" cy="309656"/>
          </a:xfrm>
          <a:prstGeom prst="line">
            <a:avLst/>
          </a:prstGeom>
          <a:ln w="38100">
            <a:solidFill>
              <a:srgbClr val="AAE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1F9B771B-264C-5C7F-CD84-47924D719D2D}"/>
              </a:ext>
            </a:extLst>
          </p:cNvPr>
          <p:cNvCxnSpPr/>
          <p:nvPr/>
        </p:nvCxnSpPr>
        <p:spPr>
          <a:xfrm>
            <a:off x="5597249" y="3853783"/>
            <a:ext cx="0" cy="309656"/>
          </a:xfrm>
          <a:prstGeom prst="line">
            <a:avLst/>
          </a:prstGeom>
          <a:ln w="38100">
            <a:solidFill>
              <a:srgbClr val="AAE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7F210047-D0AE-E158-FA67-977E07327077}"/>
              </a:ext>
            </a:extLst>
          </p:cNvPr>
          <p:cNvCxnSpPr/>
          <p:nvPr/>
        </p:nvCxnSpPr>
        <p:spPr>
          <a:xfrm>
            <a:off x="5597249" y="4288877"/>
            <a:ext cx="0" cy="309656"/>
          </a:xfrm>
          <a:prstGeom prst="line">
            <a:avLst/>
          </a:prstGeom>
          <a:ln w="38100">
            <a:solidFill>
              <a:srgbClr val="AAE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2E4534C2-DC34-425E-2E3A-307D88AAC7E5}"/>
              </a:ext>
            </a:extLst>
          </p:cNvPr>
          <p:cNvCxnSpPr/>
          <p:nvPr/>
        </p:nvCxnSpPr>
        <p:spPr>
          <a:xfrm>
            <a:off x="5597249" y="4694197"/>
            <a:ext cx="0" cy="309656"/>
          </a:xfrm>
          <a:prstGeom prst="line">
            <a:avLst/>
          </a:prstGeom>
          <a:ln w="38100">
            <a:solidFill>
              <a:srgbClr val="AAE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727B4F17-AA0D-FFC2-EECF-31F849F0B544}"/>
              </a:ext>
            </a:extLst>
          </p:cNvPr>
          <p:cNvCxnSpPr/>
          <p:nvPr/>
        </p:nvCxnSpPr>
        <p:spPr>
          <a:xfrm>
            <a:off x="5597249" y="5118972"/>
            <a:ext cx="0" cy="309656"/>
          </a:xfrm>
          <a:prstGeom prst="line">
            <a:avLst/>
          </a:prstGeom>
          <a:ln w="38100">
            <a:solidFill>
              <a:srgbClr val="AAE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595AFCFC-D7CE-A88F-35D3-A6996884F2F2}"/>
              </a:ext>
            </a:extLst>
          </p:cNvPr>
          <p:cNvCxnSpPr/>
          <p:nvPr/>
        </p:nvCxnSpPr>
        <p:spPr>
          <a:xfrm>
            <a:off x="5597249" y="5513294"/>
            <a:ext cx="0" cy="309656"/>
          </a:xfrm>
          <a:prstGeom prst="line">
            <a:avLst/>
          </a:prstGeom>
          <a:ln w="38100">
            <a:solidFill>
              <a:srgbClr val="AAE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825304" y="4038942"/>
            <a:ext cx="1407695" cy="1384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3CA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20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Согласование объема и процедуры исследования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7518543" y="4038942"/>
            <a:ext cx="1431758" cy="1384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3CA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Определение </a:t>
            </a:r>
            <a:r>
              <a:rPr lang="ru-RU" sz="12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критериев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и параметров проведения клинического исследования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3" name="Пятиугольник 52"/>
          <p:cNvSpPr/>
          <p:nvPr/>
        </p:nvSpPr>
        <p:spPr>
          <a:xfrm>
            <a:off x="10671822" y="3238579"/>
            <a:ext cx="1407696" cy="341696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solidFill>
              <a:srgbClr val="03CA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7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H="1">
            <a:off x="11345587" y="3580275"/>
            <a:ext cx="16846" cy="551042"/>
          </a:xfrm>
          <a:prstGeom prst="line">
            <a:avLst/>
          </a:prstGeom>
          <a:ln>
            <a:solidFill>
              <a:srgbClr val="03CA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52" name="TextBox 51"/>
          <p:cNvSpPr txBox="1"/>
          <p:nvPr/>
        </p:nvSpPr>
        <p:spPr>
          <a:xfrm>
            <a:off x="9180095" y="4058042"/>
            <a:ext cx="1262415" cy="1384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3CA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Проведение клинического исследования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583102" y="4038942"/>
            <a:ext cx="1496416" cy="1384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3CA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Анализ полученных данных, принятие решения о дальнейших действиях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17353" y="2618953"/>
            <a:ext cx="1325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-4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кв.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202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3г.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320824" y="2484484"/>
            <a:ext cx="13258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кв.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2023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г.</a:t>
            </a:r>
          </a:p>
          <a:p>
            <a:pPr algn="ctr"/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1 кв. 2025г.</a:t>
            </a:r>
          </a:p>
          <a:p>
            <a:pPr algn="ctr"/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038439" y="2625214"/>
            <a:ext cx="1325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2-4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кв.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202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5г.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775169" y="2603516"/>
            <a:ext cx="1325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1 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кв.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202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6г.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338457" y="2625215"/>
            <a:ext cx="1325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1 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кв.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202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6г.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009543" y="2618953"/>
            <a:ext cx="1325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1 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кв.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202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6г.</a:t>
            </a:r>
          </a:p>
          <a:p>
            <a:pPr algn="ctr"/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4 кв. 2031г.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671822" y="2609779"/>
            <a:ext cx="1325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1 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кв.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20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32г.</a:t>
            </a:r>
          </a:p>
        </p:txBody>
      </p:sp>
      <p:sp>
        <p:nvSpPr>
          <p:cNvPr id="76" name="Овал 75"/>
          <p:cNvSpPr/>
          <p:nvPr/>
        </p:nvSpPr>
        <p:spPr>
          <a:xfrm>
            <a:off x="765203" y="3033908"/>
            <a:ext cx="830178" cy="787937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</a:p>
        </p:txBody>
      </p:sp>
      <p:sp>
        <p:nvSpPr>
          <p:cNvPr id="78" name="Овал 77"/>
          <p:cNvSpPr/>
          <p:nvPr/>
        </p:nvSpPr>
        <p:spPr>
          <a:xfrm>
            <a:off x="2574741" y="3033907"/>
            <a:ext cx="830178" cy="787937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highlight>
                  <a:srgbClr val="008000"/>
                </a:highlight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</a:p>
        </p:txBody>
      </p:sp>
      <p:sp>
        <p:nvSpPr>
          <p:cNvPr id="79" name="Овал 78"/>
          <p:cNvSpPr/>
          <p:nvPr/>
        </p:nvSpPr>
        <p:spPr>
          <a:xfrm>
            <a:off x="4164079" y="3039903"/>
            <a:ext cx="830178" cy="787937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</a:p>
        </p:txBody>
      </p:sp>
      <p:cxnSp>
        <p:nvCxnSpPr>
          <p:cNvPr id="84" name="Прямая соединительная линия 83"/>
          <p:cNvCxnSpPr>
            <a:stCxn id="79" idx="4"/>
          </p:cNvCxnSpPr>
          <p:nvPr/>
        </p:nvCxnSpPr>
        <p:spPr>
          <a:xfrm>
            <a:off x="4579168" y="3827840"/>
            <a:ext cx="0" cy="62382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2991138" y="3843429"/>
            <a:ext cx="0" cy="62382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1180292" y="3843428"/>
            <a:ext cx="0" cy="62382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5" name="Прямоугольник 84"/>
          <p:cNvSpPr/>
          <p:nvPr/>
        </p:nvSpPr>
        <p:spPr>
          <a:xfrm>
            <a:off x="517353" y="4058042"/>
            <a:ext cx="1469351" cy="138499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Проведение исследования </a:t>
            </a:r>
            <a:r>
              <a:rPr lang="en-US" sz="1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invirto</a:t>
            </a:r>
            <a:r>
              <a:rPr lang="en-U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на культурах клеток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237874" y="4038942"/>
            <a:ext cx="1487022" cy="138499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Проведение 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исследований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vi</a:t>
            </a:r>
            <a:r>
              <a:rPr lang="en-US" sz="1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vo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877296" y="4058042"/>
            <a:ext cx="1487022" cy="138499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/>
              <a:t>Проведение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гистологического</a:t>
            </a:r>
            <a:r>
              <a:rPr lang="ru-RU" sz="1200" dirty="0"/>
              <a:t> и </a:t>
            </a:r>
            <a:r>
              <a:rPr lang="ru-RU" sz="1200" dirty="0" err="1"/>
              <a:t>иммуногистохимического</a:t>
            </a:r>
            <a:r>
              <a:rPr lang="ru-RU" sz="1200" dirty="0"/>
              <a:t> исследований</a:t>
            </a:r>
          </a:p>
          <a:p>
            <a:pPr algn="ctr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63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6" name="Picture 16">
            <a:extLst>
              <a:ext uri="{FF2B5EF4-FFF2-40B4-BE49-F238E27FC236}">
                <a16:creationId xmlns:a16="http://schemas.microsoft.com/office/drawing/2014/main" id="{FA3E8A67-EECB-46F9-A537-53122536E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452" y="2215635"/>
            <a:ext cx="4320668" cy="240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0" y="0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513871"/>
            <a:ext cx="8538559" cy="8005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zh-CN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Текущие </a:t>
            </a:r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достижения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B00FBB-1398-4A3C-0E9A-58C011CF30A9}"/>
              </a:ext>
            </a:extLst>
          </p:cNvPr>
          <p:cNvSpPr txBox="1"/>
          <p:nvPr/>
        </p:nvSpPr>
        <p:spPr>
          <a:xfrm>
            <a:off x="10547372" y="6117367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13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C08C415-2BF8-98BE-F429-73383FCC5708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F4E23CC-689A-DD5E-1ACF-6A18758E1EDD}"/>
              </a:ext>
            </a:extLst>
          </p:cNvPr>
          <p:cNvCxnSpPr/>
          <p:nvPr/>
        </p:nvCxnSpPr>
        <p:spPr>
          <a:xfrm>
            <a:off x="315879" y="5930346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2AFEA20-4772-4D57-90BA-5FC34007E60E}"/>
              </a:ext>
            </a:extLst>
          </p:cNvPr>
          <p:cNvSpPr txBox="1"/>
          <p:nvPr/>
        </p:nvSpPr>
        <p:spPr>
          <a:xfrm>
            <a:off x="703583" y="5396427"/>
            <a:ext cx="3373120" cy="33855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Получен патент на изобретение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EA2D09-868E-C90D-66E7-1141B1F442FE}"/>
              </a:ext>
            </a:extLst>
          </p:cNvPr>
          <p:cNvSpPr txBox="1"/>
          <p:nvPr/>
        </p:nvSpPr>
        <p:spPr>
          <a:xfrm>
            <a:off x="5081632" y="5382619"/>
            <a:ext cx="5709806" cy="338554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Получена поддержка от Фонда содействия инновациям</a:t>
            </a:r>
          </a:p>
        </p:txBody>
      </p:sp>
      <p:sp>
        <p:nvSpPr>
          <p:cNvPr id="12" name="AutoShape 2">
            <a:extLst>
              <a:ext uri="{FF2B5EF4-FFF2-40B4-BE49-F238E27FC236}">
                <a16:creationId xmlns:a16="http://schemas.microsoft.com/office/drawing/2014/main" id="{298BDE46-8FCC-B442-FDBE-1036461C4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72562ED-8AE0-C9C0-3AA3-FFCCA87585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50" t="16649" r="69953" b="17459"/>
          <a:stretch/>
        </p:blipFill>
        <p:spPr>
          <a:xfrm>
            <a:off x="1103284" y="1974688"/>
            <a:ext cx="2184271" cy="32134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EAF5B0-EF9D-0A37-E0A7-89AFBA1D39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68" t="17665" r="61999" b="14075"/>
          <a:stretch/>
        </p:blipFill>
        <p:spPr>
          <a:xfrm>
            <a:off x="4230335" y="2325724"/>
            <a:ext cx="3426530" cy="24067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BA07281-3380-F1DA-9076-D8F8C6ABB93C}"/>
              </a:ext>
            </a:extLst>
          </p:cNvPr>
          <p:cNvSpPr txBox="1"/>
          <p:nvPr/>
        </p:nvSpPr>
        <p:spPr>
          <a:xfrm>
            <a:off x="7893962" y="4219339"/>
            <a:ext cx="4279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Решение конкурсной комиссии Фонда, </a:t>
            </a:r>
          </a:p>
          <a:p>
            <a:r>
              <a:rPr lang="ru-RU" sz="1400" dirty="0"/>
              <a:t>протокол заседания дирекции №6 об утверждении итогов конкурсного отбора по программе «УМНИК» от  19 апреля 2019 г.</a:t>
            </a:r>
          </a:p>
        </p:txBody>
      </p:sp>
    </p:spTree>
    <p:extLst>
      <p:ext uri="{BB962C8B-B14F-4D97-AF65-F5344CB8AC3E}">
        <p14:creationId xmlns:p14="http://schemas.microsoft.com/office/powerpoint/2010/main" val="3166701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0" y="0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644123"/>
            <a:ext cx="8538559" cy="80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Команда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A82AC8-A3A4-2CF6-6C0B-BB59FC9B6E01}"/>
              </a:ext>
            </a:extLst>
          </p:cNvPr>
          <p:cNvSpPr txBox="1"/>
          <p:nvPr/>
        </p:nvSpPr>
        <p:spPr>
          <a:xfrm>
            <a:off x="10547372" y="6117367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8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08B885D-C3C5-AA3E-4C7D-3F67DA503968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56627FE-871B-A11A-80E9-D6B6A367CC39}"/>
              </a:ext>
            </a:extLst>
          </p:cNvPr>
          <p:cNvCxnSpPr/>
          <p:nvPr/>
        </p:nvCxnSpPr>
        <p:spPr>
          <a:xfrm>
            <a:off x="315879" y="5930346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8625E6-A7D5-4A57-62CC-D82B80B53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094" y="2088749"/>
            <a:ext cx="12192000" cy="4882326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BCDD9B06-146E-F603-6DB6-A70556F27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30" y="2951059"/>
            <a:ext cx="3272331" cy="767527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41F63DCB-B0A7-0DCD-3A4F-F7B34CC9A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834" y="3168054"/>
            <a:ext cx="3272332" cy="488332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1AB57F20-C5AF-BF69-C2B8-C904D53B6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972" y="3017806"/>
            <a:ext cx="3122128" cy="634032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FBCAA6F8-5435-7782-196E-02A9E62721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328" y="4927844"/>
            <a:ext cx="3668414" cy="691075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D9A56FE4-5902-4301-0749-EB66563A9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8887" y="5012811"/>
            <a:ext cx="3053279" cy="415585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BEB9E3D-C2E8-14FB-E09D-6FEC101B51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3752" y="4927844"/>
            <a:ext cx="3122128" cy="5583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DF820D-3FB7-0F61-667A-DD9AF93BA457}"/>
              </a:ext>
            </a:extLst>
          </p:cNvPr>
          <p:cNvSpPr txBox="1"/>
          <p:nvPr/>
        </p:nvSpPr>
        <p:spPr>
          <a:xfrm>
            <a:off x="10547372" y="6117367"/>
            <a:ext cx="48813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383782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270E6C-35CC-4A8E-817C-574604C34E93}"/>
              </a:ext>
            </a:extLst>
          </p:cNvPr>
          <p:cNvSpPr/>
          <p:nvPr/>
        </p:nvSpPr>
        <p:spPr>
          <a:xfrm>
            <a:off x="0" y="0"/>
            <a:ext cx="12192000" cy="1737360"/>
          </a:xfrm>
          <a:prstGeom prst="rect">
            <a:avLst/>
          </a:prstGeom>
          <a:gradFill>
            <a:gsLst>
              <a:gs pos="0">
                <a:srgbClr val="03CAC5"/>
              </a:gs>
              <a:gs pos="100000">
                <a:srgbClr val="AAEB57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798B490-9AA3-4765-A5B7-F56BF4C01E00}"/>
              </a:ext>
            </a:extLst>
          </p:cNvPr>
          <p:cNvSpPr txBox="1">
            <a:spLocks/>
          </p:cNvSpPr>
          <p:nvPr/>
        </p:nvSpPr>
        <p:spPr>
          <a:xfrm>
            <a:off x="315880" y="306053"/>
            <a:ext cx="9067111" cy="11382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Контактная информация</a:t>
            </a:r>
          </a:p>
          <a:p>
            <a:pPr algn="l"/>
            <a:r>
              <a:rPr lang="ru-RU" altLang="ru-RU" sz="4000" dirty="0">
                <a:solidFill>
                  <a:schemeClr val="bg1"/>
                </a:solidFill>
                <a:latin typeface="Montserrat ExtraBold" panose="00000900000000000000" pitchFamily="2" charset="-52"/>
                <a:cs typeface="Arial" panose="020B0604020202020204" pitchFamily="34" charset="0"/>
              </a:rPr>
              <a:t>стартапа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E786E3-CB01-41CD-9870-A0C5306A6C6C}"/>
              </a:ext>
            </a:extLst>
          </p:cNvPr>
          <p:cNvSpPr txBox="1"/>
          <p:nvPr/>
        </p:nvSpPr>
        <p:spPr>
          <a:xfrm>
            <a:off x="1281895" y="1968192"/>
            <a:ext cx="98350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buSzPct val="150000"/>
            </a:pPr>
            <a:r>
              <a:rPr lang="ru-RU" altLang="ru-RU" sz="20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Спасибо за внимание!</a:t>
            </a:r>
          </a:p>
          <a:p>
            <a:pPr algn="ctr">
              <a:lnSpc>
                <a:spcPct val="120000"/>
              </a:lnSpc>
              <a:buSzPct val="150000"/>
            </a:pPr>
            <a:endParaRPr lang="ru-RU" altLang="ru-RU" sz="2000" dirty="0">
              <a:solidFill>
                <a:srgbClr val="00000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buSzPct val="150000"/>
            </a:pPr>
            <a:r>
              <a:rPr lang="ru-RU" altLang="ru-RU" sz="20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По вопросам сотрудничества можно обратиться</a:t>
            </a:r>
          </a:p>
          <a:p>
            <a:pPr algn="ctr">
              <a:lnSpc>
                <a:spcPct val="120000"/>
              </a:lnSpc>
              <a:buSzPct val="150000"/>
            </a:pPr>
            <a:r>
              <a:rPr lang="ru-RU" altLang="ru-RU" sz="20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Плотникова Ольга</a:t>
            </a:r>
          </a:p>
          <a:p>
            <a:pPr algn="ctr">
              <a:lnSpc>
                <a:spcPct val="120000"/>
              </a:lnSpc>
              <a:buSzPct val="150000"/>
            </a:pPr>
            <a:r>
              <a:rPr lang="ru-RU" altLang="ru-RU" sz="20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Тел. +7 914 963-47-29</a:t>
            </a:r>
          </a:p>
          <a:p>
            <a:pPr algn="ctr"/>
            <a:r>
              <a:rPr lang="en-US" altLang="ru-RU" sz="20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e-mail </a:t>
            </a:r>
            <a:r>
              <a:rPr lang="en-US" sz="2000" dirty="0"/>
              <a:t>radiolog2906@gmail.com</a:t>
            </a:r>
            <a:r>
              <a:rPr lang="ru-RU" altLang="ru-RU" sz="20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2607AA-8416-F0AC-7C7F-E9DFCD27399C}"/>
              </a:ext>
            </a:extLst>
          </p:cNvPr>
          <p:cNvSpPr txBox="1"/>
          <p:nvPr/>
        </p:nvSpPr>
        <p:spPr>
          <a:xfrm>
            <a:off x="10547372" y="6117367"/>
            <a:ext cx="488133" cy="369332"/>
          </a:xfrm>
          <a:prstGeom prst="rect">
            <a:avLst/>
          </a:prstGeom>
          <a:ln>
            <a:solidFill>
              <a:srgbClr val="AAEB5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15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9297859-9015-77D7-869A-6F31AEE251CB}"/>
              </a:ext>
            </a:extLst>
          </p:cNvPr>
          <p:cNvCxnSpPr/>
          <p:nvPr/>
        </p:nvCxnSpPr>
        <p:spPr>
          <a:xfrm>
            <a:off x="315880" y="1840157"/>
            <a:ext cx="0" cy="4630366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C065ACF-CC19-F7E4-ACEE-2168ECF72502}"/>
              </a:ext>
            </a:extLst>
          </p:cNvPr>
          <p:cNvCxnSpPr/>
          <p:nvPr/>
        </p:nvCxnSpPr>
        <p:spPr>
          <a:xfrm>
            <a:off x="315879" y="5930346"/>
            <a:ext cx="10801114" cy="38227"/>
          </a:xfrm>
          <a:prstGeom prst="line">
            <a:avLst/>
          </a:prstGeom>
          <a:ln w="57150">
            <a:solidFill>
              <a:srgbClr val="AAEB5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AutoShape 2" descr="⬇ Скачать картинки Форма человека, стоковые фото Форма человека в хорошем  качестве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077" name="Picture 5" descr="C:\Users\тотоха\Desktop\creambee-qrco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73" y="3783579"/>
            <a:ext cx="1890339" cy="189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9995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5007</TotalTime>
  <Words>919</Words>
  <Application>Microsoft Office PowerPoint</Application>
  <PresentationFormat>Широкоэкранный</PresentationFormat>
  <Paragraphs>276</Paragraphs>
  <Slides>15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е</vt:lpstr>
      <vt:lpstr>Montserrat ExtraBold</vt:lpstr>
      <vt:lpstr>Calibri Light</vt:lpstr>
      <vt:lpstr>Montserrat</vt:lpstr>
      <vt:lpstr>Times New Roman</vt:lpstr>
      <vt:lpstr>Century Gothic</vt:lpstr>
      <vt:lpstr>Tahoma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Skolkovo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Taskin Ivan</dc:creator>
  <cp:lastModifiedBy>Ольга Плотникова</cp:lastModifiedBy>
  <cp:revision>111</cp:revision>
  <dcterms:created xsi:type="dcterms:W3CDTF">2022-08-16T14:21:37Z</dcterms:created>
  <dcterms:modified xsi:type="dcterms:W3CDTF">2023-10-23T09:28:21Z</dcterms:modified>
</cp:coreProperties>
</file>