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96" r:id="rId1"/>
  </p:sldMasterIdLst>
  <p:notesMasterIdLst>
    <p:notesMasterId r:id="rId28"/>
  </p:notesMasterIdLst>
  <p:sldIdLst>
    <p:sldId id="257" r:id="rId2"/>
    <p:sldId id="288" r:id="rId3"/>
    <p:sldId id="258" r:id="rId4"/>
    <p:sldId id="267" r:id="rId5"/>
    <p:sldId id="260" r:id="rId6"/>
    <p:sldId id="266" r:id="rId7"/>
    <p:sldId id="268" r:id="rId8"/>
    <p:sldId id="269" r:id="rId9"/>
    <p:sldId id="289" r:id="rId10"/>
    <p:sldId id="282" r:id="rId11"/>
    <p:sldId id="283" r:id="rId12"/>
    <p:sldId id="280" r:id="rId13"/>
    <p:sldId id="295" r:id="rId14"/>
    <p:sldId id="284" r:id="rId15"/>
    <p:sldId id="287" r:id="rId16"/>
    <p:sldId id="286" r:id="rId17"/>
    <p:sldId id="285" r:id="rId18"/>
    <p:sldId id="298" r:id="rId19"/>
    <p:sldId id="296" r:id="rId20"/>
    <p:sldId id="297" r:id="rId21"/>
    <p:sldId id="292" r:id="rId22"/>
    <p:sldId id="290" r:id="rId23"/>
    <p:sldId id="291" r:id="rId24"/>
    <p:sldId id="293" r:id="rId25"/>
    <p:sldId id="294" r:id="rId26"/>
    <p:sldId id="261" r:id="rId27"/>
  </p:sldIdLst>
  <p:sldSz cx="9144000" cy="5143500" type="screen16x9"/>
  <p:notesSz cx="6858000" cy="9144000"/>
  <p:embeddedFontLst>
    <p:embeddedFont>
      <p:font typeface="Cooper Black" panose="0208090404030B020404" pitchFamily="18" charset="0"/>
      <p:regular r:id="rId29"/>
    </p:embeddedFont>
    <p:embeddedFont>
      <p:font typeface="Nunito" pitchFamily="2" charset="-52"/>
      <p:regular r:id="rId30"/>
      <p:bold r:id="rId31"/>
      <p:italic r:id="rId32"/>
      <p:boldItalic r:id="rId33"/>
    </p:embeddedFont>
    <p:embeddedFont>
      <p:font typeface="Segoe UI Black" panose="020B0A02040204020203" pitchFamily="34" charset="0"/>
      <p:bold r:id="rId34"/>
      <p:boldItalic r:id="rId3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9A78"/>
    <a:srgbClr val="CCDED6"/>
    <a:srgbClr val="5FADE4"/>
    <a:srgbClr val="E7EF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541" autoAdjust="0"/>
  </p:normalViewPr>
  <p:slideViewPr>
    <p:cSldViewPr snapToGrid="0">
      <p:cViewPr varScale="1">
        <p:scale>
          <a:sx n="104" d="100"/>
          <a:sy n="104" d="100"/>
        </p:scale>
        <p:origin x="850" y="8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font" Target="fonts/font7.fntdata"/></Relationships>
</file>

<file path=ppt/charts/_rels/chart1.xml.rels><?xml version="1.0" encoding="UTF-8" standalone="yes"?>
<Relationships xmlns="http://schemas.openxmlformats.org/package/2006/relationships"><Relationship Id="rId3" Type="http://schemas.openxmlformats.org/officeDocument/2006/relationships/oleObject" Target="&#1050;&#1085;&#1080;&#1075;&#1072;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1050;&#1085;&#1080;&#1075;&#1072;1"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ru-RU" sz="1800" b="0" i="0" u="none" strike="noStrike" kern="1200" spc="0" baseline="0" dirty="0">
                <a:solidFill>
                  <a:prstClr val="black">
                    <a:lumMod val="65000"/>
                    <a:lumOff val="35000"/>
                  </a:prstClr>
                </a:solidFill>
                <a:latin typeface="Segoe UI Black" panose="020B0A02040204020203" pitchFamily="34" charset="0"/>
                <a:ea typeface="Segoe UI Black" panose="020B0A02040204020203" pitchFamily="34" charset="0"/>
              </a:rPr>
              <a:t>Пол</a:t>
            </a:r>
            <a:endParaRPr lang="ru-RU" sz="1800" dirty="0"/>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pieChart>
        <c:varyColors val="1"/>
        <c:ser>
          <c:idx val="0"/>
          <c:order val="0"/>
          <c:tx>
            <c:strRef>
              <c:f>Лист1!$A$2:$A$3</c:f>
              <c:strCache>
                <c:ptCount val="2"/>
                <c:pt idx="0">
                  <c:v>Женский</c:v>
                </c:pt>
                <c:pt idx="1">
                  <c:v>Мужской</c:v>
                </c:pt>
              </c:strCache>
            </c:strRef>
          </c:tx>
          <c:explosion val="1"/>
          <c:dPt>
            <c:idx val="0"/>
            <c:bubble3D val="0"/>
            <c:spPr>
              <a:solidFill>
                <a:srgbClr val="C00000"/>
              </a:solidFill>
              <a:ln w="19050">
                <a:solidFill>
                  <a:schemeClr val="lt1"/>
                </a:solidFill>
              </a:ln>
              <a:effectLst/>
            </c:spPr>
            <c:extLst>
              <c:ext xmlns:c16="http://schemas.microsoft.com/office/drawing/2014/chart" uri="{C3380CC4-5D6E-409C-BE32-E72D297353CC}">
                <c16:uniqueId val="{00000001-06A6-43F7-BD19-003D779BC3D2}"/>
              </c:ext>
            </c:extLst>
          </c:dPt>
          <c:dPt>
            <c:idx val="1"/>
            <c:bubble3D val="0"/>
            <c:spPr>
              <a:solidFill>
                <a:srgbClr val="002060"/>
              </a:solidFill>
              <a:ln w="19050">
                <a:solidFill>
                  <a:schemeClr val="lt1"/>
                </a:solidFill>
              </a:ln>
              <a:effectLst/>
            </c:spPr>
            <c:extLst>
              <c:ext xmlns:c16="http://schemas.microsoft.com/office/drawing/2014/chart" uri="{C3380CC4-5D6E-409C-BE32-E72D297353CC}">
                <c16:uniqueId val="{00000003-06A6-43F7-BD19-003D779BC3D2}"/>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Segoe UI Black" panose="020B0A02040204020203" pitchFamily="34" charset="0"/>
                    <a:ea typeface="Segoe UI Black" panose="020B0A02040204020203" pitchFamily="34" charset="0"/>
                    <a:cs typeface="+mn-cs"/>
                  </a:defRPr>
                </a:pPr>
                <a:endParaRPr lang="ru-RU"/>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Лист1!$A$2:$A$3</c:f>
              <c:strCache>
                <c:ptCount val="2"/>
                <c:pt idx="0">
                  <c:v>Женский</c:v>
                </c:pt>
                <c:pt idx="1">
                  <c:v>Мужской</c:v>
                </c:pt>
              </c:strCache>
            </c:strRef>
          </c:cat>
          <c:val>
            <c:numRef>
              <c:f>Лист1!$C$2:$C$3</c:f>
              <c:numCache>
                <c:formatCode>0.0%</c:formatCode>
                <c:ptCount val="2"/>
                <c:pt idx="0">
                  <c:v>0.80733944954128445</c:v>
                </c:pt>
                <c:pt idx="1">
                  <c:v>0.19266055045871561</c:v>
                </c:pt>
              </c:numCache>
            </c:numRef>
          </c:val>
          <c:extLst>
            <c:ext xmlns:c16="http://schemas.microsoft.com/office/drawing/2014/chart" uri="{C3380CC4-5D6E-409C-BE32-E72D297353CC}">
              <c16:uniqueId val="{00000004-06A6-43F7-BD19-003D779BC3D2}"/>
            </c:ext>
          </c:extLst>
        </c:ser>
        <c:dLbls>
          <c:dLblPos val="outEnd"/>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Segoe UI Black" panose="020B0A02040204020203" pitchFamily="34" charset="0"/>
              <a:ea typeface="Segoe UI Black" panose="020B0A02040204020203" pitchFamily="34" charset="0"/>
              <a:cs typeface="+mn-cs"/>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ru-RU" sz="1800" b="0" i="0" u="none" strike="noStrike" kern="1200" spc="0" baseline="0" dirty="0">
                <a:solidFill>
                  <a:prstClr val="black">
                    <a:lumMod val="65000"/>
                    <a:lumOff val="35000"/>
                  </a:prstClr>
                </a:solidFill>
                <a:latin typeface="Segoe UI Black" panose="020B0A02040204020203" pitchFamily="34" charset="0"/>
                <a:ea typeface="Segoe UI Black" panose="020B0A02040204020203" pitchFamily="34" charset="0"/>
              </a:rPr>
              <a:t>Возраст</a:t>
            </a:r>
            <a:endParaRPr lang="ru-RU" sz="1800" dirty="0"/>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manualLayout>
          <c:layoutTarget val="inner"/>
          <c:xMode val="edge"/>
          <c:yMode val="edge"/>
          <c:x val="3.0353200883002206E-2"/>
          <c:y val="0.16936073059360732"/>
          <c:w val="0.93929359823399561"/>
          <c:h val="0.70364507308649082"/>
        </c:manualLayout>
      </c:layout>
      <c:barChart>
        <c:barDir val="col"/>
        <c:grouping val="clustered"/>
        <c:varyColors val="0"/>
        <c:ser>
          <c:idx val="0"/>
          <c:order val="0"/>
          <c:tx>
            <c:strRef>
              <c:f>Лист1!$A$19</c:f>
              <c:strCache>
                <c:ptCount val="1"/>
                <c:pt idx="0">
                  <c:v>Сколько вам лет?</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Segoe UI Black" panose="020B0A02040204020203" pitchFamily="34" charset="0"/>
                    <a:ea typeface="Segoe UI Black" panose="020B0A02040204020203" pitchFamily="34" charset="0"/>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Лист1!$A$20:$A$25</c:f>
              <c:strCache>
                <c:ptCount val="6"/>
                <c:pt idx="0">
                  <c:v>от 35 до 44 лет</c:v>
                </c:pt>
                <c:pt idx="1">
                  <c:v>от 45 до 54 лет</c:v>
                </c:pt>
                <c:pt idx="2">
                  <c:v>55 лет и старше</c:v>
                </c:pt>
                <c:pt idx="3">
                  <c:v>от 25 до 34 лет</c:v>
                </c:pt>
                <c:pt idx="4">
                  <c:v>от 18 до 24 лет</c:v>
                </c:pt>
                <c:pt idx="5">
                  <c:v>до 18 лет</c:v>
                </c:pt>
              </c:strCache>
            </c:strRef>
          </c:cat>
          <c:val>
            <c:numRef>
              <c:f>Лист1!$B$20:$B$25</c:f>
              <c:numCache>
                <c:formatCode>0.00%</c:formatCode>
                <c:ptCount val="6"/>
                <c:pt idx="0">
                  <c:v>0.22900000000000001</c:v>
                </c:pt>
                <c:pt idx="1">
                  <c:v>0.22900000000000001</c:v>
                </c:pt>
                <c:pt idx="2">
                  <c:v>0.183</c:v>
                </c:pt>
                <c:pt idx="3">
                  <c:v>0.17399999999999999</c:v>
                </c:pt>
                <c:pt idx="4">
                  <c:v>0.156</c:v>
                </c:pt>
                <c:pt idx="5">
                  <c:v>2.8000000000000001E-2</c:v>
                </c:pt>
              </c:numCache>
            </c:numRef>
          </c:val>
          <c:extLst>
            <c:ext xmlns:c16="http://schemas.microsoft.com/office/drawing/2014/chart" uri="{C3380CC4-5D6E-409C-BE32-E72D297353CC}">
              <c16:uniqueId val="{00000000-9E8E-4FD6-9532-2F6176FFC028}"/>
            </c:ext>
          </c:extLst>
        </c:ser>
        <c:dLbls>
          <c:showLegendKey val="0"/>
          <c:showVal val="0"/>
          <c:showCatName val="0"/>
          <c:showSerName val="0"/>
          <c:showPercent val="0"/>
          <c:showBubbleSize val="0"/>
        </c:dLbls>
        <c:gapWidth val="219"/>
        <c:axId val="532934168"/>
        <c:axId val="532934528"/>
      </c:barChart>
      <c:catAx>
        <c:axId val="532934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Segoe UI Black" panose="020B0A02040204020203" pitchFamily="34" charset="0"/>
                <a:ea typeface="Segoe UI Black" panose="020B0A02040204020203" pitchFamily="34" charset="0"/>
                <a:cs typeface="+mn-cs"/>
              </a:defRPr>
            </a:pPr>
            <a:endParaRPr lang="ru-RU"/>
          </a:p>
        </c:txPr>
        <c:crossAx val="532934528"/>
        <c:crosses val="autoZero"/>
        <c:auto val="1"/>
        <c:lblAlgn val="ctr"/>
        <c:lblOffset val="100"/>
        <c:noMultiLvlLbl val="0"/>
      </c:catAx>
      <c:valAx>
        <c:axId val="532934528"/>
        <c:scaling>
          <c:orientation val="minMax"/>
        </c:scaling>
        <c:delete val="1"/>
        <c:axPos val="l"/>
        <c:numFmt formatCode="0.00%" sourceLinked="1"/>
        <c:majorTickMark val="none"/>
        <c:minorTickMark val="none"/>
        <c:tickLblPos val="nextTo"/>
        <c:crossAx val="532934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ru-RU" sz="1800" b="0" i="0" u="none" strike="noStrike" kern="1200" spc="0" baseline="0" dirty="0">
                <a:solidFill>
                  <a:prstClr val="black">
                    <a:lumMod val="65000"/>
                    <a:lumOff val="35000"/>
                  </a:prstClr>
                </a:solidFill>
                <a:latin typeface="Segoe UI Black" panose="020B0A02040204020203" pitchFamily="34" charset="0"/>
                <a:ea typeface="Segoe UI Black" panose="020B0A02040204020203" pitchFamily="34" charset="0"/>
              </a:rPr>
              <a:t>Деятельность</a:t>
            </a:r>
            <a:endParaRPr lang="ru-RU" sz="180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manualLayout>
          <c:layoutTarget val="inner"/>
          <c:xMode val="edge"/>
          <c:yMode val="edge"/>
          <c:x val="4.1269841269841269E-2"/>
          <c:y val="0.17763506372167959"/>
          <c:w val="0.92780343099912344"/>
          <c:h val="0.68111633712532704"/>
        </c:manualLayout>
      </c:layout>
      <c:barChart>
        <c:barDir val="col"/>
        <c:grouping val="clustered"/>
        <c:varyColors val="0"/>
        <c:ser>
          <c:idx val="0"/>
          <c:order val="0"/>
          <c:tx>
            <c:v>Статус</c:v>
          </c:tx>
          <c:spPr>
            <a:solidFill>
              <a:srgbClr val="FFC000"/>
            </a:solidFill>
            <a:ln w="19050">
              <a:solidFill>
                <a:schemeClr val="accent6">
                  <a:lumMod val="60000"/>
                  <a:lumOff val="40000"/>
                </a:schemeClr>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Segoe UI Black" panose="020B0A02040204020203" pitchFamily="34" charset="0"/>
                    <a:ea typeface="Segoe UI Black" panose="020B0A02040204020203" pitchFamily="34" charset="0"/>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Лист1!$A$27:$A$31</c:f>
              <c:strCache>
                <c:ptCount val="5"/>
                <c:pt idx="0">
                  <c:v>Только работаю</c:v>
                </c:pt>
                <c:pt idx="1">
                  <c:v>На пенсии</c:v>
                </c:pt>
                <c:pt idx="2">
                  <c:v>Учусь и работаю</c:v>
                </c:pt>
                <c:pt idx="3">
                  <c:v>Только учусь</c:v>
                </c:pt>
                <c:pt idx="4">
                  <c:v>Ни учусь, ни работаю</c:v>
                </c:pt>
              </c:strCache>
            </c:strRef>
          </c:cat>
          <c:val>
            <c:numRef>
              <c:f>Лист1!$B$27:$B$31</c:f>
              <c:numCache>
                <c:formatCode>0.00%</c:formatCode>
                <c:ptCount val="5"/>
                <c:pt idx="0">
                  <c:v>0.59099999999999997</c:v>
                </c:pt>
                <c:pt idx="1">
                  <c:v>0.13900000000000001</c:v>
                </c:pt>
                <c:pt idx="2">
                  <c:v>0.122</c:v>
                </c:pt>
                <c:pt idx="3">
                  <c:v>0.104</c:v>
                </c:pt>
                <c:pt idx="4">
                  <c:v>4.2999999999999997E-2</c:v>
                </c:pt>
              </c:numCache>
            </c:numRef>
          </c:val>
          <c:extLst>
            <c:ext xmlns:c16="http://schemas.microsoft.com/office/drawing/2014/chart" uri="{C3380CC4-5D6E-409C-BE32-E72D297353CC}">
              <c16:uniqueId val="{00000000-AA69-4742-83B6-A8502727E08F}"/>
            </c:ext>
          </c:extLst>
        </c:ser>
        <c:dLbls>
          <c:dLblPos val="outEnd"/>
          <c:showLegendKey val="0"/>
          <c:showVal val="1"/>
          <c:showCatName val="0"/>
          <c:showSerName val="0"/>
          <c:showPercent val="0"/>
          <c:showBubbleSize val="0"/>
        </c:dLbls>
        <c:gapWidth val="150"/>
        <c:axId val="532923008"/>
        <c:axId val="532937408"/>
      </c:barChart>
      <c:valAx>
        <c:axId val="532937408"/>
        <c:scaling>
          <c:orientation val="minMax"/>
        </c:scaling>
        <c:delete val="1"/>
        <c:axPos val="l"/>
        <c:numFmt formatCode="0.00%" sourceLinked="1"/>
        <c:majorTickMark val="out"/>
        <c:minorTickMark val="none"/>
        <c:tickLblPos val="nextTo"/>
        <c:crossAx val="532923008"/>
        <c:crosses val="autoZero"/>
        <c:crossBetween val="between"/>
      </c:valAx>
      <c:catAx>
        <c:axId val="53292300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Segoe UI Black" panose="020B0A02040204020203" pitchFamily="34" charset="0"/>
                <a:ea typeface="Segoe UI Black" panose="020B0A02040204020203" pitchFamily="34" charset="0"/>
                <a:cs typeface="+mn-cs"/>
              </a:defRPr>
            </a:pPr>
            <a:endParaRPr lang="ru-RU"/>
          </a:p>
        </c:txPr>
        <c:crossAx val="532937408"/>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ru-RU" sz="1800" b="0" i="0" u="none" strike="noStrike" kern="1200" spc="0" baseline="0" dirty="0">
                <a:solidFill>
                  <a:prstClr val="black">
                    <a:lumMod val="65000"/>
                    <a:lumOff val="35000"/>
                  </a:prstClr>
                </a:solidFill>
                <a:latin typeface="Segoe UI Black" panose="020B0A02040204020203" pitchFamily="34" charset="0"/>
                <a:ea typeface="Segoe UI Black" panose="020B0A02040204020203" pitchFamily="34" charset="0"/>
              </a:rPr>
              <a:t>Вы пользуетесь услугами клининговых компаний?</a:t>
            </a:r>
            <a:endParaRPr lang="ru-RU" sz="180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pieChart>
        <c:varyColors val="1"/>
        <c:ser>
          <c:idx val="0"/>
          <c:order val="0"/>
          <c:dPt>
            <c:idx val="0"/>
            <c:bubble3D val="0"/>
            <c:spPr>
              <a:solidFill>
                <a:schemeClr val="accent1"/>
              </a:solidFill>
              <a:ln>
                <a:noFill/>
              </a:ln>
              <a:effectLst/>
            </c:spPr>
            <c:extLst>
              <c:ext xmlns:c16="http://schemas.microsoft.com/office/drawing/2014/chart" uri="{C3380CC4-5D6E-409C-BE32-E72D297353CC}">
                <c16:uniqueId val="{00000001-69BE-4424-8A72-789FB8789CFE}"/>
              </c:ext>
            </c:extLst>
          </c:dPt>
          <c:dPt>
            <c:idx val="1"/>
            <c:bubble3D val="0"/>
            <c:spPr>
              <a:solidFill>
                <a:schemeClr val="accent2"/>
              </a:solidFill>
              <a:ln>
                <a:noFill/>
              </a:ln>
              <a:effectLst/>
            </c:spPr>
            <c:extLst>
              <c:ext xmlns:c16="http://schemas.microsoft.com/office/drawing/2014/chart" uri="{C3380CC4-5D6E-409C-BE32-E72D297353CC}">
                <c16:uniqueId val="{00000003-69BE-4424-8A72-789FB8789CFE}"/>
              </c:ext>
            </c:extLst>
          </c:dPt>
          <c:dPt>
            <c:idx val="2"/>
            <c:bubble3D val="0"/>
            <c:spPr>
              <a:solidFill>
                <a:schemeClr val="accent3"/>
              </a:solidFill>
              <a:ln>
                <a:noFill/>
              </a:ln>
              <a:effectLst/>
            </c:spPr>
            <c:extLst>
              <c:ext xmlns:c16="http://schemas.microsoft.com/office/drawing/2014/chart" uri="{C3380CC4-5D6E-409C-BE32-E72D297353CC}">
                <c16:uniqueId val="{00000005-69BE-4424-8A72-789FB8789CFE}"/>
              </c:ext>
            </c:extLst>
          </c:dPt>
          <c:dPt>
            <c:idx val="3"/>
            <c:bubble3D val="0"/>
            <c:spPr>
              <a:solidFill>
                <a:schemeClr val="accent4"/>
              </a:solidFill>
              <a:ln>
                <a:noFill/>
              </a:ln>
              <a:effectLst/>
            </c:spPr>
            <c:extLst>
              <c:ext xmlns:c16="http://schemas.microsoft.com/office/drawing/2014/chart" uri="{C3380CC4-5D6E-409C-BE32-E72D297353CC}">
                <c16:uniqueId val="{00000007-69BE-4424-8A72-789FB8789CFE}"/>
              </c:ext>
            </c:extLst>
          </c:dPt>
          <c:dPt>
            <c:idx val="4"/>
            <c:bubble3D val="0"/>
            <c:spPr>
              <a:solidFill>
                <a:schemeClr val="accent5"/>
              </a:solidFill>
              <a:ln>
                <a:noFill/>
              </a:ln>
              <a:effectLst/>
            </c:spPr>
            <c:extLst>
              <c:ext xmlns:c16="http://schemas.microsoft.com/office/drawing/2014/chart" uri="{C3380CC4-5D6E-409C-BE32-E72D297353CC}">
                <c16:uniqueId val="{00000009-69BE-4424-8A72-789FB8789CFE}"/>
              </c:ext>
            </c:extLst>
          </c:dPt>
          <c:dLbls>
            <c:dLbl>
              <c:idx val="0"/>
              <c:layout>
                <c:manualLayout>
                  <c:x val="-0.19682537714531911"/>
                  <c:y val="-0.11289539443192435"/>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9BE-4424-8A72-789FB8789CFE}"/>
                </c:ext>
              </c:extLst>
            </c:dLbl>
            <c:dLbl>
              <c:idx val="1"/>
              <c:layout>
                <c:manualLayout>
                  <c:x val="0.10901097811125367"/>
                  <c:y val="7.785889271167125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9BE-4424-8A72-789FB8789CF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Segoe UI Black" panose="020B0A02040204020203" pitchFamily="34" charset="0"/>
                    <a:ea typeface="Segoe UI Black" panose="020B0A02040204020203" pitchFamily="34" charset="0"/>
                    <a:cs typeface="+mn-cs"/>
                  </a:defRPr>
                </a:pPr>
                <a:endParaRPr lang="ru-RU"/>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Лист1!$A$52:$A$56</c:f>
              <c:strCache>
                <c:ptCount val="5"/>
                <c:pt idx="0">
                  <c:v>Никогда</c:v>
                </c:pt>
                <c:pt idx="1">
                  <c:v>Редко</c:v>
                </c:pt>
                <c:pt idx="2">
                  <c:v>Еженедельно</c:v>
                </c:pt>
                <c:pt idx="3">
                  <c:v>Регулярно, но не каждую неделю</c:v>
                </c:pt>
                <c:pt idx="4">
                  <c:v>Раз в месяц</c:v>
                </c:pt>
              </c:strCache>
            </c:strRef>
          </c:cat>
          <c:val>
            <c:numRef>
              <c:f>Лист1!$B$52:$B$56</c:f>
              <c:numCache>
                <c:formatCode>0.00%</c:formatCode>
                <c:ptCount val="5"/>
                <c:pt idx="0">
                  <c:v>0.65100000000000002</c:v>
                </c:pt>
                <c:pt idx="1">
                  <c:v>0.21099999999999999</c:v>
                </c:pt>
                <c:pt idx="2">
                  <c:v>7.2999999999999995E-2</c:v>
                </c:pt>
                <c:pt idx="3">
                  <c:v>4.5999999999999999E-2</c:v>
                </c:pt>
                <c:pt idx="4">
                  <c:v>1.7999999999999999E-2</c:v>
                </c:pt>
              </c:numCache>
            </c:numRef>
          </c:val>
          <c:extLst>
            <c:ext xmlns:c16="http://schemas.microsoft.com/office/drawing/2014/chart" uri="{C3380CC4-5D6E-409C-BE32-E72D297353CC}">
              <c16:uniqueId val="{0000000A-69BE-4424-8A72-789FB8789CFE}"/>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Segoe UI Black" panose="020B0A02040204020203" pitchFamily="34" charset="0"/>
              <a:cs typeface="+mn-cs"/>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cs.google.com/presentation/d/1rqX0zPbFIU2QixyELhYoDGyAzDuVaevB2E8Uw9Tw-iw/edit?usp=sharing"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notion.so/intensive22aw/91b294bbdd1d4496b32fd7dc75fd0f42"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www.notion.so/intensive22aw/135a5aaf58f84f15ad9ad5c183df08fa"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notion.so/intensive22aw/91b294bbdd1d4496b32fd7dc75fd0f42"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www.notion.so/intensive22aw/135a5aaf58f84f15ad9ad5c183df08fa"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dirty="0">
                <a:solidFill>
                  <a:schemeClr val="dk1"/>
                </a:solidFill>
              </a:rPr>
              <a:t>В презентации вы можете использовать любой дизайн, который вам нравится. Данный шаблон предназначен для копирования!</a:t>
            </a:r>
            <a:br>
              <a:rPr lang="ru" dirty="0">
                <a:solidFill>
                  <a:schemeClr val="dk1"/>
                </a:solidFill>
              </a:rPr>
            </a:br>
            <a:br>
              <a:rPr lang="ru" dirty="0">
                <a:solidFill>
                  <a:schemeClr val="dk1"/>
                </a:solidFill>
              </a:rPr>
            </a:br>
            <a:r>
              <a:rPr lang="ru" dirty="0">
                <a:solidFill>
                  <a:schemeClr val="dk1"/>
                </a:solidFill>
              </a:rPr>
              <a:t>На титульном слайде укажите: </a:t>
            </a:r>
            <a:br>
              <a:rPr lang="ru" dirty="0">
                <a:solidFill>
                  <a:schemeClr val="dk1"/>
                </a:solidFill>
              </a:rPr>
            </a:br>
            <a:r>
              <a:rPr lang="ru" dirty="0">
                <a:solidFill>
                  <a:schemeClr val="dk1"/>
                </a:solidFill>
              </a:rPr>
              <a:t>- название вашего проекта</a:t>
            </a:r>
            <a:br>
              <a:rPr lang="ru" dirty="0">
                <a:solidFill>
                  <a:schemeClr val="dk1"/>
                </a:solidFill>
              </a:rPr>
            </a:br>
            <a:r>
              <a:rPr lang="ru" dirty="0">
                <a:solidFill>
                  <a:schemeClr val="dk1"/>
                </a:solidFill>
              </a:rPr>
              <a:t>- ваш вуз (принятую аббревиатуру)</a:t>
            </a:r>
            <a:br>
              <a:rPr lang="ru" dirty="0">
                <a:solidFill>
                  <a:schemeClr val="dk1"/>
                </a:solidFill>
              </a:rPr>
            </a:br>
            <a:r>
              <a:rPr lang="ru" dirty="0">
                <a:solidFill>
                  <a:schemeClr val="dk1"/>
                </a:solidFill>
              </a:rPr>
              <a:t>- тип разработки (он должен быть указан по умолчанию)</a:t>
            </a:r>
            <a:endParaRPr dirty="0">
              <a:solidFill>
                <a:schemeClr val="dk1"/>
              </a:solidFill>
            </a:endParaRPr>
          </a:p>
          <a:p>
            <a:pPr marL="0" lvl="0" indent="0" algn="l" rtl="0">
              <a:spcBef>
                <a:spcPts val="0"/>
              </a:spcBef>
              <a:spcAft>
                <a:spcPts val="0"/>
              </a:spcAft>
              <a:buClr>
                <a:schemeClr val="dk1"/>
              </a:buClr>
              <a:buSzPts val="1100"/>
              <a:buFont typeface="Arial"/>
              <a:buNone/>
            </a:pPr>
            <a:r>
              <a:rPr lang="ru" dirty="0">
                <a:solidFill>
                  <a:schemeClr val="dk1"/>
                </a:solidFill>
              </a:rPr>
              <a:t>Этот шаблон создан для команд с инициативной разработкой. Это значит, что шаблон подходит для команд, которые придумали свою проектную идею самостоятельно. Если ваша команда работает над заказной задачей, воспользуйтесь другим шаблоном </a:t>
            </a:r>
            <a:r>
              <a:rPr lang="ru" u="sng" dirty="0">
                <a:solidFill>
                  <a:schemeClr val="hlink"/>
                </a:solidFill>
                <a:hlinkClick r:id="rId3"/>
              </a:rPr>
              <a:t>https://docs.google.com/presentation/d/1rqX0zPbFIU2QixyELhYoDGyAzDuVaevB2E8Uw9Tw-iw/edit?usp=sharing</a:t>
            </a:r>
            <a:r>
              <a:rPr lang="ru" dirty="0">
                <a:solidFill>
                  <a:schemeClr val="dk1"/>
                </a:solidFill>
              </a:rPr>
              <a:t> </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fe49c100d1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fe49c100d1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ru" b="1" dirty="0">
                <a:solidFill>
                  <a:schemeClr val="dk1"/>
                </a:solidFill>
                <a:highlight>
                  <a:srgbClr val="FFFF00"/>
                </a:highlight>
              </a:rPr>
              <a:t>Перед заполнением слайда обратите внимание на статьи о заполнении паспорта проектной идеи и об ошибках при его заполнении</a:t>
            </a:r>
            <a:endParaRPr b="1" dirty="0">
              <a:solidFill>
                <a:schemeClr val="dk1"/>
              </a:solidFill>
              <a:highlight>
                <a:srgbClr val="FFFF00"/>
              </a:highlight>
            </a:endParaRPr>
          </a:p>
          <a:p>
            <a:pPr marL="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Как заполнять паспорт проекта </a:t>
            </a:r>
            <a:r>
              <a:rPr lang="ru" u="sng" dirty="0">
                <a:solidFill>
                  <a:srgbClr val="1155CC"/>
                </a:solidFill>
                <a:latin typeface="Nunito"/>
                <a:ea typeface="Nunito"/>
                <a:cs typeface="Nunito"/>
                <a:sym typeface="Nunito"/>
                <a:hlinkClick r:id="rId3">
                  <a:extLst>
                    <a:ext uri="{A12FA001-AC4F-418D-AE19-62706E023703}">
                      <ahyp:hlinkClr xmlns:ahyp="http://schemas.microsoft.com/office/drawing/2018/hyperlinkcolor" val="tx"/>
                    </a:ext>
                  </a:extLst>
                </a:hlinkClick>
              </a:rPr>
              <a:t>https://www.notion.so/intensive22aw/91b294bbdd1d4496b32fd7dc75fd0f42</a:t>
            </a:r>
            <a:r>
              <a:rPr lang="ru" dirty="0">
                <a:solidFill>
                  <a:schemeClr val="dk1"/>
                </a:solidFill>
                <a:latin typeface="Nunito"/>
                <a:ea typeface="Nunito"/>
                <a:cs typeface="Nunito"/>
                <a:sym typeface="Nunito"/>
              </a:rPr>
              <a:t> </a:t>
            </a:r>
            <a:endParaRPr dirty="0">
              <a:solidFill>
                <a:schemeClr val="dk1"/>
              </a:solidFill>
              <a:latin typeface="Nunito"/>
              <a:ea typeface="Nunito"/>
              <a:cs typeface="Nunito"/>
              <a:sym typeface="Nunito"/>
            </a:endParaRPr>
          </a:p>
          <a:p>
            <a:pPr marL="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Ошибки при заполнении паспорта проекта </a:t>
            </a:r>
            <a:r>
              <a:rPr lang="ru" u="sng" dirty="0">
                <a:solidFill>
                  <a:srgbClr val="1155CC"/>
                </a:solidFill>
                <a:latin typeface="Nunito"/>
                <a:ea typeface="Nunito"/>
                <a:cs typeface="Nunito"/>
                <a:sym typeface="Nunito"/>
                <a:hlinkClick r:id="rId4">
                  <a:extLst>
                    <a:ext uri="{A12FA001-AC4F-418D-AE19-62706E023703}">
                      <ahyp:hlinkClr xmlns:ahyp="http://schemas.microsoft.com/office/drawing/2018/hyperlinkcolor" val="tx"/>
                    </a:ext>
                  </a:extLst>
                </a:hlinkClick>
              </a:rPr>
              <a:t>https://www.notion.so/intensive22aw/135a5aaf58f84f15ad9ad5c183df08fa</a:t>
            </a:r>
            <a:r>
              <a:rPr lang="ru" dirty="0">
                <a:solidFill>
                  <a:schemeClr val="dk1"/>
                </a:solidFill>
                <a:latin typeface="Nunito"/>
                <a:ea typeface="Nunito"/>
                <a:cs typeface="Nunito"/>
                <a:sym typeface="Nunito"/>
              </a:rPr>
              <a:t> </a:t>
            </a:r>
            <a:endParaRPr dirty="0">
              <a:solidFill>
                <a:schemeClr val="dk1"/>
              </a:solidFill>
              <a:latin typeface="Nunito"/>
              <a:ea typeface="Nunito"/>
              <a:cs typeface="Nunito"/>
              <a:sym typeface="Nunito"/>
            </a:endParaRPr>
          </a:p>
          <a:p>
            <a:pPr marL="0" lvl="0" indent="0" algn="l" rtl="0">
              <a:lnSpc>
                <a:spcPct val="115000"/>
              </a:lnSpc>
              <a:spcBef>
                <a:spcPts val="1200"/>
              </a:spcBef>
              <a:spcAft>
                <a:spcPts val="0"/>
              </a:spcAft>
              <a:buClr>
                <a:schemeClr val="dk1"/>
              </a:buClr>
              <a:buSzPts val="1100"/>
              <a:buFont typeface="Arial"/>
              <a:buNone/>
            </a:pPr>
            <a:r>
              <a:rPr lang="ru" b="1" dirty="0">
                <a:solidFill>
                  <a:schemeClr val="dk1"/>
                </a:solidFill>
              </a:rPr>
              <a:t>Проблема, которую вы решаете, не существует в вакууме.</a:t>
            </a:r>
            <a:endParaRPr b="1"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dirty="0">
                <a:solidFill>
                  <a:schemeClr val="dk1"/>
                </a:solidFill>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b="1" dirty="0">
                <a:solidFill>
                  <a:schemeClr val="dk1"/>
                </a:solidFill>
              </a:rPr>
              <a:t>Проблема возникает не на пустом месте.</a:t>
            </a:r>
            <a:endParaRPr b="1"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dirty="0">
                <a:solidFill>
                  <a:schemeClr val="dk1"/>
                </a:solidFill>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dirty="0">
                <a:solidFill>
                  <a:schemeClr val="dk1"/>
                </a:solidFill>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b="1" dirty="0">
                <a:solidFill>
                  <a:schemeClr val="dk1"/>
                </a:solidFill>
              </a:rPr>
              <a:t>Хороший индикатор:</a:t>
            </a:r>
            <a:r>
              <a:rPr lang="ru" dirty="0">
                <a:solidFill>
                  <a:schemeClr val="dk1"/>
                </a:solidFill>
              </a:rPr>
              <a:t> пользователь вынужден тратить дополнительное время, деньги, нервы, здоровье, чтобы решить свою первоначальную задачу.</a:t>
            </a:r>
            <a:endParaRPr dirty="0">
              <a:solidFill>
                <a:schemeClr val="dk1"/>
              </a:solidFill>
            </a:endParaRPr>
          </a:p>
          <a:p>
            <a:pPr marL="0" lvl="0" indent="0" algn="l" rtl="0">
              <a:lnSpc>
                <a:spcPct val="115000"/>
              </a:lnSpc>
              <a:spcBef>
                <a:spcPts val="1200"/>
              </a:spcBef>
              <a:spcAft>
                <a:spcPts val="1200"/>
              </a:spcAft>
              <a:buNone/>
            </a:pPr>
            <a:r>
              <a:rPr lang="ru" dirty="0">
                <a:solidFill>
                  <a:schemeClr val="dk1"/>
                </a:solidFill>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a:extLst>
            <a:ext uri="{FF2B5EF4-FFF2-40B4-BE49-F238E27FC236}">
              <a16:creationId xmlns:a16="http://schemas.microsoft.com/office/drawing/2014/main" id="{DBA5F507-33D0-1479-B088-ABF11CE25AE4}"/>
            </a:ext>
          </a:extLst>
        </p:cNvPr>
        <p:cNvGrpSpPr/>
        <p:nvPr/>
      </p:nvGrpSpPr>
      <p:grpSpPr>
        <a:xfrm>
          <a:off x="0" y="0"/>
          <a:ext cx="0" cy="0"/>
          <a:chOff x="0" y="0"/>
          <a:chExt cx="0" cy="0"/>
        </a:xfrm>
      </p:grpSpPr>
      <p:sp>
        <p:nvSpPr>
          <p:cNvPr id="64" name="Google Shape;64;gfe49c100d1_0_10:notes">
            <a:extLst>
              <a:ext uri="{FF2B5EF4-FFF2-40B4-BE49-F238E27FC236}">
                <a16:creationId xmlns:a16="http://schemas.microsoft.com/office/drawing/2014/main" id="{617A51C8-E59B-56DB-057B-3CD693BCE99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fe49c100d1_0_10:notes">
            <a:extLst>
              <a:ext uri="{FF2B5EF4-FFF2-40B4-BE49-F238E27FC236}">
                <a16:creationId xmlns:a16="http://schemas.microsoft.com/office/drawing/2014/main" id="{686F101D-7CAC-29BF-C1C2-3BC4C580013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ru" b="1" dirty="0">
                <a:solidFill>
                  <a:schemeClr val="dk1"/>
                </a:solidFill>
                <a:highlight>
                  <a:srgbClr val="FFFF00"/>
                </a:highlight>
              </a:rPr>
              <a:t>Перед заполнением слайда обратите внимание на статьи о заполнении паспорта проектной идеи и об ошибках при его заполнении</a:t>
            </a:r>
            <a:endParaRPr b="1" dirty="0">
              <a:solidFill>
                <a:schemeClr val="dk1"/>
              </a:solidFill>
              <a:highlight>
                <a:srgbClr val="FFFF00"/>
              </a:highlight>
            </a:endParaRPr>
          </a:p>
          <a:p>
            <a:pPr marL="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Как заполнять паспорт проекта </a:t>
            </a:r>
            <a:r>
              <a:rPr lang="ru" u="sng" dirty="0">
                <a:solidFill>
                  <a:srgbClr val="1155CC"/>
                </a:solidFill>
                <a:latin typeface="Nunito"/>
                <a:ea typeface="Nunito"/>
                <a:cs typeface="Nunito"/>
                <a:sym typeface="Nunito"/>
                <a:hlinkClick r:id="rId3">
                  <a:extLst>
                    <a:ext uri="{A12FA001-AC4F-418D-AE19-62706E023703}">
                      <ahyp:hlinkClr xmlns:ahyp="http://schemas.microsoft.com/office/drawing/2018/hyperlinkcolor" val="tx"/>
                    </a:ext>
                  </a:extLst>
                </a:hlinkClick>
              </a:rPr>
              <a:t>https://www.notion.so/intensive22aw/91b294bbdd1d4496b32fd7dc75fd0f42</a:t>
            </a:r>
            <a:r>
              <a:rPr lang="ru" dirty="0">
                <a:solidFill>
                  <a:schemeClr val="dk1"/>
                </a:solidFill>
                <a:latin typeface="Nunito"/>
                <a:ea typeface="Nunito"/>
                <a:cs typeface="Nunito"/>
                <a:sym typeface="Nunito"/>
              </a:rPr>
              <a:t> </a:t>
            </a:r>
            <a:endParaRPr dirty="0">
              <a:solidFill>
                <a:schemeClr val="dk1"/>
              </a:solidFill>
              <a:latin typeface="Nunito"/>
              <a:ea typeface="Nunito"/>
              <a:cs typeface="Nunito"/>
              <a:sym typeface="Nunito"/>
            </a:endParaRPr>
          </a:p>
          <a:p>
            <a:pPr marL="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Ошибки при заполнении паспорта проекта </a:t>
            </a:r>
            <a:r>
              <a:rPr lang="ru" u="sng" dirty="0">
                <a:solidFill>
                  <a:srgbClr val="1155CC"/>
                </a:solidFill>
                <a:latin typeface="Nunito"/>
                <a:ea typeface="Nunito"/>
                <a:cs typeface="Nunito"/>
                <a:sym typeface="Nunito"/>
                <a:hlinkClick r:id="rId4">
                  <a:extLst>
                    <a:ext uri="{A12FA001-AC4F-418D-AE19-62706E023703}">
                      <ahyp:hlinkClr xmlns:ahyp="http://schemas.microsoft.com/office/drawing/2018/hyperlinkcolor" val="tx"/>
                    </a:ext>
                  </a:extLst>
                </a:hlinkClick>
              </a:rPr>
              <a:t>https://www.notion.so/intensive22aw/135a5aaf58f84f15ad9ad5c183df08fa</a:t>
            </a:r>
            <a:r>
              <a:rPr lang="ru" dirty="0">
                <a:solidFill>
                  <a:schemeClr val="dk1"/>
                </a:solidFill>
                <a:latin typeface="Nunito"/>
                <a:ea typeface="Nunito"/>
                <a:cs typeface="Nunito"/>
                <a:sym typeface="Nunito"/>
              </a:rPr>
              <a:t> </a:t>
            </a:r>
            <a:endParaRPr dirty="0">
              <a:solidFill>
                <a:schemeClr val="dk1"/>
              </a:solidFill>
              <a:latin typeface="Nunito"/>
              <a:ea typeface="Nunito"/>
              <a:cs typeface="Nunito"/>
              <a:sym typeface="Nunito"/>
            </a:endParaRPr>
          </a:p>
          <a:p>
            <a:pPr marL="0" lvl="0" indent="0" algn="l" rtl="0">
              <a:lnSpc>
                <a:spcPct val="115000"/>
              </a:lnSpc>
              <a:spcBef>
                <a:spcPts val="1200"/>
              </a:spcBef>
              <a:spcAft>
                <a:spcPts val="0"/>
              </a:spcAft>
              <a:buClr>
                <a:schemeClr val="dk1"/>
              </a:buClr>
              <a:buSzPts val="1100"/>
              <a:buFont typeface="Arial"/>
              <a:buNone/>
            </a:pPr>
            <a:r>
              <a:rPr lang="ru" b="1" dirty="0">
                <a:solidFill>
                  <a:schemeClr val="dk1"/>
                </a:solidFill>
              </a:rPr>
              <a:t>Проблема, которую вы решаете, не существует в вакууме.</a:t>
            </a:r>
            <a:endParaRPr b="1"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dirty="0">
                <a:solidFill>
                  <a:schemeClr val="dk1"/>
                </a:solidFill>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b="1" dirty="0">
                <a:solidFill>
                  <a:schemeClr val="dk1"/>
                </a:solidFill>
              </a:rPr>
              <a:t>Проблема возникает не на пустом месте.</a:t>
            </a:r>
            <a:endParaRPr b="1"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dirty="0">
                <a:solidFill>
                  <a:schemeClr val="dk1"/>
                </a:solidFill>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dirty="0">
                <a:solidFill>
                  <a:schemeClr val="dk1"/>
                </a:solidFill>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b="1" dirty="0">
                <a:solidFill>
                  <a:schemeClr val="dk1"/>
                </a:solidFill>
              </a:rPr>
              <a:t>Хороший индикатор:</a:t>
            </a:r>
            <a:r>
              <a:rPr lang="ru" dirty="0">
                <a:solidFill>
                  <a:schemeClr val="dk1"/>
                </a:solidFill>
              </a:rPr>
              <a:t> пользователь вынужден тратить дополнительное время, деньги, нервы, здоровье, чтобы решить свою первоначальную задачу.</a:t>
            </a:r>
            <a:endParaRPr dirty="0">
              <a:solidFill>
                <a:schemeClr val="dk1"/>
              </a:solidFill>
            </a:endParaRPr>
          </a:p>
          <a:p>
            <a:pPr marL="0" lvl="0" indent="0" algn="l" rtl="0">
              <a:lnSpc>
                <a:spcPct val="115000"/>
              </a:lnSpc>
              <a:spcBef>
                <a:spcPts val="1200"/>
              </a:spcBef>
              <a:spcAft>
                <a:spcPts val="1200"/>
              </a:spcAft>
              <a:buNone/>
            </a:pPr>
            <a:r>
              <a:rPr lang="ru" dirty="0">
                <a:solidFill>
                  <a:schemeClr val="dk1"/>
                </a:solidFill>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dirty="0"/>
          </a:p>
        </p:txBody>
      </p:sp>
    </p:spTree>
    <p:extLst>
      <p:ext uri="{BB962C8B-B14F-4D97-AF65-F5344CB8AC3E}">
        <p14:creationId xmlns:p14="http://schemas.microsoft.com/office/powerpoint/2010/main" val="1439395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fe49c100d1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fe49c100d1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a:p>
          <a:p>
            <a:pPr marL="0" lvl="0" indent="0" algn="l" rtl="0">
              <a:spcBef>
                <a:spcPts val="0"/>
              </a:spcBef>
              <a:spcAft>
                <a:spcPts val="0"/>
              </a:spcAft>
              <a:buNone/>
            </a:pPr>
            <a:r>
              <a:rPr lang="ru"/>
              <a:t>Аналоги продукта бываю полными (прямые конкуренты) и частичными (косвенные конкуренты).</a:t>
            </a:r>
            <a:endParaRPr/>
          </a:p>
          <a:p>
            <a:pPr marL="0" lvl="0" indent="0" algn="l" rtl="0">
              <a:spcBef>
                <a:spcPts val="0"/>
              </a:spcBef>
              <a:spcAft>
                <a:spcPts val="0"/>
              </a:spcAft>
              <a:buNone/>
            </a:pPr>
            <a:endParaRPr/>
          </a:p>
          <a:p>
            <a:pPr marL="0" lvl="0" indent="0" algn="l" rtl="0">
              <a:spcBef>
                <a:spcPts val="0"/>
              </a:spcBef>
              <a:spcAft>
                <a:spcPts val="0"/>
              </a:spcAft>
              <a:buNone/>
            </a:pPr>
            <a:r>
              <a:rPr lang="ru" b="1"/>
              <a:t>Полные аналоги</a:t>
            </a:r>
            <a:r>
              <a:rPr lang="ru"/>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a:p>
          <a:p>
            <a:pPr marL="0" lvl="0" indent="0" algn="l" rtl="0">
              <a:lnSpc>
                <a:spcPct val="115000"/>
              </a:lnSpc>
              <a:spcBef>
                <a:spcPts val="1200"/>
              </a:spcBef>
              <a:spcAft>
                <a:spcPts val="0"/>
              </a:spcAft>
              <a:buClr>
                <a:schemeClr val="dk1"/>
              </a:buClr>
              <a:buSzPts val="1100"/>
              <a:buFont typeface="Arial"/>
              <a:buNone/>
            </a:pPr>
            <a:r>
              <a:rPr lang="ru" b="1">
                <a:solidFill>
                  <a:schemeClr val="dk1"/>
                </a:solidFill>
              </a:rPr>
              <a:t>Частичными аналогами</a:t>
            </a:r>
            <a:r>
              <a:rPr lang="ru">
                <a:solidFill>
                  <a:schemeClr val="dk1"/>
                </a:solidFill>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a:solidFill>
                <a:schemeClr val="dk1"/>
              </a:solidFill>
            </a:endParaRPr>
          </a:p>
          <a:p>
            <a:pPr marL="0" lvl="0" indent="0" algn="l" rtl="0">
              <a:spcBef>
                <a:spcPts val="1200"/>
              </a:spcBef>
              <a:spcAft>
                <a:spcPts val="0"/>
              </a:spcAft>
              <a:buNone/>
            </a:pPr>
            <a:r>
              <a:rPr lang="ru"/>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 b="1"/>
              <a:t>чем ваш проект отличается от аналогов, в чем превосходит их и как это помогает решать заявленную проблему.</a:t>
            </a:r>
            <a:endParaRPr b="1"/>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a:extLst>
            <a:ext uri="{FF2B5EF4-FFF2-40B4-BE49-F238E27FC236}">
              <a16:creationId xmlns:a16="http://schemas.microsoft.com/office/drawing/2014/main" id="{152D1A4E-4C9D-494F-549A-241454F9D0EA}"/>
            </a:ext>
          </a:extLst>
        </p:cNvPr>
        <p:cNvGrpSpPr/>
        <p:nvPr/>
      </p:nvGrpSpPr>
      <p:grpSpPr>
        <a:xfrm>
          <a:off x="0" y="0"/>
          <a:ext cx="0" cy="0"/>
          <a:chOff x="0" y="0"/>
          <a:chExt cx="0" cy="0"/>
        </a:xfrm>
      </p:grpSpPr>
      <p:sp>
        <p:nvSpPr>
          <p:cNvPr id="76" name="Google Shape;76;gfe49c100d1_0_20:notes">
            <a:extLst>
              <a:ext uri="{FF2B5EF4-FFF2-40B4-BE49-F238E27FC236}">
                <a16:creationId xmlns:a16="http://schemas.microsoft.com/office/drawing/2014/main" id="{087779E1-0EBB-33C5-21D1-6282C72F38A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fe49c100d1_0_20:notes">
            <a:extLst>
              <a:ext uri="{FF2B5EF4-FFF2-40B4-BE49-F238E27FC236}">
                <a16:creationId xmlns:a16="http://schemas.microsoft.com/office/drawing/2014/main" id="{F93227EF-AADB-F1BE-E54A-F294FC0C56B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a:p>
          <a:p>
            <a:pPr marL="0" lvl="0" indent="0" algn="l" rtl="0">
              <a:spcBef>
                <a:spcPts val="0"/>
              </a:spcBef>
              <a:spcAft>
                <a:spcPts val="0"/>
              </a:spcAft>
              <a:buNone/>
            </a:pPr>
            <a:r>
              <a:rPr lang="ru"/>
              <a:t>Аналоги продукта бываю полными (прямые конкуренты) и частичными (косвенные конкуренты).</a:t>
            </a:r>
            <a:endParaRPr/>
          </a:p>
          <a:p>
            <a:pPr marL="0" lvl="0" indent="0" algn="l" rtl="0">
              <a:spcBef>
                <a:spcPts val="0"/>
              </a:spcBef>
              <a:spcAft>
                <a:spcPts val="0"/>
              </a:spcAft>
              <a:buNone/>
            </a:pPr>
            <a:endParaRPr/>
          </a:p>
          <a:p>
            <a:pPr marL="0" lvl="0" indent="0" algn="l" rtl="0">
              <a:spcBef>
                <a:spcPts val="0"/>
              </a:spcBef>
              <a:spcAft>
                <a:spcPts val="0"/>
              </a:spcAft>
              <a:buNone/>
            </a:pPr>
            <a:r>
              <a:rPr lang="ru" b="1"/>
              <a:t>Полные аналоги</a:t>
            </a:r>
            <a:r>
              <a:rPr lang="ru"/>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a:p>
          <a:p>
            <a:pPr marL="0" lvl="0" indent="0" algn="l" rtl="0">
              <a:lnSpc>
                <a:spcPct val="115000"/>
              </a:lnSpc>
              <a:spcBef>
                <a:spcPts val="1200"/>
              </a:spcBef>
              <a:spcAft>
                <a:spcPts val="0"/>
              </a:spcAft>
              <a:buClr>
                <a:schemeClr val="dk1"/>
              </a:buClr>
              <a:buSzPts val="1100"/>
              <a:buFont typeface="Arial"/>
              <a:buNone/>
            </a:pPr>
            <a:r>
              <a:rPr lang="ru" b="1">
                <a:solidFill>
                  <a:schemeClr val="dk1"/>
                </a:solidFill>
              </a:rPr>
              <a:t>Частичными аналогами</a:t>
            </a:r>
            <a:r>
              <a:rPr lang="ru">
                <a:solidFill>
                  <a:schemeClr val="dk1"/>
                </a:solidFill>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a:solidFill>
                <a:schemeClr val="dk1"/>
              </a:solidFill>
            </a:endParaRPr>
          </a:p>
          <a:p>
            <a:pPr marL="0" lvl="0" indent="0" algn="l" rtl="0">
              <a:spcBef>
                <a:spcPts val="1200"/>
              </a:spcBef>
              <a:spcAft>
                <a:spcPts val="0"/>
              </a:spcAft>
              <a:buNone/>
            </a:pPr>
            <a:r>
              <a:rPr lang="ru"/>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 b="1"/>
              <a:t>чем ваш проект отличается от аналогов, в чем превосходит их и как это помогает решать заявленную проблему.</a:t>
            </a:r>
            <a:endParaRPr b="1"/>
          </a:p>
        </p:txBody>
      </p:sp>
    </p:spTree>
    <p:extLst>
      <p:ext uri="{BB962C8B-B14F-4D97-AF65-F5344CB8AC3E}">
        <p14:creationId xmlns:p14="http://schemas.microsoft.com/office/powerpoint/2010/main" val="29436810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a:extLst>
            <a:ext uri="{FF2B5EF4-FFF2-40B4-BE49-F238E27FC236}">
              <a16:creationId xmlns:a16="http://schemas.microsoft.com/office/drawing/2014/main" id="{CCF3C81A-36D8-877A-9E7B-755BE1A5133A}"/>
            </a:ext>
          </a:extLst>
        </p:cNvPr>
        <p:cNvGrpSpPr/>
        <p:nvPr/>
      </p:nvGrpSpPr>
      <p:grpSpPr>
        <a:xfrm>
          <a:off x="0" y="0"/>
          <a:ext cx="0" cy="0"/>
          <a:chOff x="0" y="0"/>
          <a:chExt cx="0" cy="0"/>
        </a:xfrm>
      </p:grpSpPr>
      <p:sp>
        <p:nvSpPr>
          <p:cNvPr id="76" name="Google Shape;76;gfe49c100d1_0_20:notes">
            <a:extLst>
              <a:ext uri="{FF2B5EF4-FFF2-40B4-BE49-F238E27FC236}">
                <a16:creationId xmlns:a16="http://schemas.microsoft.com/office/drawing/2014/main" id="{BFEE9167-66E1-D4C2-251C-C13D5BDE335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fe49c100d1_0_20:notes">
            <a:extLst>
              <a:ext uri="{FF2B5EF4-FFF2-40B4-BE49-F238E27FC236}">
                <a16:creationId xmlns:a16="http://schemas.microsoft.com/office/drawing/2014/main" id="{2ADFA4A7-3DF6-1775-602D-9B2E2A45205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a:p>
          <a:p>
            <a:pPr marL="0" lvl="0" indent="0" algn="l" rtl="0">
              <a:spcBef>
                <a:spcPts val="0"/>
              </a:spcBef>
              <a:spcAft>
                <a:spcPts val="0"/>
              </a:spcAft>
              <a:buNone/>
            </a:pPr>
            <a:r>
              <a:rPr lang="ru"/>
              <a:t>Аналоги продукта бываю полными (прямые конкуренты) и частичными (косвенные конкуренты).</a:t>
            </a:r>
            <a:endParaRPr/>
          </a:p>
          <a:p>
            <a:pPr marL="0" lvl="0" indent="0" algn="l" rtl="0">
              <a:spcBef>
                <a:spcPts val="0"/>
              </a:spcBef>
              <a:spcAft>
                <a:spcPts val="0"/>
              </a:spcAft>
              <a:buNone/>
            </a:pPr>
            <a:endParaRPr/>
          </a:p>
          <a:p>
            <a:pPr marL="0" lvl="0" indent="0" algn="l" rtl="0">
              <a:spcBef>
                <a:spcPts val="0"/>
              </a:spcBef>
              <a:spcAft>
                <a:spcPts val="0"/>
              </a:spcAft>
              <a:buNone/>
            </a:pPr>
            <a:r>
              <a:rPr lang="ru" b="1"/>
              <a:t>Полные аналоги</a:t>
            </a:r>
            <a:r>
              <a:rPr lang="ru"/>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a:p>
          <a:p>
            <a:pPr marL="0" lvl="0" indent="0" algn="l" rtl="0">
              <a:lnSpc>
                <a:spcPct val="115000"/>
              </a:lnSpc>
              <a:spcBef>
                <a:spcPts val="1200"/>
              </a:spcBef>
              <a:spcAft>
                <a:spcPts val="0"/>
              </a:spcAft>
              <a:buClr>
                <a:schemeClr val="dk1"/>
              </a:buClr>
              <a:buSzPts val="1100"/>
              <a:buFont typeface="Arial"/>
              <a:buNone/>
            </a:pPr>
            <a:r>
              <a:rPr lang="ru" b="1">
                <a:solidFill>
                  <a:schemeClr val="dk1"/>
                </a:solidFill>
              </a:rPr>
              <a:t>Частичными аналогами</a:t>
            </a:r>
            <a:r>
              <a:rPr lang="ru">
                <a:solidFill>
                  <a:schemeClr val="dk1"/>
                </a:solidFill>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a:solidFill>
                <a:schemeClr val="dk1"/>
              </a:solidFill>
            </a:endParaRPr>
          </a:p>
          <a:p>
            <a:pPr marL="0" lvl="0" indent="0" algn="l" rtl="0">
              <a:spcBef>
                <a:spcPts val="1200"/>
              </a:spcBef>
              <a:spcAft>
                <a:spcPts val="0"/>
              </a:spcAft>
              <a:buNone/>
            </a:pPr>
            <a:r>
              <a:rPr lang="ru"/>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 b="1"/>
              <a:t>чем ваш проект отличается от аналогов, в чем превосходит их и как это помогает решать заявленную проблему.</a:t>
            </a:r>
            <a:endParaRPr b="1"/>
          </a:p>
        </p:txBody>
      </p:sp>
    </p:spTree>
    <p:extLst>
      <p:ext uri="{BB962C8B-B14F-4D97-AF65-F5344CB8AC3E}">
        <p14:creationId xmlns:p14="http://schemas.microsoft.com/office/powerpoint/2010/main" val="25960246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a:extLst>
            <a:ext uri="{FF2B5EF4-FFF2-40B4-BE49-F238E27FC236}">
              <a16:creationId xmlns:a16="http://schemas.microsoft.com/office/drawing/2014/main" id="{7B07D7DD-EB40-6F00-E917-4CA76B1ABC3F}"/>
            </a:ext>
          </a:extLst>
        </p:cNvPr>
        <p:cNvGrpSpPr/>
        <p:nvPr/>
      </p:nvGrpSpPr>
      <p:grpSpPr>
        <a:xfrm>
          <a:off x="0" y="0"/>
          <a:ext cx="0" cy="0"/>
          <a:chOff x="0" y="0"/>
          <a:chExt cx="0" cy="0"/>
        </a:xfrm>
      </p:grpSpPr>
      <p:sp>
        <p:nvSpPr>
          <p:cNvPr id="94" name="Google Shape;94;gfe49c100d1_0_15:notes">
            <a:extLst>
              <a:ext uri="{FF2B5EF4-FFF2-40B4-BE49-F238E27FC236}">
                <a16:creationId xmlns:a16="http://schemas.microsoft.com/office/drawing/2014/main" id="{C7F588A1-33B9-12EC-EC2C-198BB12B981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fe49c100d1_0_15:notes">
            <a:extLst>
              <a:ext uri="{FF2B5EF4-FFF2-40B4-BE49-F238E27FC236}">
                <a16:creationId xmlns:a16="http://schemas.microsoft.com/office/drawing/2014/main" id="{BC2E7A8A-1D5D-1189-4FEA-FA828C92B5E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ru" dirty="0">
                <a:solidFill>
                  <a:schemeClr val="dk1"/>
                </a:solidFill>
              </a:rPr>
              <a:t>Вовлеченные стороны — это те, на кого влияет проблемная ситуация, или кто как-либо влияет на проект. В принципе, если достаточно подробно пройдена стадия работы с проблемой, многих, если не всех из них вы уже выявили. Иногда вовлеченные стороны называют стейкхолдерами.</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b="1" dirty="0">
                <a:solidFill>
                  <a:schemeClr val="dk1"/>
                </a:solidFill>
              </a:rPr>
              <a:t>Зачем их искать?</a:t>
            </a:r>
            <a:r>
              <a:rPr lang="ru" dirty="0">
                <a:solidFill>
                  <a:schemeClr val="dk1"/>
                </a:solidFill>
              </a:rPr>
              <a:t> Это необходимо, чтобы максимально учесть требования к решению, чтобы оно стало и правда реалистичным, встраивающимся в реальную жизнь реальных людей.</a:t>
            </a:r>
            <a:endParaRPr dirty="0">
              <a:solidFill>
                <a:schemeClr val="dk1"/>
              </a:solidFill>
            </a:endParaRPr>
          </a:p>
          <a:p>
            <a:pPr marL="0" lvl="0" indent="0" algn="l" rtl="0">
              <a:spcBef>
                <a:spcPts val="1200"/>
              </a:spcBef>
              <a:spcAft>
                <a:spcPts val="0"/>
              </a:spcAft>
              <a:buNone/>
            </a:pPr>
            <a:r>
              <a:rPr lang="ru" dirty="0"/>
              <a:t>Слайд можно оформить в виде простой таблицы, из которой </a:t>
            </a:r>
            <a:r>
              <a:rPr lang="ru" b="1" dirty="0"/>
              <a:t>понятны интересы стейкхолдеров и как они могут повлиять</a:t>
            </a:r>
            <a:r>
              <a:rPr lang="ru" dirty="0"/>
              <a:t> на развитие проекта. Мы не ограничиваем вас в шаблоне — простой поиск в интернете даст вам массу вариантов, используйте тот, который для вас подходит.</a:t>
            </a:r>
            <a:endParaRPr dirty="0"/>
          </a:p>
          <a:p>
            <a:pPr marL="0" lvl="0" indent="0" algn="l" rtl="0">
              <a:spcBef>
                <a:spcPts val="0"/>
              </a:spcBef>
              <a:spcAft>
                <a:spcPts val="0"/>
              </a:spcAft>
              <a:buNone/>
            </a:pPr>
            <a:r>
              <a:rPr lang="ru" dirty="0"/>
              <a:t>Если вы достаточно хорошо изучили проблему, можете изложить свои наблюдения в виде диаграммы связей</a:t>
            </a:r>
            <a:endParaRPr dirty="0"/>
          </a:p>
        </p:txBody>
      </p:sp>
    </p:spTree>
    <p:extLst>
      <p:ext uri="{BB962C8B-B14F-4D97-AF65-F5344CB8AC3E}">
        <p14:creationId xmlns:p14="http://schemas.microsoft.com/office/powerpoint/2010/main" val="22569165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fe49c100d1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fe49c100d1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Слайд с командой — это ваш способ представиться и показать, что вы способны справиться с поставленной задачей.</a:t>
            </a:r>
            <a:endParaRPr/>
          </a:p>
          <a:p>
            <a:pPr marL="0" lvl="0" indent="0" algn="l" rtl="0">
              <a:spcBef>
                <a:spcPts val="0"/>
              </a:spcBef>
              <a:spcAft>
                <a:spcPts val="0"/>
              </a:spcAft>
              <a:buNone/>
            </a:pPr>
            <a:r>
              <a:rPr lang="ru"/>
              <a:t>Обычно здесь размещают фотографии, указывают, как кого зовут, должность в проекте</a:t>
            </a:r>
            <a:endParaRPr/>
          </a:p>
          <a:p>
            <a:pPr marL="0" lvl="0" indent="0" algn="l" rtl="0">
              <a:spcBef>
                <a:spcPts val="0"/>
              </a:spcBef>
              <a:spcAft>
                <a:spcPts val="0"/>
              </a:spcAft>
              <a:buNone/>
            </a:pPr>
            <a:r>
              <a:rPr lang="ru"/>
              <a:t>Уместно рассказать о каких-то компетенциях и достижениях (если они у вас есть). Главное, чтобы эти они имели отношение к тому, что вы делаете. </a:t>
            </a:r>
            <a:endParaRPr/>
          </a:p>
          <a:p>
            <a:pPr marL="0" lvl="0" indent="0" algn="l" rtl="0">
              <a:spcBef>
                <a:spcPts val="0"/>
              </a:spcBef>
              <a:spcAft>
                <a:spcPts val="0"/>
              </a:spcAft>
              <a:buNone/>
            </a:pPr>
            <a:r>
              <a:rPr lang="ru" i="1"/>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i="1"/>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ru">
                <a:solidFill>
                  <a:schemeClr val="dk1"/>
                </a:solidFill>
              </a:rPr>
              <a:t>Но ни в коем случае ничего не придумывайте и не вводите ваших зрителей в заблуждение!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ru-RU"/>
              <a:t>Образец заголовка</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11/13/2024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extLst>
      <p:ext uri="{BB962C8B-B14F-4D97-AF65-F5344CB8AC3E}">
        <p14:creationId xmlns:p14="http://schemas.microsoft.com/office/powerpoint/2010/main" val="189841725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11/13/2024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extLst>
      <p:ext uri="{BB962C8B-B14F-4D97-AF65-F5344CB8AC3E}">
        <p14:creationId xmlns:p14="http://schemas.microsoft.com/office/powerpoint/2010/main" val="1331874996"/>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ru-RU"/>
              <a:t>Образец заголовка</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586B75A-687E-405C-8A0B-8D00578BA2C3}" type="datetimeFigureOut">
              <a:rPr lang="en-US" smtClean="0"/>
              <a:pPr/>
              <a:t>11/13/2024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extLst>
      <p:ext uri="{BB962C8B-B14F-4D97-AF65-F5344CB8AC3E}">
        <p14:creationId xmlns:p14="http://schemas.microsoft.com/office/powerpoint/2010/main" val="3000570500"/>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5586B75A-687E-405C-8A0B-8D00578BA2C3}" type="datetimeFigureOut">
              <a:rPr lang="en-US" smtClean="0"/>
              <a:pPr/>
              <a:t>11/13/2024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extLst>
      <p:ext uri="{BB962C8B-B14F-4D97-AF65-F5344CB8AC3E}">
        <p14:creationId xmlns:p14="http://schemas.microsoft.com/office/powerpoint/2010/main" val="351970117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4" name="Content Placeholder 3"/>
          <p:cNvSpPr>
            <a:spLocks noGrp="1"/>
          </p:cNvSpPr>
          <p:nvPr>
            <p:ph sz="half" idx="2"/>
          </p:nvPr>
        </p:nvSpPr>
        <p:spPr>
          <a:xfrm>
            <a:off x="629842" y="1878806"/>
            <a:ext cx="3868340" cy="276344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6" name="Content Placeholder 5"/>
          <p:cNvSpPr>
            <a:spLocks noGrp="1"/>
          </p:cNvSpPr>
          <p:nvPr>
            <p:ph sz="quarter" idx="4"/>
          </p:nvPr>
        </p:nvSpPr>
        <p:spPr>
          <a:xfrm>
            <a:off x="4629150" y="1878806"/>
            <a:ext cx="3887391" cy="276344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smtClean="0"/>
              <a:pPr/>
              <a:t>11/13/2024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extLst>
      <p:ext uri="{BB962C8B-B14F-4D97-AF65-F5344CB8AC3E}">
        <p14:creationId xmlns:p14="http://schemas.microsoft.com/office/powerpoint/2010/main" val="727711481"/>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5586B75A-687E-405C-8A0B-8D00578BA2C3}" type="datetimeFigureOut">
              <a:rPr lang="en-US" smtClean="0"/>
              <a:pPr/>
              <a:t>11/13/2024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extLst>
      <p:ext uri="{BB962C8B-B14F-4D97-AF65-F5344CB8AC3E}">
        <p14:creationId xmlns:p14="http://schemas.microsoft.com/office/powerpoint/2010/main" val="3264238886"/>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86B75A-687E-405C-8A0B-8D00578BA2C3}" type="datetimeFigureOut">
              <a:rPr lang="en-US" smtClean="0"/>
              <a:pPr/>
              <a:t>11/13/2024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extLst>
      <p:ext uri="{BB962C8B-B14F-4D97-AF65-F5344CB8AC3E}">
        <p14:creationId xmlns:p14="http://schemas.microsoft.com/office/powerpoint/2010/main" val="973149326"/>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ru-RU"/>
              <a:t>Образец заголовка</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Date Placeholder 4"/>
          <p:cNvSpPr>
            <a:spLocks noGrp="1"/>
          </p:cNvSpPr>
          <p:nvPr>
            <p:ph type="dt" sz="half" idx="10"/>
          </p:nvPr>
        </p:nvSpPr>
        <p:spPr/>
        <p:txBody>
          <a:bodyPr/>
          <a:lstStyle/>
          <a:p>
            <a:fld id="{5586B75A-687E-405C-8A0B-8D00578BA2C3}" type="datetimeFigureOut">
              <a:rPr lang="en-US" smtClean="0"/>
              <a:pPr/>
              <a:t>11/13/2024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extLst>
      <p:ext uri="{BB962C8B-B14F-4D97-AF65-F5344CB8AC3E}">
        <p14:creationId xmlns:p14="http://schemas.microsoft.com/office/powerpoint/2010/main" val="4291115640"/>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ru-RU"/>
              <a:t>Вставка рисунка</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Date Placeholder 4"/>
          <p:cNvSpPr>
            <a:spLocks noGrp="1"/>
          </p:cNvSpPr>
          <p:nvPr>
            <p:ph type="dt" sz="half" idx="10"/>
          </p:nvPr>
        </p:nvSpPr>
        <p:spPr/>
        <p:txBody>
          <a:bodyPr/>
          <a:lstStyle/>
          <a:p>
            <a:fld id="{5586B75A-687E-405C-8A0B-8D00578BA2C3}" type="datetimeFigureOut">
              <a:rPr lang="en-US" smtClean="0"/>
              <a:pPr/>
              <a:t>11/13/2024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extLst>
      <p:ext uri="{BB962C8B-B14F-4D97-AF65-F5344CB8AC3E}">
        <p14:creationId xmlns:p14="http://schemas.microsoft.com/office/powerpoint/2010/main" val="1750893759"/>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11/13/2024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extLst>
      <p:ext uri="{BB962C8B-B14F-4D97-AF65-F5344CB8AC3E}">
        <p14:creationId xmlns:p14="http://schemas.microsoft.com/office/powerpoint/2010/main" val="116157485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11/13/2024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extLst>
      <p:ext uri="{BB962C8B-B14F-4D97-AF65-F5344CB8AC3E}">
        <p14:creationId xmlns:p14="http://schemas.microsoft.com/office/powerpoint/2010/main" val="344600185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extLst>
      <p:ext uri="{BB962C8B-B14F-4D97-AF65-F5344CB8AC3E}">
        <p14:creationId xmlns:p14="http://schemas.microsoft.com/office/powerpoint/2010/main" val="1238841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5586B75A-687E-405C-8A0B-8D00578BA2C3}" type="datetimeFigureOut">
              <a:rPr lang="en-US" smtClean="0"/>
              <a:pPr/>
              <a:t>11/13/2024</a:t>
            </a:fld>
            <a:endParaRPr lang="en-US" dirty="0"/>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lvl="0" indent="0" algn="r" rtl="0">
              <a:spcBef>
                <a:spcPts val="0"/>
              </a:spcBef>
              <a:spcAft>
                <a:spcPts val="0"/>
              </a:spcAft>
              <a:buNone/>
            </a:pPr>
            <a:fld id="{00000000-1234-1234-1234-123412341234}" type="slidenum">
              <a:rPr lang="ru" smtClean="0"/>
              <a:t>‹#›</a:t>
            </a:fld>
            <a:endParaRPr lang="ru"/>
          </a:p>
        </p:txBody>
      </p:sp>
    </p:spTree>
    <p:extLst>
      <p:ext uri="{BB962C8B-B14F-4D97-AF65-F5344CB8AC3E}">
        <p14:creationId xmlns:p14="http://schemas.microsoft.com/office/powerpoint/2010/main" val="1575276166"/>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 id="2147483808" r:id="rId12"/>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ctrTitle"/>
          </p:nvPr>
        </p:nvSpPr>
        <p:spPr>
          <a:xfrm>
            <a:off x="1143000" y="1549695"/>
            <a:ext cx="6858000" cy="17907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ru-RU" dirty="0">
                <a:solidFill>
                  <a:schemeClr val="accent4">
                    <a:lumMod val="60000"/>
                    <a:lumOff val="40000"/>
                  </a:schemeClr>
                </a:solidFill>
                <a:latin typeface="Segoe UI Black" panose="020B0A02040204020203" pitchFamily="34" charset="0"/>
                <a:ea typeface="Segoe UI Black" panose="020B0A02040204020203" pitchFamily="34" charset="0"/>
              </a:rPr>
              <a:t>Создание бизнес-плана</a:t>
            </a:r>
            <a:br>
              <a:rPr lang="ru-RU" dirty="0">
                <a:solidFill>
                  <a:schemeClr val="accent4">
                    <a:lumMod val="60000"/>
                    <a:lumOff val="40000"/>
                  </a:schemeClr>
                </a:solidFill>
                <a:latin typeface="Segoe UI Black" panose="020B0A02040204020203" pitchFamily="34" charset="0"/>
                <a:ea typeface="Segoe UI Black" panose="020B0A02040204020203" pitchFamily="34" charset="0"/>
              </a:rPr>
            </a:br>
            <a:r>
              <a:rPr lang="ru-RU" dirty="0">
                <a:solidFill>
                  <a:schemeClr val="accent4">
                    <a:lumMod val="60000"/>
                    <a:lumOff val="40000"/>
                  </a:schemeClr>
                </a:solidFill>
                <a:latin typeface="Segoe UI Black" panose="020B0A02040204020203" pitchFamily="34" charset="0"/>
                <a:ea typeface="Segoe UI Black" panose="020B0A02040204020203" pitchFamily="34" charset="0"/>
              </a:rPr>
              <a:t>клининговой компании </a:t>
            </a:r>
            <a:br>
              <a:rPr lang="ru-RU" dirty="0">
                <a:solidFill>
                  <a:schemeClr val="accent4">
                    <a:lumMod val="60000"/>
                    <a:lumOff val="40000"/>
                  </a:schemeClr>
                </a:solidFill>
                <a:latin typeface="Segoe UI Black" panose="020B0A02040204020203" pitchFamily="34" charset="0"/>
                <a:ea typeface="Segoe UI Black" panose="020B0A02040204020203" pitchFamily="34" charset="0"/>
              </a:rPr>
            </a:br>
            <a:r>
              <a:rPr lang="ru-RU" dirty="0">
                <a:solidFill>
                  <a:schemeClr val="accent4">
                    <a:lumMod val="60000"/>
                    <a:lumOff val="40000"/>
                  </a:schemeClr>
                </a:solidFill>
                <a:latin typeface="Segoe UI Black" panose="020B0A02040204020203" pitchFamily="34" charset="0"/>
                <a:ea typeface="Segoe UI Black" panose="020B0A02040204020203" pitchFamily="34" charset="0"/>
              </a:rPr>
              <a:t>«</a:t>
            </a:r>
            <a:r>
              <a:rPr lang="ru-RU" dirty="0" err="1">
                <a:solidFill>
                  <a:schemeClr val="accent4">
                    <a:lumMod val="60000"/>
                    <a:lumOff val="40000"/>
                  </a:schemeClr>
                </a:solidFill>
                <a:latin typeface="Cooper Black" panose="0208090404030B020404" pitchFamily="18" charset="0"/>
                <a:ea typeface="Segoe UI Black" panose="020B0A02040204020203" pitchFamily="34" charset="0"/>
              </a:rPr>
              <a:t>Tugen</a:t>
            </a:r>
            <a:r>
              <a:rPr lang="ru-RU" dirty="0">
                <a:solidFill>
                  <a:schemeClr val="accent4">
                    <a:lumMod val="60000"/>
                    <a:lumOff val="40000"/>
                  </a:schemeClr>
                </a:solidFill>
                <a:latin typeface="Segoe UI Black" panose="020B0A02040204020203" pitchFamily="34" charset="0"/>
                <a:ea typeface="Segoe UI Black" panose="020B0A02040204020203" pitchFamily="34" charset="0"/>
              </a:rPr>
              <a:t>»</a:t>
            </a:r>
            <a:endParaRPr lang="ru-RU" dirty="0">
              <a:solidFill>
                <a:schemeClr val="accent4">
                  <a:lumMod val="60000"/>
                  <a:lumOff val="40000"/>
                </a:schemeClr>
              </a:solidFill>
              <a:latin typeface="Cooper Black" panose="0208090404030B020404" pitchFamily="18" charset="0"/>
              <a:ea typeface="Segoe UI Black" panose="020B0A02040204020203"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D793D29-9571-4EDA-E52C-EA81BC9F1CF1}"/>
              </a:ext>
            </a:extLst>
          </p:cNvPr>
          <p:cNvSpPr>
            <a:spLocks noGrp="1"/>
          </p:cNvSpPr>
          <p:nvPr>
            <p:ph type="title"/>
          </p:nvPr>
        </p:nvSpPr>
        <p:spPr/>
        <p:txBody>
          <a:bodyPr/>
          <a:lstStyle/>
          <a:p>
            <a:r>
              <a:rPr lang="ru" dirty="0">
                <a:latin typeface="Segoe UI Black" panose="020B0A02040204020203" pitchFamily="34" charset="0"/>
                <a:ea typeface="Segoe UI Black" panose="020B0A02040204020203" pitchFamily="34" charset="0"/>
              </a:rPr>
              <a:t>Актуальность проекта</a:t>
            </a:r>
            <a:endParaRPr lang="ru-RU" dirty="0"/>
          </a:p>
        </p:txBody>
      </p:sp>
      <p:sp>
        <p:nvSpPr>
          <p:cNvPr id="3" name="Объект 2">
            <a:extLst>
              <a:ext uri="{FF2B5EF4-FFF2-40B4-BE49-F238E27FC236}">
                <a16:creationId xmlns:a16="http://schemas.microsoft.com/office/drawing/2014/main" id="{979335F6-96D6-B62C-8194-C6FD7CB1E8FE}"/>
              </a:ext>
            </a:extLst>
          </p:cNvPr>
          <p:cNvSpPr>
            <a:spLocks noGrp="1"/>
          </p:cNvSpPr>
          <p:nvPr>
            <p:ph idx="1"/>
          </p:nvPr>
        </p:nvSpPr>
        <p:spPr/>
        <p:txBody>
          <a:bodyPr>
            <a:normAutofit/>
          </a:bodyPr>
          <a:lstStyle/>
          <a:p>
            <a:pPr marL="0" indent="0" algn="just">
              <a:buNone/>
            </a:pPr>
            <a:r>
              <a:rPr lang="ru-RU" dirty="0">
                <a:cs typeface="Times New Roman" panose="02020603050405020304" pitchFamily="18" charset="0"/>
              </a:rPr>
              <a:t>	В среднем на уборку мы тратим 3,5 часа. В случае одной уборки в неделю это 182 часа в год. А при двух уборках в неделю целых— 364 часа в год.</a:t>
            </a:r>
          </a:p>
          <a:p>
            <a:pPr marL="0" indent="0" algn="just">
              <a:buNone/>
            </a:pPr>
            <a:r>
              <a:rPr lang="ru-RU" dirty="0">
                <a:cs typeface="Times New Roman" panose="02020603050405020304" pitchFamily="18" charset="0"/>
              </a:rPr>
              <a:t>	Современный образ жизни часто приводит к нехватке времени на выполнение домашних дел. Люди могут быть заняты работой, семейными обязанностями или другими задачами, и клининговая компания предоставляет необходимую помощь, экономя время и позволяя сосредоточиться на более важных делах.</a:t>
            </a:r>
          </a:p>
        </p:txBody>
      </p:sp>
    </p:spTree>
    <p:extLst>
      <p:ext uri="{BB962C8B-B14F-4D97-AF65-F5344CB8AC3E}">
        <p14:creationId xmlns:p14="http://schemas.microsoft.com/office/powerpoint/2010/main" val="634742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ru" dirty="0">
                <a:latin typeface="Segoe UI Black" panose="020B0A02040204020203" pitchFamily="34" charset="0"/>
                <a:ea typeface="Segoe UI Black" panose="020B0A02040204020203" pitchFamily="34" charset="0"/>
              </a:rPr>
              <a:t>Проблемы, которые мы решаем:</a:t>
            </a:r>
            <a:endParaRPr dirty="0">
              <a:latin typeface="Segoe UI Black" panose="020B0A02040204020203" pitchFamily="34" charset="0"/>
              <a:ea typeface="Segoe UI Black" panose="020B0A02040204020203" pitchFamily="34" charset="0"/>
            </a:endParaRPr>
          </a:p>
        </p:txBody>
      </p:sp>
      <p:sp>
        <p:nvSpPr>
          <p:cNvPr id="68" name="Google Shape;68;p15"/>
          <p:cNvSpPr txBox="1">
            <a:spLocks noGrp="1"/>
          </p:cNvSpPr>
          <p:nvPr>
            <p:ph idx="1"/>
          </p:nvPr>
        </p:nvSpPr>
        <p:spPr>
          <a:xfrm>
            <a:off x="628650" y="1179871"/>
            <a:ext cx="7886700" cy="3452852"/>
          </a:xfrm>
          <a:prstGeom prst="rect">
            <a:avLst/>
          </a:prstGeom>
        </p:spPr>
        <p:txBody>
          <a:bodyPr spcFirstLastPara="1" wrap="square" lIns="91425" tIns="91425" rIns="91425" bIns="91425" anchor="t" anchorCtr="0">
            <a:normAutofit/>
          </a:bodyPr>
          <a:lstStyle/>
          <a:p>
            <a:pPr marL="0" indent="0">
              <a:buNone/>
            </a:pPr>
            <a:r>
              <a:rPr lang="ru-RU" b="1" dirty="0">
                <a:solidFill>
                  <a:schemeClr val="accent4">
                    <a:lumMod val="60000"/>
                    <a:lumOff val="40000"/>
                  </a:schemeClr>
                </a:solidFill>
                <a:cs typeface="Times New Roman" panose="02020603050405020304" pitchFamily="18" charset="0"/>
              </a:rPr>
              <a:t>Недостаток времени</a:t>
            </a:r>
          </a:p>
          <a:p>
            <a:pPr marL="0" indent="0">
              <a:buNone/>
            </a:pPr>
            <a:r>
              <a:rPr lang="ru-RU" b="1" dirty="0">
                <a:cs typeface="Times New Roman" panose="02020603050405020304" pitchFamily="18" charset="0"/>
              </a:rPr>
              <a:t>Нехватка опыта </a:t>
            </a:r>
            <a:endParaRPr lang="ru-RU" b="1" dirty="0">
              <a:solidFill>
                <a:schemeClr val="accent4">
                  <a:lumMod val="60000"/>
                  <a:lumOff val="40000"/>
                </a:schemeClr>
              </a:solidFill>
              <a:cs typeface="Times New Roman" panose="02020603050405020304" pitchFamily="18" charset="0"/>
            </a:endParaRPr>
          </a:p>
          <a:p>
            <a:pPr marL="0" indent="0">
              <a:buNone/>
            </a:pPr>
            <a:r>
              <a:rPr lang="ru-RU" b="1" dirty="0">
                <a:solidFill>
                  <a:schemeClr val="accent4">
                    <a:lumMod val="60000"/>
                    <a:lumOff val="40000"/>
                  </a:schemeClr>
                </a:solidFill>
                <a:cs typeface="Times New Roman" panose="02020603050405020304" pitchFamily="18" charset="0"/>
              </a:rPr>
              <a:t>Физические ограничения</a:t>
            </a:r>
          </a:p>
          <a:p>
            <a:pPr marL="0" indent="0">
              <a:buNone/>
            </a:pPr>
            <a:r>
              <a:rPr lang="ru-RU" b="1" dirty="0">
                <a:cs typeface="Times New Roman" panose="02020603050405020304" pitchFamily="18" charset="0"/>
              </a:rPr>
              <a:t>Желание обеспечить чистоту и порядок</a:t>
            </a:r>
          </a:p>
          <a:p>
            <a:pPr marL="0" indent="0">
              <a:buNone/>
            </a:pPr>
            <a:r>
              <a:rPr lang="ru-RU" b="1" dirty="0">
                <a:solidFill>
                  <a:schemeClr val="accent4">
                    <a:lumMod val="60000"/>
                    <a:lumOff val="40000"/>
                  </a:schemeClr>
                </a:solidFill>
                <a:cs typeface="Times New Roman" panose="02020603050405020304" pitchFamily="18" charset="0"/>
              </a:rPr>
              <a:t>Отсутствие специального оборудования</a:t>
            </a:r>
          </a:p>
          <a:p>
            <a:pPr marL="0" indent="0">
              <a:buNone/>
            </a:pPr>
            <a:endParaRPr lang="ru-RU" sz="1800" b="1" dirty="0">
              <a:cs typeface="Times New Roman" panose="02020603050405020304" pitchFamily="18" charset="0"/>
            </a:endParaRPr>
          </a:p>
          <a:p>
            <a:pPr marL="0" lvl="0" indent="0" algn="l" rtl="0">
              <a:spcBef>
                <a:spcPts val="0"/>
              </a:spcBef>
              <a:spcAft>
                <a:spcPts val="1200"/>
              </a:spcAft>
              <a:buNone/>
            </a:pP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6">
          <a:extLst>
            <a:ext uri="{FF2B5EF4-FFF2-40B4-BE49-F238E27FC236}">
              <a16:creationId xmlns:a16="http://schemas.microsoft.com/office/drawing/2014/main" id="{B9E7098C-210E-00F3-F21A-9AE0834B0B49}"/>
            </a:ext>
          </a:extLst>
        </p:cNvPr>
        <p:cNvGrpSpPr/>
        <p:nvPr/>
      </p:nvGrpSpPr>
      <p:grpSpPr>
        <a:xfrm>
          <a:off x="0" y="0"/>
          <a:ext cx="0" cy="0"/>
          <a:chOff x="0" y="0"/>
          <a:chExt cx="0" cy="0"/>
        </a:xfrm>
      </p:grpSpPr>
      <p:sp>
        <p:nvSpPr>
          <p:cNvPr id="67" name="Google Shape;67;p15">
            <a:extLst>
              <a:ext uri="{FF2B5EF4-FFF2-40B4-BE49-F238E27FC236}">
                <a16:creationId xmlns:a16="http://schemas.microsoft.com/office/drawing/2014/main" id="{14D0FD20-5315-07B8-895F-B61C582E3F4C}"/>
              </a:ext>
            </a:extLst>
          </p:cNvPr>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ru-RU" dirty="0">
                <a:latin typeface="Segoe UI Black" panose="020B0A02040204020203" pitchFamily="34" charset="0"/>
                <a:ea typeface="Segoe UI Black" panose="020B0A02040204020203" pitchFamily="34" charset="0"/>
              </a:rPr>
              <a:t>Наши пользователи:</a:t>
            </a:r>
          </a:p>
        </p:txBody>
      </p:sp>
      <p:sp>
        <p:nvSpPr>
          <p:cNvPr id="68" name="Google Shape;68;p15">
            <a:extLst>
              <a:ext uri="{FF2B5EF4-FFF2-40B4-BE49-F238E27FC236}">
                <a16:creationId xmlns:a16="http://schemas.microsoft.com/office/drawing/2014/main" id="{0E2C5089-4B4B-1EF3-E86E-4BC9F4026000}"/>
              </a:ext>
            </a:extLst>
          </p:cNvPr>
          <p:cNvSpPr txBox="1">
            <a:spLocks noGrp="1"/>
          </p:cNvSpPr>
          <p:nvPr>
            <p:ph idx="1"/>
          </p:nvPr>
        </p:nvSpPr>
        <p:spPr>
          <a:xfrm>
            <a:off x="628650" y="1179871"/>
            <a:ext cx="7886700" cy="3452852"/>
          </a:xfrm>
          <a:prstGeom prst="rect">
            <a:avLst/>
          </a:prstGeom>
        </p:spPr>
        <p:txBody>
          <a:bodyPr spcFirstLastPara="1" wrap="square" lIns="91425" tIns="91425" rIns="91425" bIns="91425" anchor="t" anchorCtr="0">
            <a:normAutofit/>
          </a:body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ru-RU" b="1" i="0" u="none" strike="noStrike" kern="1200" cap="none" spc="0" normalizeH="0" baseline="0" noProof="0" dirty="0">
                <a:ln>
                  <a:noFill/>
                </a:ln>
                <a:solidFill>
                  <a:schemeClr val="accent4">
                    <a:lumMod val="60000"/>
                    <a:lumOff val="40000"/>
                  </a:schemeClr>
                </a:solidFill>
                <a:effectLst/>
                <a:uLnTx/>
                <a:uFillTx/>
                <a:latin typeface="Calibri" panose="020F0502020204030204"/>
                <a:ea typeface="+mn-ea"/>
                <a:cs typeface="Times New Roman" panose="02020603050405020304" pitchFamily="18" charset="0"/>
              </a:rPr>
              <a:t>Семьи </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ru-RU" b="1" i="0" u="none" strike="noStrike" kern="1200" cap="none" spc="0" normalizeH="0" baseline="0" noProof="0" dirty="0">
                <a:ln>
                  <a:noFill/>
                </a:ln>
                <a:effectLst/>
                <a:uLnTx/>
                <a:uFillTx/>
                <a:latin typeface="Calibri" panose="020F0502020204030204"/>
                <a:ea typeface="+mn-ea"/>
                <a:cs typeface="Times New Roman" panose="02020603050405020304" pitchFamily="18" charset="0"/>
              </a:rPr>
              <a:t>Пожилые люди</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ru-RU" b="1" i="0" u="none" strike="noStrike" kern="1200" cap="none" spc="0" normalizeH="0" baseline="0" noProof="0" dirty="0">
                <a:ln>
                  <a:noFill/>
                </a:ln>
                <a:solidFill>
                  <a:schemeClr val="accent4">
                    <a:lumMod val="60000"/>
                    <a:lumOff val="40000"/>
                  </a:schemeClr>
                </a:solidFill>
                <a:effectLst/>
                <a:uLnTx/>
                <a:uFillTx/>
                <a:latin typeface="Calibri" panose="020F0502020204030204"/>
                <a:ea typeface="+mn-ea"/>
                <a:cs typeface="Times New Roman" panose="02020603050405020304" pitchFamily="18" charset="0"/>
              </a:rPr>
              <a:t>Арендаторы и собственники недвижимости</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ru-RU" b="1" i="0" u="none" strike="noStrike" kern="1200" cap="none" spc="0" normalizeH="0" baseline="0" noProof="0" dirty="0">
                <a:ln>
                  <a:noFill/>
                </a:ln>
                <a:effectLst/>
                <a:uLnTx/>
                <a:uFillTx/>
                <a:latin typeface="Calibri" panose="020F0502020204030204"/>
                <a:ea typeface="+mn-ea"/>
                <a:cs typeface="+mn-cs"/>
              </a:rPr>
              <a:t>Бизнес-клиенты</a:t>
            </a:r>
          </a:p>
          <a:p>
            <a:pPr marL="0" indent="0">
              <a:buNone/>
              <a:defRPr/>
            </a:pPr>
            <a:r>
              <a:rPr kumimoji="0" lang="ru-RU" b="1" i="0" u="none" strike="noStrike" kern="1200" cap="none" spc="0" normalizeH="0" baseline="0" noProof="0" dirty="0">
                <a:ln>
                  <a:noFill/>
                </a:ln>
                <a:solidFill>
                  <a:srgbClr val="5FADE4"/>
                </a:solidFill>
                <a:effectLst/>
                <a:uLnTx/>
                <a:uFillTx/>
                <a:latin typeface="Calibri" panose="020F0502020204030204"/>
                <a:ea typeface="+mn-ea"/>
                <a:cs typeface="Times New Roman" panose="02020603050405020304" pitchFamily="18" charset="0"/>
              </a:rPr>
              <a:t>Дачники</a:t>
            </a:r>
            <a:endParaRPr kumimoji="0" lang="ru-RU" b="1" i="0" u="none" strike="noStrike" kern="1200" cap="none" spc="0" normalizeH="0" baseline="0" noProof="0" dirty="0">
              <a:ln>
                <a:noFill/>
              </a:ln>
              <a:solidFill>
                <a:srgbClr val="5FADE4"/>
              </a:solidFill>
              <a:effectLst/>
              <a:uLnTx/>
              <a:uFillTx/>
              <a:latin typeface="Calibri" panose="020F0502020204030204"/>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ru-RU" b="1" i="0" u="none" strike="noStrike" kern="1200" cap="none" spc="0" normalizeH="0" baseline="0" noProof="0" dirty="0">
              <a:ln>
                <a:noFill/>
              </a:ln>
              <a:solidFill>
                <a:schemeClr val="accent4">
                  <a:lumMod val="60000"/>
                  <a:lumOff val="40000"/>
                </a:schemeClr>
              </a:solidFill>
              <a:effectLst/>
              <a:uLnTx/>
              <a:uFillTx/>
              <a:latin typeface="Calibri" panose="020F0502020204030204"/>
              <a:ea typeface="+mn-ea"/>
              <a:cs typeface="+mn-cs"/>
            </a:endParaRPr>
          </a:p>
          <a:p>
            <a:pPr marL="0" indent="0">
              <a:buNone/>
            </a:pPr>
            <a:endParaRPr lang="ru-RU" sz="1800" b="1" dirty="0">
              <a:cs typeface="Times New Roman" panose="02020603050405020304" pitchFamily="18" charset="0"/>
            </a:endParaRPr>
          </a:p>
          <a:p>
            <a:pPr marL="0" lvl="0" indent="0" algn="l" rtl="0">
              <a:spcBef>
                <a:spcPts val="0"/>
              </a:spcBef>
              <a:spcAft>
                <a:spcPts val="1200"/>
              </a:spcAft>
              <a:buNone/>
            </a:pPr>
            <a:endParaRPr lang="ru-RU" dirty="0"/>
          </a:p>
        </p:txBody>
      </p:sp>
    </p:spTree>
    <p:extLst>
      <p:ext uri="{BB962C8B-B14F-4D97-AF65-F5344CB8AC3E}">
        <p14:creationId xmlns:p14="http://schemas.microsoft.com/office/powerpoint/2010/main" val="6395255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ru" dirty="0">
                <a:latin typeface="Segoe UI Black" panose="020B0A02040204020203" pitchFamily="34" charset="0"/>
                <a:ea typeface="Segoe UI Black" panose="020B0A02040204020203" pitchFamily="34" charset="0"/>
              </a:rPr>
              <a:t>Аналоги решения</a:t>
            </a:r>
            <a:endParaRPr dirty="0">
              <a:latin typeface="Segoe UI Black" panose="020B0A02040204020203" pitchFamily="34" charset="0"/>
              <a:ea typeface="Segoe UI Black" panose="020B0A02040204020203" pitchFamily="34" charset="0"/>
            </a:endParaRPr>
          </a:p>
        </p:txBody>
      </p:sp>
      <p:sp>
        <p:nvSpPr>
          <p:cNvPr id="80" name="Google Shape;80;p17"/>
          <p:cNvSpPr txBox="1">
            <a:spLocks noGrp="1"/>
          </p:cNvSpPr>
          <p:nvPr>
            <p:ph idx="1"/>
          </p:nvPr>
        </p:nvSpPr>
        <p:spPr>
          <a:xfrm>
            <a:off x="628650" y="1118497"/>
            <a:ext cx="7886700" cy="3263504"/>
          </a:xfrm>
          <a:prstGeom prst="rect">
            <a:avLst/>
          </a:prstGeom>
        </p:spPr>
        <p:txBody>
          <a:bodyPr spcFirstLastPara="1" wrap="square" lIns="91425" tIns="91425" rIns="91425" bIns="91425" anchor="t" anchorCtr="0">
            <a:noAutofit/>
          </a:bodyPr>
          <a:lstStyle/>
          <a:p>
            <a:pPr marL="0" indent="0">
              <a:buNone/>
            </a:pPr>
            <a:r>
              <a:rPr lang="ru-RU" sz="1800" dirty="0">
                <a:cs typeface="Times New Roman" panose="02020603050405020304" pitchFamily="18" charset="0"/>
              </a:rPr>
              <a:t>Есть несколько подходов, каждый из которых имеет недостатки:</a:t>
            </a:r>
          </a:p>
          <a:p>
            <a:pPr marL="0" indent="0">
              <a:buNone/>
            </a:pPr>
            <a:endParaRPr lang="ru-RU" sz="100" dirty="0">
              <a:cs typeface="Times New Roman" panose="02020603050405020304" pitchFamily="18" charset="0"/>
            </a:endParaRPr>
          </a:p>
          <a:p>
            <a:pPr marL="0" indent="0">
              <a:buNone/>
            </a:pPr>
            <a:r>
              <a:rPr lang="ru-RU" sz="1800" b="1" dirty="0">
                <a:cs typeface="Times New Roman" panose="02020603050405020304" pitchFamily="18" charset="0"/>
              </a:rPr>
              <a:t>Частные уборщики</a:t>
            </a:r>
          </a:p>
          <a:p>
            <a:pPr marL="0" indent="0">
              <a:buNone/>
            </a:pPr>
            <a:r>
              <a:rPr lang="ru-RU" sz="1400" dirty="0">
                <a:solidFill>
                  <a:schemeClr val="accent4">
                    <a:lumMod val="60000"/>
                    <a:lumOff val="40000"/>
                  </a:schemeClr>
                </a:solidFill>
                <a:cs typeface="Times New Roman" panose="02020603050405020304" pitchFamily="18" charset="0"/>
              </a:rPr>
              <a:t>несет риски, такие как недобросовестность и отсутствие гарантий</a:t>
            </a:r>
          </a:p>
          <a:p>
            <a:pPr marL="0" indent="0">
              <a:buNone/>
            </a:pPr>
            <a:endParaRPr lang="ru-RU" sz="100" dirty="0">
              <a:cs typeface="Times New Roman" panose="02020603050405020304" pitchFamily="18" charset="0"/>
            </a:endParaRPr>
          </a:p>
          <a:p>
            <a:pPr marL="0" indent="0">
              <a:buNone/>
            </a:pPr>
            <a:r>
              <a:rPr lang="ru-RU" sz="1800" b="1" dirty="0">
                <a:cs typeface="Times New Roman" panose="02020603050405020304" pitchFamily="18" charset="0"/>
              </a:rPr>
              <a:t>Родственники и друзья, предлагающие помощь </a:t>
            </a:r>
          </a:p>
          <a:p>
            <a:pPr marL="0" indent="0">
              <a:buNone/>
            </a:pPr>
            <a:r>
              <a:rPr lang="ru-RU" sz="1400" dirty="0">
                <a:solidFill>
                  <a:schemeClr val="accent4">
                    <a:lumMod val="60000"/>
                    <a:lumOff val="40000"/>
                  </a:schemeClr>
                </a:solidFill>
                <a:cs typeface="Times New Roman" panose="02020603050405020304" pitchFamily="18" charset="0"/>
              </a:rPr>
              <a:t>не всегда может быть доступным и надежным</a:t>
            </a:r>
          </a:p>
          <a:p>
            <a:pPr marL="0" indent="0">
              <a:buNone/>
            </a:pPr>
            <a:endParaRPr lang="ru-RU" sz="100" dirty="0">
              <a:solidFill>
                <a:schemeClr val="accent4">
                  <a:lumMod val="60000"/>
                  <a:lumOff val="40000"/>
                </a:schemeClr>
              </a:solidFill>
              <a:cs typeface="Times New Roman" panose="02020603050405020304" pitchFamily="18" charset="0"/>
            </a:endParaRPr>
          </a:p>
          <a:p>
            <a:pPr marL="0" indent="0">
              <a:buNone/>
            </a:pPr>
            <a:r>
              <a:rPr lang="ru-RU" sz="1800" b="1" dirty="0">
                <a:cs typeface="Times New Roman" panose="02020603050405020304" pitchFamily="18" charset="0"/>
              </a:rPr>
              <a:t>Собственные усилия</a:t>
            </a:r>
          </a:p>
          <a:p>
            <a:pPr marL="0" indent="0">
              <a:buNone/>
            </a:pPr>
            <a:r>
              <a:rPr lang="ru-RU" sz="1400" dirty="0">
                <a:solidFill>
                  <a:schemeClr val="accent4">
                    <a:lumMod val="60000"/>
                    <a:lumOff val="40000"/>
                  </a:schemeClr>
                </a:solidFill>
                <a:cs typeface="Times New Roman" panose="02020603050405020304" pitchFamily="18" charset="0"/>
              </a:rPr>
              <a:t>не всегда эффективно и может отнимать много времени</a:t>
            </a:r>
          </a:p>
          <a:p>
            <a:pPr marL="0" indent="0">
              <a:buNone/>
            </a:pPr>
            <a:endParaRPr lang="ru-RU" sz="100" dirty="0">
              <a:solidFill>
                <a:schemeClr val="accent4">
                  <a:lumMod val="60000"/>
                  <a:lumOff val="40000"/>
                </a:schemeClr>
              </a:solidFill>
              <a:cs typeface="Times New Roman" panose="02020603050405020304" pitchFamily="18" charset="0"/>
            </a:endParaRPr>
          </a:p>
          <a:p>
            <a:pPr marL="0" indent="0">
              <a:buNone/>
            </a:pPr>
            <a:r>
              <a:rPr lang="ru-RU" sz="1800" b="1" dirty="0">
                <a:cs typeface="Times New Roman" panose="02020603050405020304" pitchFamily="18" charset="0"/>
              </a:rPr>
              <a:t>Другие клининговые компании</a:t>
            </a:r>
          </a:p>
          <a:p>
            <a:pPr marL="0" indent="0">
              <a:buNone/>
            </a:pPr>
            <a:r>
              <a:rPr lang="ru-RU" sz="1400" dirty="0">
                <a:solidFill>
                  <a:schemeClr val="accent4">
                    <a:lumMod val="60000"/>
                    <a:lumOff val="40000"/>
                  </a:schemeClr>
                </a:solidFill>
                <a:cs typeface="Times New Roman" panose="02020603050405020304" pitchFamily="18" charset="0"/>
              </a:rPr>
              <a:t>качество и цена могут сильно варьироваться</a:t>
            </a:r>
          </a:p>
          <a:p>
            <a:pPr marL="171450" indent="-171450"/>
            <a:endParaRPr lang="ru-RU" sz="12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8">
          <a:extLst>
            <a:ext uri="{FF2B5EF4-FFF2-40B4-BE49-F238E27FC236}">
              <a16:creationId xmlns:a16="http://schemas.microsoft.com/office/drawing/2014/main" id="{B35A55E2-223A-613A-B6DD-406E170F307F}"/>
            </a:ext>
          </a:extLst>
        </p:cNvPr>
        <p:cNvGrpSpPr/>
        <p:nvPr/>
      </p:nvGrpSpPr>
      <p:grpSpPr>
        <a:xfrm>
          <a:off x="0" y="0"/>
          <a:ext cx="0" cy="0"/>
          <a:chOff x="0" y="0"/>
          <a:chExt cx="0" cy="0"/>
        </a:xfrm>
      </p:grpSpPr>
      <p:sp>
        <p:nvSpPr>
          <p:cNvPr id="79" name="Google Shape;79;p17">
            <a:extLst>
              <a:ext uri="{FF2B5EF4-FFF2-40B4-BE49-F238E27FC236}">
                <a16:creationId xmlns:a16="http://schemas.microsoft.com/office/drawing/2014/main" id="{8659A018-0B07-85B0-20FA-09EC8CD89B2C}"/>
              </a:ext>
            </a:extLst>
          </p:cNvPr>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ru" dirty="0">
                <a:latin typeface="Segoe UI Black" panose="020B0A02040204020203" pitchFamily="34" charset="0"/>
                <a:ea typeface="Segoe UI Black" panose="020B0A02040204020203" pitchFamily="34" charset="0"/>
              </a:rPr>
              <a:t>Решение</a:t>
            </a:r>
            <a:endParaRPr dirty="0"/>
          </a:p>
        </p:txBody>
      </p:sp>
      <p:sp>
        <p:nvSpPr>
          <p:cNvPr id="2" name="Текст 1">
            <a:extLst>
              <a:ext uri="{FF2B5EF4-FFF2-40B4-BE49-F238E27FC236}">
                <a16:creationId xmlns:a16="http://schemas.microsoft.com/office/drawing/2014/main" id="{0816D5E4-9AFC-0E5C-7A61-DE1DE6B50B2C}"/>
              </a:ext>
            </a:extLst>
          </p:cNvPr>
          <p:cNvSpPr>
            <a:spLocks noGrp="1"/>
          </p:cNvSpPr>
          <p:nvPr>
            <p:ph idx="1"/>
          </p:nvPr>
        </p:nvSpPr>
        <p:spPr>
          <a:xfrm>
            <a:off x="628650" y="1143000"/>
            <a:ext cx="7886700" cy="3489723"/>
          </a:xfrm>
        </p:spPr>
        <p:txBody>
          <a:bodyPr>
            <a:normAutofit/>
          </a:bodyPr>
          <a:lstStyle/>
          <a:p>
            <a:pPr marL="0" lvl="0" indent="0" algn="l" rtl="0">
              <a:spcBef>
                <a:spcPts val="0"/>
              </a:spcBef>
              <a:spcAft>
                <a:spcPts val="1200"/>
              </a:spcAft>
              <a:buNone/>
            </a:pPr>
            <a:r>
              <a:rPr lang="ru-RU" sz="1800" dirty="0"/>
              <a:t>Наша клининговая компания предоставляет комплексные услуги по уборке, которые решают указанные проблемы:</a:t>
            </a:r>
          </a:p>
          <a:p>
            <a:pPr marL="0" indent="0">
              <a:lnSpc>
                <a:spcPct val="80000"/>
              </a:lnSpc>
              <a:buNone/>
            </a:pPr>
            <a:r>
              <a:rPr lang="ru-RU" b="1" dirty="0">
                <a:solidFill>
                  <a:schemeClr val="accent4">
                    <a:lumMod val="60000"/>
                    <a:lumOff val="40000"/>
                  </a:schemeClr>
                </a:solidFill>
              </a:rPr>
              <a:t>Регулярная уборка</a:t>
            </a:r>
          </a:p>
          <a:p>
            <a:pPr marL="0" indent="0">
              <a:lnSpc>
                <a:spcPct val="80000"/>
              </a:lnSpc>
              <a:buNone/>
            </a:pPr>
            <a:r>
              <a:rPr lang="ru-RU" b="1" dirty="0"/>
              <a:t>Генеральная уборка и специальные услуги</a:t>
            </a:r>
          </a:p>
          <a:p>
            <a:pPr marL="0" indent="0">
              <a:lnSpc>
                <a:spcPct val="80000"/>
              </a:lnSpc>
              <a:buNone/>
            </a:pPr>
            <a:r>
              <a:rPr lang="ru-RU" b="1" dirty="0">
                <a:solidFill>
                  <a:schemeClr val="accent4">
                    <a:lumMod val="60000"/>
                    <a:lumOff val="40000"/>
                  </a:schemeClr>
                </a:solidFill>
              </a:rPr>
              <a:t>Уборка после ремонта</a:t>
            </a:r>
          </a:p>
          <a:p>
            <a:pPr marL="0" indent="0">
              <a:lnSpc>
                <a:spcPct val="80000"/>
              </a:lnSpc>
              <a:buNone/>
            </a:pPr>
            <a:r>
              <a:rPr lang="ru-RU" b="1" dirty="0"/>
              <a:t>Уборка и обработка земельных участков </a:t>
            </a:r>
          </a:p>
          <a:p>
            <a:pPr marL="0" indent="0">
              <a:lnSpc>
                <a:spcPct val="80000"/>
              </a:lnSpc>
              <a:buNone/>
            </a:pPr>
            <a:r>
              <a:rPr lang="ru-RU" b="1" dirty="0">
                <a:solidFill>
                  <a:schemeClr val="accent4">
                    <a:lumMod val="60000"/>
                    <a:lumOff val="40000"/>
                  </a:schemeClr>
                </a:solidFill>
              </a:rPr>
              <a:t>Использование профессиональных средств и технологий</a:t>
            </a:r>
          </a:p>
        </p:txBody>
      </p:sp>
    </p:spTree>
    <p:extLst>
      <p:ext uri="{BB962C8B-B14F-4D97-AF65-F5344CB8AC3E}">
        <p14:creationId xmlns:p14="http://schemas.microsoft.com/office/powerpoint/2010/main" val="714907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8">
          <a:extLst>
            <a:ext uri="{FF2B5EF4-FFF2-40B4-BE49-F238E27FC236}">
              <a16:creationId xmlns:a16="http://schemas.microsoft.com/office/drawing/2014/main" id="{24E2CA6F-5C5A-16E5-77AC-CAF8000F2AAB}"/>
            </a:ext>
          </a:extLst>
        </p:cNvPr>
        <p:cNvGrpSpPr/>
        <p:nvPr/>
      </p:nvGrpSpPr>
      <p:grpSpPr>
        <a:xfrm>
          <a:off x="0" y="0"/>
          <a:ext cx="0" cy="0"/>
          <a:chOff x="0" y="0"/>
          <a:chExt cx="0" cy="0"/>
        </a:xfrm>
      </p:grpSpPr>
      <p:sp>
        <p:nvSpPr>
          <p:cNvPr id="79" name="Google Shape;79;p17">
            <a:extLst>
              <a:ext uri="{FF2B5EF4-FFF2-40B4-BE49-F238E27FC236}">
                <a16:creationId xmlns:a16="http://schemas.microsoft.com/office/drawing/2014/main" id="{3D0C79D2-EE2D-E848-31E4-508E02438C7B}"/>
              </a:ext>
            </a:extLst>
          </p:cNvPr>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ru" dirty="0">
                <a:latin typeface="Segoe UI Black" panose="020B0A02040204020203" pitchFamily="34" charset="0"/>
                <a:ea typeface="Segoe UI Black" panose="020B0A02040204020203" pitchFamily="34" charset="0"/>
              </a:rPr>
              <a:t>Решение</a:t>
            </a:r>
            <a:endParaRPr dirty="0"/>
          </a:p>
        </p:txBody>
      </p:sp>
      <p:sp>
        <p:nvSpPr>
          <p:cNvPr id="2" name="Текст 1">
            <a:extLst>
              <a:ext uri="{FF2B5EF4-FFF2-40B4-BE49-F238E27FC236}">
                <a16:creationId xmlns:a16="http://schemas.microsoft.com/office/drawing/2014/main" id="{E46A98B3-B17F-19C0-9156-9BD03B61098A}"/>
              </a:ext>
            </a:extLst>
          </p:cNvPr>
          <p:cNvSpPr>
            <a:spLocks noGrp="1"/>
          </p:cNvSpPr>
          <p:nvPr>
            <p:ph idx="1"/>
          </p:nvPr>
        </p:nvSpPr>
        <p:spPr/>
        <p:txBody>
          <a:bodyPr>
            <a:normAutofit/>
          </a:bodyPr>
          <a:lstStyle/>
          <a:p>
            <a:pPr marL="0" lvl="0" indent="0" algn="l" rtl="0">
              <a:spcBef>
                <a:spcPts val="0"/>
              </a:spcBef>
              <a:buNone/>
            </a:pPr>
            <a:r>
              <a:rPr lang="ru-RU" sz="1800" dirty="0">
                <a:cs typeface="Times New Roman" panose="02020603050405020304" pitchFamily="18" charset="0"/>
              </a:rPr>
              <a:t>Наше предложение будет включать уникальные преимущества, такие как:</a:t>
            </a:r>
            <a:endParaRPr lang="ru-RU" b="1" dirty="0">
              <a:cs typeface="Times New Roman" panose="02020603050405020304" pitchFamily="18" charset="0"/>
            </a:endParaRPr>
          </a:p>
          <a:p>
            <a:pPr marL="0" indent="0">
              <a:buNone/>
            </a:pPr>
            <a:r>
              <a:rPr lang="ru-RU" b="1" dirty="0">
                <a:solidFill>
                  <a:schemeClr val="accent4">
                    <a:lumMod val="60000"/>
                    <a:lumOff val="40000"/>
                  </a:schemeClr>
                </a:solidFill>
                <a:cs typeface="Times New Roman" panose="02020603050405020304" pitchFamily="18" charset="0"/>
              </a:rPr>
              <a:t>Высокое качество работы</a:t>
            </a:r>
          </a:p>
          <a:p>
            <a:pPr marL="0" indent="0">
              <a:buNone/>
            </a:pPr>
            <a:r>
              <a:rPr lang="ru-RU" b="1" dirty="0">
                <a:cs typeface="Times New Roman" panose="02020603050405020304" pitchFamily="18" charset="0"/>
              </a:rPr>
              <a:t>Профессионализм и надежность сотрудников</a:t>
            </a:r>
          </a:p>
          <a:p>
            <a:pPr marL="0" indent="0">
              <a:buNone/>
            </a:pPr>
            <a:r>
              <a:rPr lang="ru-RU" b="1" dirty="0">
                <a:solidFill>
                  <a:schemeClr val="accent4">
                    <a:lumMod val="60000"/>
                    <a:lumOff val="40000"/>
                  </a:schemeClr>
                </a:solidFill>
                <a:cs typeface="Times New Roman" panose="02020603050405020304" pitchFamily="18" charset="0"/>
              </a:rPr>
              <a:t>Гибкость в плане частоты и типа уборки</a:t>
            </a:r>
          </a:p>
          <a:p>
            <a:pPr marL="0" indent="0">
              <a:buNone/>
            </a:pPr>
            <a:r>
              <a:rPr lang="ru-RU" b="1" dirty="0">
                <a:cs typeface="Times New Roman" panose="02020603050405020304" pitchFamily="18" charset="0"/>
              </a:rPr>
              <a:t>Использование безопасных и эффективных чистящих средств</a:t>
            </a:r>
          </a:p>
          <a:p>
            <a:pPr marL="0" indent="0">
              <a:buNone/>
            </a:pPr>
            <a:endParaRPr lang="ru-RU" sz="1800" b="1" dirty="0">
              <a:cs typeface="Times New Roman" panose="02020603050405020304" pitchFamily="18" charset="0"/>
            </a:endParaRPr>
          </a:p>
          <a:p>
            <a:pPr marL="0" indent="0">
              <a:buNone/>
            </a:pPr>
            <a:r>
              <a:rPr lang="ru-RU" sz="1800" dirty="0">
                <a:cs typeface="Times New Roman" panose="02020603050405020304" pitchFamily="18" charset="0"/>
              </a:rPr>
              <a:t>Тем самым мы можем позиционировать нашу компанию как надежного партнера для клиентов в вопросах их удобства и чистоты в жилых и коммерческих помещениях.</a:t>
            </a:r>
          </a:p>
          <a:p>
            <a:endParaRPr lang="ru-RU" dirty="0"/>
          </a:p>
        </p:txBody>
      </p:sp>
    </p:spTree>
    <p:extLst>
      <p:ext uri="{BB962C8B-B14F-4D97-AF65-F5344CB8AC3E}">
        <p14:creationId xmlns:p14="http://schemas.microsoft.com/office/powerpoint/2010/main" val="2744083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6">
          <a:extLst>
            <a:ext uri="{FF2B5EF4-FFF2-40B4-BE49-F238E27FC236}">
              <a16:creationId xmlns:a16="http://schemas.microsoft.com/office/drawing/2014/main" id="{5598F961-1991-8524-64DA-917DAD3A3474}"/>
            </a:ext>
          </a:extLst>
        </p:cNvPr>
        <p:cNvGrpSpPr/>
        <p:nvPr/>
      </p:nvGrpSpPr>
      <p:grpSpPr>
        <a:xfrm>
          <a:off x="0" y="0"/>
          <a:ext cx="0" cy="0"/>
          <a:chOff x="0" y="0"/>
          <a:chExt cx="0" cy="0"/>
        </a:xfrm>
      </p:grpSpPr>
      <p:sp>
        <p:nvSpPr>
          <p:cNvPr id="97" name="Google Shape;97;p20">
            <a:extLst>
              <a:ext uri="{FF2B5EF4-FFF2-40B4-BE49-F238E27FC236}">
                <a16:creationId xmlns:a16="http://schemas.microsoft.com/office/drawing/2014/main" id="{5A7C0762-CDB0-34B2-6EA5-6BA3536287DD}"/>
              </a:ext>
            </a:extLst>
          </p:cNvPr>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latin typeface="Segoe UI Black" panose="020B0A02040204020203" pitchFamily="34" charset="0"/>
                <a:ea typeface="Segoe UI Black" panose="020B0A02040204020203" pitchFamily="34" charset="0"/>
              </a:rPr>
              <a:t>Заинтересованные стороны / стейкхолдеры</a:t>
            </a:r>
            <a:endParaRPr dirty="0">
              <a:latin typeface="Segoe UI Black" panose="020B0A02040204020203" pitchFamily="34" charset="0"/>
              <a:ea typeface="Segoe UI Black" panose="020B0A02040204020203" pitchFamily="34" charset="0"/>
            </a:endParaRPr>
          </a:p>
        </p:txBody>
      </p:sp>
      <p:sp>
        <p:nvSpPr>
          <p:cNvPr id="98" name="Google Shape;98;p20">
            <a:extLst>
              <a:ext uri="{FF2B5EF4-FFF2-40B4-BE49-F238E27FC236}">
                <a16:creationId xmlns:a16="http://schemas.microsoft.com/office/drawing/2014/main" id="{2BE6661E-5098-6331-40B9-6E47D297A061}"/>
              </a:ext>
            </a:extLst>
          </p:cNvPr>
          <p:cNvSpPr txBox="1">
            <a:spLocks noGrp="1"/>
          </p:cNvSpPr>
          <p:nvPr>
            <p:ph sz="half" idx="1"/>
          </p:nvPr>
        </p:nvSpPr>
        <p:spPr>
          <a:prstGeom prst="rect">
            <a:avLst/>
          </a:prstGeom>
        </p:spPr>
        <p:txBody>
          <a:bodyPr spcFirstLastPara="1" wrap="square" lIns="91425" tIns="91425" rIns="91425" bIns="91425" anchor="t" anchorCtr="0">
            <a:normAutofit fontScale="92500" lnSpcReduction="10000"/>
          </a:bodyPr>
          <a:lstStyle/>
          <a:p>
            <a:pPr marL="0" lvl="0" indent="0" algn="l" rtl="0">
              <a:buNone/>
            </a:pPr>
            <a:r>
              <a:rPr lang="ru-RU" b="1" dirty="0">
                <a:solidFill>
                  <a:schemeClr val="accent4">
                    <a:lumMod val="60000"/>
                    <a:lumOff val="40000"/>
                  </a:schemeClr>
                </a:solidFill>
              </a:rPr>
              <a:t>Клиенты</a:t>
            </a:r>
          </a:p>
          <a:p>
            <a:pPr marL="0" lvl="0" indent="0" algn="l" rtl="0">
              <a:buNone/>
            </a:pPr>
            <a:r>
              <a:rPr lang="ru-RU" sz="1500" dirty="0"/>
              <a:t>Частные лица и бизнес</a:t>
            </a:r>
          </a:p>
          <a:p>
            <a:pPr marL="0" lvl="0" indent="0" algn="l" rtl="0">
              <a:buNone/>
            </a:pPr>
            <a:endParaRPr lang="ru-RU" sz="100" dirty="0"/>
          </a:p>
          <a:p>
            <a:pPr marL="0" lvl="0" indent="0" algn="l" rtl="0">
              <a:buNone/>
            </a:pPr>
            <a:r>
              <a:rPr lang="ru-RU" b="1" dirty="0">
                <a:solidFill>
                  <a:schemeClr val="accent4">
                    <a:lumMod val="60000"/>
                    <a:lumOff val="40000"/>
                  </a:schemeClr>
                </a:solidFill>
              </a:rPr>
              <a:t>Сотрудники</a:t>
            </a:r>
          </a:p>
          <a:p>
            <a:pPr marL="0" lvl="0" indent="0" algn="l" rtl="0">
              <a:buNone/>
            </a:pPr>
            <a:r>
              <a:rPr lang="ru-RU" sz="1500" dirty="0"/>
              <a:t>Рабочие, менеджеры</a:t>
            </a:r>
          </a:p>
          <a:p>
            <a:pPr marL="0" lvl="0" indent="0" algn="l" rtl="0">
              <a:buNone/>
            </a:pPr>
            <a:endParaRPr lang="ru-RU" sz="100" dirty="0"/>
          </a:p>
          <a:p>
            <a:pPr marL="0" lvl="0" indent="0" algn="l" rtl="0">
              <a:buNone/>
            </a:pPr>
            <a:r>
              <a:rPr lang="ru-RU" b="1" dirty="0">
                <a:solidFill>
                  <a:schemeClr val="accent4">
                    <a:lumMod val="60000"/>
                    <a:lumOff val="40000"/>
                  </a:schemeClr>
                </a:solidFill>
              </a:rPr>
              <a:t>Поставщики</a:t>
            </a:r>
          </a:p>
          <a:p>
            <a:pPr marL="0" lvl="0" indent="0" algn="l" rtl="0">
              <a:buNone/>
            </a:pPr>
            <a:r>
              <a:rPr lang="ru-RU" sz="1500" dirty="0"/>
              <a:t>Производители чистящих средств и оборудования, логистические компании</a:t>
            </a:r>
          </a:p>
          <a:p>
            <a:pPr marL="0" lvl="0" indent="0" algn="l" rtl="0">
              <a:buNone/>
            </a:pPr>
            <a:endParaRPr lang="ru-RU" sz="100" dirty="0"/>
          </a:p>
          <a:p>
            <a:pPr marL="0" lvl="0" indent="0" algn="l" rtl="0">
              <a:buNone/>
            </a:pPr>
            <a:r>
              <a:rPr lang="ru-RU" b="1" dirty="0">
                <a:solidFill>
                  <a:schemeClr val="accent4">
                    <a:lumMod val="60000"/>
                    <a:lumOff val="40000"/>
                  </a:schemeClr>
                </a:solidFill>
              </a:rPr>
              <a:t>Инвесторы</a:t>
            </a:r>
          </a:p>
          <a:p>
            <a:pPr marL="0" lvl="0" indent="0" algn="l" rtl="0">
              <a:buNone/>
            </a:pPr>
            <a:r>
              <a:rPr lang="ru-RU" sz="1500" dirty="0"/>
              <a:t>Частные лица или инвестиционные фонды</a:t>
            </a:r>
          </a:p>
        </p:txBody>
      </p:sp>
      <p:sp>
        <p:nvSpPr>
          <p:cNvPr id="3" name="Объект 2">
            <a:extLst>
              <a:ext uri="{FF2B5EF4-FFF2-40B4-BE49-F238E27FC236}">
                <a16:creationId xmlns:a16="http://schemas.microsoft.com/office/drawing/2014/main" id="{205CA64E-F7D1-5C3A-D594-0C81B6F3C7D7}"/>
              </a:ext>
            </a:extLst>
          </p:cNvPr>
          <p:cNvSpPr>
            <a:spLocks noGrp="1"/>
          </p:cNvSpPr>
          <p:nvPr>
            <p:ph sz="half" idx="2"/>
          </p:nvPr>
        </p:nvSpPr>
        <p:spPr/>
        <p:txBody>
          <a:bodyPr>
            <a:normAutofit fontScale="92500" lnSpcReduction="10000"/>
          </a:bodyPr>
          <a:lstStyle/>
          <a:p>
            <a:pPr marL="0" lvl="0" indent="0" algn="l" rtl="0">
              <a:buNone/>
            </a:pPr>
            <a:endParaRPr lang="ru-RU" sz="500" b="1" dirty="0">
              <a:solidFill>
                <a:schemeClr val="accent4">
                  <a:lumMod val="60000"/>
                  <a:lumOff val="40000"/>
                </a:schemeClr>
              </a:solidFill>
            </a:endParaRPr>
          </a:p>
          <a:p>
            <a:pPr marL="0" lvl="0" indent="0" algn="l" rtl="0">
              <a:buNone/>
            </a:pPr>
            <a:r>
              <a:rPr lang="ru-RU" b="1" dirty="0">
                <a:solidFill>
                  <a:schemeClr val="accent4">
                    <a:lumMod val="60000"/>
                    <a:lumOff val="40000"/>
                  </a:schemeClr>
                </a:solidFill>
              </a:rPr>
              <a:t>Правительство</a:t>
            </a:r>
          </a:p>
          <a:p>
            <a:pPr marL="0" lvl="0" indent="0" algn="l" rtl="0">
              <a:buNone/>
            </a:pPr>
            <a:r>
              <a:rPr lang="ru-RU" sz="1500" dirty="0"/>
              <a:t>Регулирующие органы</a:t>
            </a:r>
          </a:p>
          <a:p>
            <a:pPr marL="0" lvl="0" indent="0" algn="l" rtl="0">
              <a:buNone/>
            </a:pPr>
            <a:endParaRPr lang="ru-RU" sz="100" dirty="0"/>
          </a:p>
          <a:p>
            <a:pPr marL="0" lvl="0" indent="0" algn="l" rtl="0">
              <a:buNone/>
            </a:pPr>
            <a:r>
              <a:rPr lang="ru-RU" b="1" dirty="0">
                <a:solidFill>
                  <a:schemeClr val="accent4">
                    <a:lumMod val="60000"/>
                    <a:lumOff val="40000"/>
                  </a:schemeClr>
                </a:solidFill>
              </a:rPr>
              <a:t>Конкуренты</a:t>
            </a:r>
          </a:p>
          <a:p>
            <a:pPr marL="0" lvl="0" indent="0" algn="l" rtl="0">
              <a:buNone/>
            </a:pPr>
            <a:r>
              <a:rPr lang="ru-RU" sz="1500" dirty="0"/>
              <a:t>Другие клининговые компании</a:t>
            </a:r>
          </a:p>
          <a:p>
            <a:pPr marL="0" lvl="0" indent="0" algn="l" rtl="0">
              <a:buNone/>
            </a:pPr>
            <a:endParaRPr lang="ru-RU" sz="100" dirty="0"/>
          </a:p>
          <a:p>
            <a:pPr marL="0" lvl="0" indent="0" algn="l" rtl="0">
              <a:buNone/>
            </a:pPr>
            <a:r>
              <a:rPr lang="ru-RU" b="1" dirty="0">
                <a:solidFill>
                  <a:schemeClr val="accent4">
                    <a:lumMod val="60000"/>
                    <a:lumOff val="40000"/>
                  </a:schemeClr>
                </a:solidFill>
              </a:rPr>
              <a:t>Общество</a:t>
            </a:r>
          </a:p>
          <a:p>
            <a:pPr marL="0" lvl="0" indent="0" algn="l" rtl="0">
              <a:buNone/>
            </a:pPr>
            <a:r>
              <a:rPr lang="ru-RU" sz="1500" dirty="0"/>
              <a:t>Местные сообщества</a:t>
            </a:r>
          </a:p>
          <a:p>
            <a:pPr marL="0" lvl="0" indent="0" algn="l" rtl="0">
              <a:buNone/>
            </a:pPr>
            <a:endParaRPr lang="ru-RU" sz="100" dirty="0"/>
          </a:p>
          <a:p>
            <a:pPr marL="0" lvl="0" indent="0" algn="l" rtl="0">
              <a:buNone/>
            </a:pPr>
            <a:r>
              <a:rPr lang="ru-RU" b="1" dirty="0">
                <a:solidFill>
                  <a:schemeClr val="accent4">
                    <a:lumMod val="60000"/>
                    <a:lumOff val="40000"/>
                  </a:schemeClr>
                </a:solidFill>
              </a:rPr>
              <a:t>Партнеры</a:t>
            </a:r>
          </a:p>
          <a:p>
            <a:pPr marL="0" lvl="0" indent="0" algn="l" rtl="0">
              <a:buNone/>
            </a:pPr>
            <a:r>
              <a:rPr lang="ru-RU" sz="1500" dirty="0"/>
              <a:t>Строительные компании и ремонтные компании, службы дезинфекции </a:t>
            </a:r>
          </a:p>
        </p:txBody>
      </p:sp>
    </p:spTree>
    <p:extLst>
      <p:ext uri="{BB962C8B-B14F-4D97-AF65-F5344CB8AC3E}">
        <p14:creationId xmlns:p14="http://schemas.microsoft.com/office/powerpoint/2010/main" val="30582798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4C53EE0-43FF-E6C7-FDDD-07C136C1DA75}"/>
              </a:ext>
            </a:extLst>
          </p:cNvPr>
          <p:cNvSpPr>
            <a:spLocks noGrp="1"/>
          </p:cNvSpPr>
          <p:nvPr>
            <p:ph type="title"/>
          </p:nvPr>
        </p:nvSpPr>
        <p:spPr/>
        <p:txBody>
          <a:bodyPr/>
          <a:lstStyle/>
          <a:p>
            <a:pPr algn="ctr"/>
            <a:r>
              <a:rPr lang="ru-RU" dirty="0">
                <a:latin typeface="Segoe UI Black" panose="020B0A02040204020203" pitchFamily="34" charset="0"/>
                <a:ea typeface="Segoe UI Black" panose="020B0A02040204020203" pitchFamily="34" charset="0"/>
              </a:rPr>
              <a:t>Маркетинговый план</a:t>
            </a:r>
          </a:p>
        </p:txBody>
      </p:sp>
    </p:spTree>
    <p:extLst>
      <p:ext uri="{BB962C8B-B14F-4D97-AF65-F5344CB8AC3E}">
        <p14:creationId xmlns:p14="http://schemas.microsoft.com/office/powerpoint/2010/main" val="9526818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15F85CE-2023-9B5B-2747-7BF46549BED2}"/>
              </a:ext>
            </a:extLst>
          </p:cNvPr>
          <p:cNvSpPr>
            <a:spLocks noGrp="1"/>
          </p:cNvSpPr>
          <p:nvPr>
            <p:ph type="title"/>
          </p:nvPr>
        </p:nvSpPr>
        <p:spPr/>
        <p:txBody>
          <a:bodyPr/>
          <a:lstStyle/>
          <a:p>
            <a:r>
              <a:rPr lang="ru-RU" dirty="0">
                <a:latin typeface="Segoe UI Black" panose="020B0A02040204020203" pitchFamily="34" charset="0"/>
                <a:ea typeface="Segoe UI Black" panose="020B0A02040204020203" pitchFamily="34" charset="0"/>
              </a:rPr>
              <a:t>Результаты анкетирования</a:t>
            </a:r>
            <a:endParaRPr lang="ru-RU" dirty="0"/>
          </a:p>
        </p:txBody>
      </p:sp>
      <p:graphicFrame>
        <p:nvGraphicFramePr>
          <p:cNvPr id="12" name="Объект 11">
            <a:extLst>
              <a:ext uri="{FF2B5EF4-FFF2-40B4-BE49-F238E27FC236}">
                <a16:creationId xmlns:a16="http://schemas.microsoft.com/office/drawing/2014/main" id="{54C83C23-0F5A-2291-E70E-14E2816C874B}"/>
              </a:ext>
            </a:extLst>
          </p:cNvPr>
          <p:cNvGraphicFramePr>
            <a:graphicFrameLocks noGrp="1"/>
          </p:cNvGraphicFramePr>
          <p:nvPr>
            <p:ph sz="half" idx="1"/>
            <p:extLst>
              <p:ext uri="{D42A27DB-BD31-4B8C-83A1-F6EECF244321}">
                <p14:modId xmlns:p14="http://schemas.microsoft.com/office/powerpoint/2010/main" val="3033940238"/>
              </p:ext>
            </p:extLst>
          </p:nvPr>
        </p:nvGraphicFramePr>
        <p:xfrm>
          <a:off x="628651" y="1370013"/>
          <a:ext cx="3102692" cy="326231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Объект 10">
            <a:extLst>
              <a:ext uri="{FF2B5EF4-FFF2-40B4-BE49-F238E27FC236}">
                <a16:creationId xmlns:a16="http://schemas.microsoft.com/office/drawing/2014/main" id="{DCBE4552-3546-8D64-7A70-01F3B90F4159}"/>
              </a:ext>
            </a:extLst>
          </p:cNvPr>
          <p:cNvGraphicFramePr>
            <a:graphicFrameLocks noGrp="1"/>
          </p:cNvGraphicFramePr>
          <p:nvPr>
            <p:ph sz="half" idx="2"/>
            <p:extLst>
              <p:ext uri="{D42A27DB-BD31-4B8C-83A1-F6EECF244321}">
                <p14:modId xmlns:p14="http://schemas.microsoft.com/office/powerpoint/2010/main" val="993631676"/>
              </p:ext>
            </p:extLst>
          </p:nvPr>
        </p:nvGraphicFramePr>
        <p:xfrm>
          <a:off x="3952568" y="1370013"/>
          <a:ext cx="4562782" cy="32623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66469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1C00771-76FF-99F0-C5DF-60DB542ABE26}"/>
              </a:ext>
            </a:extLst>
          </p:cNvPr>
          <p:cNvSpPr>
            <a:spLocks noGrp="1"/>
          </p:cNvSpPr>
          <p:nvPr>
            <p:ph type="title"/>
          </p:nvPr>
        </p:nvSpPr>
        <p:spPr/>
        <p:txBody>
          <a:bodyPr/>
          <a:lstStyle/>
          <a:p>
            <a:r>
              <a:rPr lang="ru-RU" dirty="0">
                <a:latin typeface="Segoe UI Black" panose="020B0A02040204020203" pitchFamily="34" charset="0"/>
                <a:ea typeface="Segoe UI Black" panose="020B0A02040204020203" pitchFamily="34" charset="0"/>
              </a:rPr>
              <a:t>Результаты анкетирования</a:t>
            </a:r>
            <a:endParaRPr lang="ru-RU" dirty="0"/>
          </a:p>
        </p:txBody>
      </p:sp>
      <p:graphicFrame>
        <p:nvGraphicFramePr>
          <p:cNvPr id="10" name="Объект 9">
            <a:extLst>
              <a:ext uri="{FF2B5EF4-FFF2-40B4-BE49-F238E27FC236}">
                <a16:creationId xmlns:a16="http://schemas.microsoft.com/office/drawing/2014/main" id="{22C8E396-83B3-BCFE-9BEC-BC0ACB302C91}"/>
              </a:ext>
            </a:extLst>
          </p:cNvPr>
          <p:cNvGraphicFramePr>
            <a:graphicFrameLocks noGrp="1"/>
          </p:cNvGraphicFramePr>
          <p:nvPr>
            <p:ph sz="half" idx="1"/>
            <p:extLst>
              <p:ext uri="{D42A27DB-BD31-4B8C-83A1-F6EECF244321}">
                <p14:modId xmlns:p14="http://schemas.microsoft.com/office/powerpoint/2010/main" val="3126379099"/>
              </p:ext>
            </p:extLst>
          </p:nvPr>
        </p:nvGraphicFramePr>
        <p:xfrm>
          <a:off x="628650" y="1370013"/>
          <a:ext cx="3692627" cy="326231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Объект 3">
            <a:extLst>
              <a:ext uri="{FF2B5EF4-FFF2-40B4-BE49-F238E27FC236}">
                <a16:creationId xmlns:a16="http://schemas.microsoft.com/office/drawing/2014/main" id="{97D10D29-9C4E-9F13-32B8-08830D909013}"/>
              </a:ext>
            </a:extLst>
          </p:cNvPr>
          <p:cNvGraphicFramePr>
            <a:graphicFrameLocks noGrp="1"/>
          </p:cNvGraphicFramePr>
          <p:nvPr>
            <p:ph sz="half" idx="2"/>
            <p:extLst>
              <p:ext uri="{D42A27DB-BD31-4B8C-83A1-F6EECF244321}">
                <p14:modId xmlns:p14="http://schemas.microsoft.com/office/powerpoint/2010/main" val="1821425185"/>
              </p:ext>
            </p:extLst>
          </p:nvPr>
        </p:nvGraphicFramePr>
        <p:xfrm>
          <a:off x="4321277" y="1370013"/>
          <a:ext cx="4194073" cy="32623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978596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4A8C181-89AD-E725-9E4B-9B9CCA659C30}"/>
              </a:ext>
            </a:extLst>
          </p:cNvPr>
          <p:cNvSpPr>
            <a:spLocks noGrp="1"/>
          </p:cNvSpPr>
          <p:nvPr>
            <p:ph type="title"/>
          </p:nvPr>
        </p:nvSpPr>
        <p:spPr/>
        <p:txBody>
          <a:bodyPr/>
          <a:lstStyle/>
          <a:p>
            <a:r>
              <a:rPr lang="ru-RU" dirty="0">
                <a:latin typeface="Segoe UI Black" panose="020B0A02040204020203" pitchFamily="34" charset="0"/>
                <a:ea typeface="Segoe UI Black" panose="020B0A02040204020203" pitchFamily="34" charset="0"/>
              </a:rPr>
              <a:t>Портрет пользователя</a:t>
            </a:r>
            <a:endParaRPr lang="ru-RU" dirty="0"/>
          </a:p>
        </p:txBody>
      </p:sp>
      <p:sp>
        <p:nvSpPr>
          <p:cNvPr id="3" name="Объект 2">
            <a:extLst>
              <a:ext uri="{FF2B5EF4-FFF2-40B4-BE49-F238E27FC236}">
                <a16:creationId xmlns:a16="http://schemas.microsoft.com/office/drawing/2014/main" id="{3D167CC8-3C86-EB38-A086-551A9824D076}"/>
              </a:ext>
            </a:extLst>
          </p:cNvPr>
          <p:cNvSpPr>
            <a:spLocks noGrp="1"/>
          </p:cNvSpPr>
          <p:nvPr>
            <p:ph idx="1"/>
          </p:nvPr>
        </p:nvSpPr>
        <p:spPr>
          <a:xfrm>
            <a:off x="628651" y="1369219"/>
            <a:ext cx="5329698" cy="3263504"/>
          </a:xfrm>
        </p:spPr>
        <p:txBody>
          <a:bodyPr>
            <a:normAutofit/>
          </a:bodyPr>
          <a:lstStyle/>
          <a:p>
            <a:pPr algn="just"/>
            <a:r>
              <a:rPr lang="ru-RU" sz="1800" dirty="0"/>
              <a:t>Основные пользователи – это женщины в возрасте от 35 до 54 лет, что свидетельствует о том, что они имеют определённый жизненный опыт и стабильный доход.</a:t>
            </a:r>
          </a:p>
          <a:p>
            <a:pPr algn="just"/>
            <a:r>
              <a:rPr lang="ru-RU" sz="1800" dirty="0"/>
              <a:t>Многие пользователи могут жить в паре или иметь детей, что увеличивает необходимость в качественной уборке</a:t>
            </a:r>
          </a:p>
        </p:txBody>
      </p:sp>
      <p:pic>
        <p:nvPicPr>
          <p:cNvPr id="5" name="Рисунок 4">
            <a:extLst>
              <a:ext uri="{FF2B5EF4-FFF2-40B4-BE49-F238E27FC236}">
                <a16:creationId xmlns:a16="http://schemas.microsoft.com/office/drawing/2014/main" id="{62E2F0D5-5CCD-CB19-2BFB-BA44B3BC0A48}"/>
              </a:ext>
            </a:extLst>
          </p:cNvPr>
          <p:cNvPicPr>
            <a:picLocks noChangeAspect="1"/>
          </p:cNvPicPr>
          <p:nvPr/>
        </p:nvPicPr>
        <p:blipFill>
          <a:blip r:embed="rId2"/>
          <a:stretch>
            <a:fillRect/>
          </a:stretch>
        </p:blipFill>
        <p:spPr>
          <a:xfrm>
            <a:off x="6057899" y="273844"/>
            <a:ext cx="2608621" cy="2608621"/>
          </a:xfrm>
          <a:prstGeom prst="rect">
            <a:avLst/>
          </a:prstGeom>
        </p:spPr>
      </p:pic>
      <p:pic>
        <p:nvPicPr>
          <p:cNvPr id="6" name="Рисунок 5">
            <a:extLst>
              <a:ext uri="{FF2B5EF4-FFF2-40B4-BE49-F238E27FC236}">
                <a16:creationId xmlns:a16="http://schemas.microsoft.com/office/drawing/2014/main" id="{17F28FD0-D937-01AF-33E4-713AC95A6763}"/>
              </a:ext>
            </a:extLst>
          </p:cNvPr>
          <p:cNvPicPr>
            <a:picLocks noChangeAspect="1"/>
          </p:cNvPicPr>
          <p:nvPr/>
        </p:nvPicPr>
        <p:blipFill>
          <a:blip r:embed="rId3"/>
          <a:stretch>
            <a:fillRect/>
          </a:stretch>
        </p:blipFill>
        <p:spPr>
          <a:xfrm>
            <a:off x="6260689" y="2438593"/>
            <a:ext cx="2254660" cy="2254660"/>
          </a:xfrm>
          <a:prstGeom prst="rect">
            <a:avLst/>
          </a:prstGeom>
        </p:spPr>
      </p:pic>
    </p:spTree>
    <p:extLst>
      <p:ext uri="{BB962C8B-B14F-4D97-AF65-F5344CB8AC3E}">
        <p14:creationId xmlns:p14="http://schemas.microsoft.com/office/powerpoint/2010/main" val="35993329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519CA0E-BE1C-3686-3D8D-36D589C26861}"/>
              </a:ext>
            </a:extLst>
          </p:cNvPr>
          <p:cNvSpPr>
            <a:spLocks noGrp="1"/>
          </p:cNvSpPr>
          <p:nvPr>
            <p:ph type="title"/>
          </p:nvPr>
        </p:nvSpPr>
        <p:spPr/>
        <p:txBody>
          <a:bodyPr/>
          <a:lstStyle/>
          <a:p>
            <a:r>
              <a:rPr lang="ru-RU" dirty="0">
                <a:latin typeface="Segoe UI Black" panose="020B0A02040204020203" pitchFamily="34" charset="0"/>
                <a:ea typeface="Segoe UI Black" panose="020B0A02040204020203" pitchFamily="34" charset="0"/>
              </a:rPr>
              <a:t>Анализ целевых групп </a:t>
            </a:r>
            <a:r>
              <a:rPr lang="en-US" dirty="0">
                <a:latin typeface="Segoe UI Black" panose="020B0A02040204020203" pitchFamily="34" charset="0"/>
                <a:ea typeface="Segoe UI Black" panose="020B0A02040204020203" pitchFamily="34" charset="0"/>
              </a:rPr>
              <a:t>B2C B2B</a:t>
            </a:r>
            <a:endParaRPr lang="ru-RU" dirty="0">
              <a:latin typeface="Segoe UI Black" panose="020B0A02040204020203" pitchFamily="34" charset="0"/>
              <a:ea typeface="Segoe UI Black" panose="020B0A02040204020203" pitchFamily="34" charset="0"/>
            </a:endParaRPr>
          </a:p>
        </p:txBody>
      </p:sp>
      <p:graphicFrame>
        <p:nvGraphicFramePr>
          <p:cNvPr id="4" name="Объект 3">
            <a:extLst>
              <a:ext uri="{FF2B5EF4-FFF2-40B4-BE49-F238E27FC236}">
                <a16:creationId xmlns:a16="http://schemas.microsoft.com/office/drawing/2014/main" id="{E71C6BA3-DFEF-A724-8C5E-10090A27D3E8}"/>
              </a:ext>
            </a:extLst>
          </p:cNvPr>
          <p:cNvGraphicFramePr>
            <a:graphicFrameLocks noGrp="1"/>
          </p:cNvGraphicFramePr>
          <p:nvPr>
            <p:ph idx="1"/>
            <p:extLst>
              <p:ext uri="{D42A27DB-BD31-4B8C-83A1-F6EECF244321}">
                <p14:modId xmlns:p14="http://schemas.microsoft.com/office/powerpoint/2010/main" val="2985236786"/>
              </p:ext>
            </p:extLst>
          </p:nvPr>
        </p:nvGraphicFramePr>
        <p:xfrm>
          <a:off x="628650" y="1268019"/>
          <a:ext cx="7886700" cy="3594342"/>
        </p:xfrm>
        <a:graphic>
          <a:graphicData uri="http://schemas.openxmlformats.org/drawingml/2006/table">
            <a:tbl>
              <a:tblPr firstRow="1" firstCol="1" bandRow="1">
                <a:tableStyleId>{5C22544A-7EE6-4342-B048-85BDC9FD1C3A}</a:tableStyleId>
              </a:tblPr>
              <a:tblGrid>
                <a:gridCol w="1200150">
                  <a:extLst>
                    <a:ext uri="{9D8B030D-6E8A-4147-A177-3AD203B41FA5}">
                      <a16:colId xmlns:a16="http://schemas.microsoft.com/office/drawing/2014/main" val="888536521"/>
                    </a:ext>
                  </a:extLst>
                </a:gridCol>
                <a:gridCol w="3178277">
                  <a:extLst>
                    <a:ext uri="{9D8B030D-6E8A-4147-A177-3AD203B41FA5}">
                      <a16:colId xmlns:a16="http://schemas.microsoft.com/office/drawing/2014/main" val="634238074"/>
                    </a:ext>
                  </a:extLst>
                </a:gridCol>
                <a:gridCol w="3508273">
                  <a:extLst>
                    <a:ext uri="{9D8B030D-6E8A-4147-A177-3AD203B41FA5}">
                      <a16:colId xmlns:a16="http://schemas.microsoft.com/office/drawing/2014/main" val="3509804948"/>
                    </a:ext>
                  </a:extLst>
                </a:gridCol>
              </a:tblGrid>
              <a:tr h="157421">
                <a:tc>
                  <a:txBody>
                    <a:bodyPr/>
                    <a:lstStyle/>
                    <a:p>
                      <a:pPr algn="just">
                        <a:lnSpc>
                          <a:spcPct val="107000"/>
                        </a:lnSpc>
                        <a:spcAft>
                          <a:spcPts val="800"/>
                        </a:spcAft>
                      </a:pPr>
                      <a:r>
                        <a:rPr lang="ru-RU" sz="1050">
                          <a:effectLst/>
                        </a:rPr>
                        <a:t> </a:t>
                      </a:r>
                      <a:endParaRPr lang="ru-RU" sz="1050">
                        <a:effectLst/>
                        <a:latin typeface="Calibri" panose="020F0502020204030204" pitchFamily="34" charset="0"/>
                        <a:ea typeface="Calibri" panose="020F0502020204030204" pitchFamily="34" charset="0"/>
                        <a:cs typeface="Times New Roman" panose="02020603050405020304" pitchFamily="18" charset="0"/>
                      </a:endParaRPr>
                    </a:p>
                  </a:txBody>
                  <a:tcPr marL="39466" marR="39466" marT="0" marB="0"/>
                </a:tc>
                <a:tc>
                  <a:txBody>
                    <a:bodyPr/>
                    <a:lstStyle/>
                    <a:p>
                      <a:pPr marL="0" marR="0" lvl="0" indent="0" algn="just" defTabSz="685800" rtl="0" eaLnBrk="1" fontAlgn="auto" latinLnBrk="0" hangingPunct="1">
                        <a:lnSpc>
                          <a:spcPct val="107000"/>
                        </a:lnSpc>
                        <a:spcBef>
                          <a:spcPts val="0"/>
                        </a:spcBef>
                        <a:spcAft>
                          <a:spcPts val="800"/>
                        </a:spcAft>
                        <a:buClrTx/>
                        <a:buSzTx/>
                        <a:buFontTx/>
                        <a:buNone/>
                        <a:tabLst/>
                        <a:defRPr/>
                      </a:pPr>
                      <a:r>
                        <a:rPr lang="ru-RU" sz="1050" dirty="0">
                          <a:effectLst/>
                        </a:rPr>
                        <a:t>В2С</a:t>
                      </a:r>
                      <a:r>
                        <a:rPr lang="en-US" sz="1050" dirty="0">
                          <a:effectLst/>
                        </a:rPr>
                        <a:t> - </a:t>
                      </a:r>
                      <a:r>
                        <a:rPr lang="ru-RU" sz="1050" dirty="0">
                          <a:effectLst/>
                        </a:rPr>
                        <a:t>Физические лица</a:t>
                      </a:r>
                      <a:endParaRPr lang="ru-RU"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39466" marR="39466" marT="0" marB="0"/>
                </a:tc>
                <a:tc>
                  <a:txBody>
                    <a:bodyPr/>
                    <a:lstStyle/>
                    <a:p>
                      <a:pPr marL="0" marR="0" lvl="0" indent="105410" algn="just" defTabSz="685800" rtl="0" eaLnBrk="1" fontAlgn="auto" latinLnBrk="0" hangingPunct="1">
                        <a:lnSpc>
                          <a:spcPct val="107000"/>
                        </a:lnSpc>
                        <a:spcBef>
                          <a:spcPts val="0"/>
                        </a:spcBef>
                        <a:spcAft>
                          <a:spcPts val="800"/>
                        </a:spcAft>
                        <a:buClrTx/>
                        <a:buSzTx/>
                        <a:buFontTx/>
                        <a:buNone/>
                        <a:tabLst>
                          <a:tab pos="-105410" algn="l"/>
                        </a:tabLst>
                        <a:defRPr/>
                      </a:pPr>
                      <a:r>
                        <a:rPr lang="ru-RU" sz="1050" dirty="0">
                          <a:effectLst/>
                        </a:rPr>
                        <a:t>В2В</a:t>
                      </a:r>
                      <a:r>
                        <a:rPr lang="en-US" sz="1050" dirty="0">
                          <a:effectLst/>
                        </a:rPr>
                        <a:t> - </a:t>
                      </a:r>
                      <a:r>
                        <a:rPr lang="ru-RU" sz="1050" dirty="0">
                          <a:effectLst/>
                        </a:rPr>
                        <a:t>Предприятия, офисные центры</a:t>
                      </a:r>
                      <a:endParaRPr lang="ru-RU"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39466" marR="39466" marT="0" marB="0"/>
                </a:tc>
                <a:extLst>
                  <a:ext uri="{0D108BD9-81ED-4DB2-BD59-A6C34878D82A}">
                    <a16:rowId xmlns:a16="http://schemas.microsoft.com/office/drawing/2014/main" val="1794614271"/>
                  </a:ext>
                </a:extLst>
              </a:tr>
              <a:tr h="486931">
                <a:tc>
                  <a:txBody>
                    <a:bodyPr/>
                    <a:lstStyle/>
                    <a:p>
                      <a:pPr algn="l">
                        <a:lnSpc>
                          <a:spcPct val="107000"/>
                        </a:lnSpc>
                        <a:spcAft>
                          <a:spcPts val="800"/>
                        </a:spcAft>
                      </a:pPr>
                      <a:r>
                        <a:rPr lang="ru-RU" sz="1050" dirty="0">
                          <a:effectLst/>
                        </a:rPr>
                        <a:t>Для кого приобретают услуги</a:t>
                      </a:r>
                      <a:endParaRPr lang="ru-RU"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39466" marR="39466" marT="0" marB="0"/>
                </a:tc>
                <a:tc>
                  <a:txBody>
                    <a:bodyPr/>
                    <a:lstStyle/>
                    <a:p>
                      <a:pPr algn="just">
                        <a:lnSpc>
                          <a:spcPct val="107000"/>
                        </a:lnSpc>
                        <a:spcAft>
                          <a:spcPts val="800"/>
                        </a:spcAft>
                      </a:pPr>
                      <a:r>
                        <a:rPr lang="ru-RU" sz="1050">
                          <a:effectLst/>
                        </a:rPr>
                        <a:t>Для себя, для родных</a:t>
                      </a:r>
                      <a:endParaRPr lang="ru-RU" sz="1050">
                        <a:effectLst/>
                        <a:latin typeface="Calibri" panose="020F0502020204030204" pitchFamily="34" charset="0"/>
                        <a:ea typeface="Calibri" panose="020F0502020204030204" pitchFamily="34" charset="0"/>
                        <a:cs typeface="Times New Roman" panose="02020603050405020304" pitchFamily="18" charset="0"/>
                      </a:endParaRPr>
                    </a:p>
                  </a:txBody>
                  <a:tcPr marL="39466" marR="39466" marT="0" marB="0"/>
                </a:tc>
                <a:tc>
                  <a:txBody>
                    <a:bodyPr/>
                    <a:lstStyle/>
                    <a:p>
                      <a:pPr algn="just">
                        <a:lnSpc>
                          <a:spcPct val="107000"/>
                        </a:lnSpc>
                        <a:spcAft>
                          <a:spcPts val="800"/>
                        </a:spcAft>
                      </a:pPr>
                      <a:r>
                        <a:rPr lang="ru-RU" sz="1050" dirty="0">
                          <a:effectLst/>
                        </a:rPr>
                        <a:t>Для своего бизнеса, для удобства</a:t>
                      </a:r>
                      <a:endParaRPr lang="ru-RU"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39466" marR="39466" marT="0" marB="0"/>
                </a:tc>
                <a:extLst>
                  <a:ext uri="{0D108BD9-81ED-4DB2-BD59-A6C34878D82A}">
                    <a16:rowId xmlns:a16="http://schemas.microsoft.com/office/drawing/2014/main" val="4103147272"/>
                  </a:ext>
                </a:extLst>
              </a:tr>
              <a:tr h="322176">
                <a:tc>
                  <a:txBody>
                    <a:bodyPr/>
                    <a:lstStyle/>
                    <a:p>
                      <a:pPr algn="l">
                        <a:lnSpc>
                          <a:spcPct val="107000"/>
                        </a:lnSpc>
                        <a:spcAft>
                          <a:spcPts val="800"/>
                        </a:spcAft>
                      </a:pPr>
                      <a:r>
                        <a:rPr lang="ru-RU" sz="1050">
                          <a:effectLst/>
                        </a:rPr>
                        <a:t>На что ориентируются </a:t>
                      </a:r>
                      <a:endParaRPr lang="ru-RU" sz="1050">
                        <a:effectLst/>
                        <a:latin typeface="Calibri" panose="020F0502020204030204" pitchFamily="34" charset="0"/>
                        <a:ea typeface="Calibri" panose="020F0502020204030204" pitchFamily="34" charset="0"/>
                        <a:cs typeface="Times New Roman" panose="02020603050405020304" pitchFamily="18" charset="0"/>
                      </a:endParaRPr>
                    </a:p>
                  </a:txBody>
                  <a:tcPr marL="39466" marR="39466" marT="0" marB="0"/>
                </a:tc>
                <a:tc>
                  <a:txBody>
                    <a:bodyPr/>
                    <a:lstStyle/>
                    <a:p>
                      <a:pPr algn="just">
                        <a:lnSpc>
                          <a:spcPct val="107000"/>
                        </a:lnSpc>
                        <a:spcAft>
                          <a:spcPts val="800"/>
                        </a:spcAft>
                      </a:pPr>
                      <a:r>
                        <a:rPr lang="ru-RU" sz="1050" dirty="0">
                          <a:effectLst/>
                        </a:rPr>
                        <a:t>Экономия времени, профессиональное качество уборки и надежность</a:t>
                      </a:r>
                      <a:endParaRPr lang="ru-RU"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39466" marR="39466" marT="0" marB="0"/>
                </a:tc>
                <a:tc>
                  <a:txBody>
                    <a:bodyPr/>
                    <a:lstStyle/>
                    <a:p>
                      <a:pPr algn="just">
                        <a:lnSpc>
                          <a:spcPct val="107000"/>
                        </a:lnSpc>
                        <a:spcAft>
                          <a:spcPts val="800"/>
                        </a:spcAft>
                      </a:pPr>
                      <a:r>
                        <a:rPr lang="ru-RU" sz="1050" dirty="0">
                          <a:effectLst/>
                        </a:rPr>
                        <a:t>Регулярность уборки, возможность гибкой настройки услуг и соблюдение стандартов безопасности</a:t>
                      </a:r>
                      <a:endParaRPr lang="ru-RU"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39466" marR="39466" marT="0" marB="0"/>
                </a:tc>
                <a:extLst>
                  <a:ext uri="{0D108BD9-81ED-4DB2-BD59-A6C34878D82A}">
                    <a16:rowId xmlns:a16="http://schemas.microsoft.com/office/drawing/2014/main" val="2924601827"/>
                  </a:ext>
                </a:extLst>
              </a:tr>
              <a:tr h="157421">
                <a:tc>
                  <a:txBody>
                    <a:bodyPr/>
                    <a:lstStyle/>
                    <a:p>
                      <a:pPr algn="l">
                        <a:lnSpc>
                          <a:spcPct val="107000"/>
                        </a:lnSpc>
                        <a:spcAft>
                          <a:spcPts val="800"/>
                        </a:spcAft>
                      </a:pPr>
                      <a:r>
                        <a:rPr lang="ru-RU" sz="1050">
                          <a:effectLst/>
                        </a:rPr>
                        <a:t>Цикл продажи</a:t>
                      </a:r>
                      <a:endParaRPr lang="ru-RU" sz="1050">
                        <a:effectLst/>
                        <a:latin typeface="Calibri" panose="020F0502020204030204" pitchFamily="34" charset="0"/>
                        <a:ea typeface="Calibri" panose="020F0502020204030204" pitchFamily="34" charset="0"/>
                        <a:cs typeface="Times New Roman" panose="02020603050405020304" pitchFamily="18" charset="0"/>
                      </a:endParaRPr>
                    </a:p>
                  </a:txBody>
                  <a:tcPr marL="39466" marR="39466" marT="0" marB="0"/>
                </a:tc>
                <a:tc>
                  <a:txBody>
                    <a:bodyPr/>
                    <a:lstStyle/>
                    <a:p>
                      <a:pPr algn="just">
                        <a:lnSpc>
                          <a:spcPct val="107000"/>
                        </a:lnSpc>
                        <a:spcAft>
                          <a:spcPts val="800"/>
                        </a:spcAft>
                      </a:pPr>
                      <a:r>
                        <a:rPr lang="ru-RU" sz="1050">
                          <a:effectLst/>
                        </a:rPr>
                        <a:t>На краткосрочный </a:t>
                      </a:r>
                      <a:endParaRPr lang="ru-RU" sz="1050">
                        <a:effectLst/>
                        <a:latin typeface="Calibri" panose="020F0502020204030204" pitchFamily="34" charset="0"/>
                        <a:ea typeface="Calibri" panose="020F0502020204030204" pitchFamily="34" charset="0"/>
                        <a:cs typeface="Times New Roman" panose="02020603050405020304" pitchFamily="18" charset="0"/>
                      </a:endParaRPr>
                    </a:p>
                  </a:txBody>
                  <a:tcPr marL="39466" marR="39466" marT="0" marB="0"/>
                </a:tc>
                <a:tc>
                  <a:txBody>
                    <a:bodyPr/>
                    <a:lstStyle/>
                    <a:p>
                      <a:pPr algn="just">
                        <a:lnSpc>
                          <a:spcPct val="107000"/>
                        </a:lnSpc>
                        <a:spcAft>
                          <a:spcPts val="800"/>
                        </a:spcAft>
                      </a:pPr>
                      <a:r>
                        <a:rPr lang="ru-RU" sz="1050" dirty="0">
                          <a:effectLst/>
                        </a:rPr>
                        <a:t>На долгосрочный период</a:t>
                      </a:r>
                      <a:endParaRPr lang="ru-RU"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39466" marR="39466" marT="0" marB="0"/>
                </a:tc>
                <a:extLst>
                  <a:ext uri="{0D108BD9-81ED-4DB2-BD59-A6C34878D82A}">
                    <a16:rowId xmlns:a16="http://schemas.microsoft.com/office/drawing/2014/main" val="2656345838"/>
                  </a:ext>
                </a:extLst>
              </a:tr>
              <a:tr h="486931">
                <a:tc>
                  <a:txBody>
                    <a:bodyPr/>
                    <a:lstStyle/>
                    <a:p>
                      <a:pPr algn="l">
                        <a:lnSpc>
                          <a:spcPct val="107000"/>
                        </a:lnSpc>
                        <a:spcAft>
                          <a:spcPts val="800"/>
                        </a:spcAft>
                      </a:pPr>
                      <a:r>
                        <a:rPr lang="ru-RU" sz="1050">
                          <a:effectLst/>
                        </a:rPr>
                        <a:t>Кто принимает участие, решение о покупке</a:t>
                      </a:r>
                      <a:endParaRPr lang="ru-RU" sz="1050">
                        <a:effectLst/>
                        <a:latin typeface="Calibri" panose="020F0502020204030204" pitchFamily="34" charset="0"/>
                        <a:ea typeface="Calibri" panose="020F0502020204030204" pitchFamily="34" charset="0"/>
                        <a:cs typeface="Times New Roman" panose="02020603050405020304" pitchFamily="18" charset="0"/>
                      </a:endParaRPr>
                    </a:p>
                  </a:txBody>
                  <a:tcPr marL="39466" marR="39466" marT="0" marB="0"/>
                </a:tc>
                <a:tc>
                  <a:txBody>
                    <a:bodyPr/>
                    <a:lstStyle/>
                    <a:p>
                      <a:pPr algn="just">
                        <a:lnSpc>
                          <a:spcPct val="107000"/>
                        </a:lnSpc>
                        <a:spcAft>
                          <a:spcPts val="800"/>
                        </a:spcAft>
                      </a:pPr>
                      <a:r>
                        <a:rPr lang="ru-RU" sz="1050">
                          <a:effectLst/>
                        </a:rPr>
                        <a:t>Физическое лицо</a:t>
                      </a:r>
                      <a:endParaRPr lang="ru-RU" sz="1050">
                        <a:effectLst/>
                        <a:latin typeface="Calibri" panose="020F0502020204030204" pitchFamily="34" charset="0"/>
                        <a:ea typeface="Calibri" panose="020F0502020204030204" pitchFamily="34" charset="0"/>
                        <a:cs typeface="Times New Roman" panose="02020603050405020304" pitchFamily="18" charset="0"/>
                      </a:endParaRPr>
                    </a:p>
                  </a:txBody>
                  <a:tcPr marL="39466" marR="39466" marT="0" marB="0"/>
                </a:tc>
                <a:tc>
                  <a:txBody>
                    <a:bodyPr/>
                    <a:lstStyle/>
                    <a:p>
                      <a:pPr algn="just">
                        <a:lnSpc>
                          <a:spcPct val="107000"/>
                        </a:lnSpc>
                        <a:spcAft>
                          <a:spcPts val="800"/>
                        </a:spcAft>
                      </a:pPr>
                      <a:r>
                        <a:rPr lang="ru-RU" sz="1050" dirty="0">
                          <a:effectLst/>
                        </a:rPr>
                        <a:t>Собственник, руководитель, менеджер</a:t>
                      </a:r>
                      <a:endParaRPr lang="ru-RU"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39466" marR="39466" marT="0" marB="0"/>
                </a:tc>
                <a:extLst>
                  <a:ext uri="{0D108BD9-81ED-4DB2-BD59-A6C34878D82A}">
                    <a16:rowId xmlns:a16="http://schemas.microsoft.com/office/drawing/2014/main" val="1660353553"/>
                  </a:ext>
                </a:extLst>
              </a:tr>
              <a:tr h="651685">
                <a:tc>
                  <a:txBody>
                    <a:bodyPr/>
                    <a:lstStyle/>
                    <a:p>
                      <a:pPr algn="l">
                        <a:lnSpc>
                          <a:spcPct val="107000"/>
                        </a:lnSpc>
                        <a:spcAft>
                          <a:spcPts val="800"/>
                        </a:spcAft>
                      </a:pPr>
                      <a:r>
                        <a:rPr lang="ru-RU" sz="1050">
                          <a:effectLst/>
                        </a:rPr>
                        <a:t>Аудитория</a:t>
                      </a:r>
                      <a:endParaRPr lang="ru-RU" sz="1050">
                        <a:effectLst/>
                        <a:latin typeface="Calibri" panose="020F0502020204030204" pitchFamily="34" charset="0"/>
                        <a:ea typeface="Calibri" panose="020F0502020204030204" pitchFamily="34" charset="0"/>
                        <a:cs typeface="Times New Roman" panose="02020603050405020304" pitchFamily="18" charset="0"/>
                      </a:endParaRPr>
                    </a:p>
                  </a:txBody>
                  <a:tcPr marL="39466" marR="39466" marT="0" marB="0"/>
                </a:tc>
                <a:tc>
                  <a:txBody>
                    <a:bodyPr/>
                    <a:lstStyle/>
                    <a:p>
                      <a:pPr algn="just">
                        <a:lnSpc>
                          <a:spcPct val="107000"/>
                        </a:lnSpc>
                        <a:spcAft>
                          <a:spcPts val="800"/>
                        </a:spcAft>
                      </a:pPr>
                      <a:r>
                        <a:rPr lang="ru-RU" sz="1050" dirty="0">
                          <a:effectLst/>
                        </a:rPr>
                        <a:t>Широкая: занятые профессионалы, которые работают полный рабочий день, семьи с детьми, пожилые люди или люди с ограниченными возможностями</a:t>
                      </a:r>
                      <a:endParaRPr lang="ru-RU"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39466" marR="39466" marT="0" marB="0"/>
                </a:tc>
                <a:tc>
                  <a:txBody>
                    <a:bodyPr/>
                    <a:lstStyle/>
                    <a:p>
                      <a:pPr algn="just">
                        <a:lnSpc>
                          <a:spcPct val="107000"/>
                        </a:lnSpc>
                        <a:spcAft>
                          <a:spcPts val="800"/>
                        </a:spcAft>
                      </a:pPr>
                      <a:r>
                        <a:rPr lang="ru-RU" sz="1050" dirty="0">
                          <a:effectLst/>
                        </a:rPr>
                        <a:t>Широкая: Арендаторы и собственники квартир, компании которым нужна ежедневная уборка</a:t>
                      </a:r>
                      <a:endParaRPr lang="ru-RU"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39466" marR="39466" marT="0" marB="0"/>
                </a:tc>
                <a:extLst>
                  <a:ext uri="{0D108BD9-81ED-4DB2-BD59-A6C34878D82A}">
                    <a16:rowId xmlns:a16="http://schemas.microsoft.com/office/drawing/2014/main" val="229427930"/>
                  </a:ext>
                </a:extLst>
              </a:tr>
              <a:tr h="157421">
                <a:tc>
                  <a:txBody>
                    <a:bodyPr/>
                    <a:lstStyle/>
                    <a:p>
                      <a:pPr algn="l">
                        <a:lnSpc>
                          <a:spcPct val="107000"/>
                        </a:lnSpc>
                        <a:spcAft>
                          <a:spcPts val="800"/>
                        </a:spcAft>
                      </a:pPr>
                      <a:r>
                        <a:rPr lang="ru-RU" sz="1050">
                          <a:effectLst/>
                        </a:rPr>
                        <a:t>Средний чек</a:t>
                      </a:r>
                      <a:endParaRPr lang="ru-RU" sz="1050">
                        <a:effectLst/>
                        <a:latin typeface="Calibri" panose="020F0502020204030204" pitchFamily="34" charset="0"/>
                        <a:ea typeface="Calibri" panose="020F0502020204030204" pitchFamily="34" charset="0"/>
                        <a:cs typeface="Times New Roman" panose="02020603050405020304" pitchFamily="18" charset="0"/>
                      </a:endParaRPr>
                    </a:p>
                  </a:txBody>
                  <a:tcPr marL="39466" marR="39466" marT="0" marB="0"/>
                </a:tc>
                <a:tc>
                  <a:txBody>
                    <a:bodyPr/>
                    <a:lstStyle/>
                    <a:p>
                      <a:pPr algn="just">
                        <a:lnSpc>
                          <a:spcPct val="107000"/>
                        </a:lnSpc>
                        <a:spcAft>
                          <a:spcPts val="800"/>
                        </a:spcAft>
                      </a:pPr>
                      <a:r>
                        <a:rPr lang="ru-RU" sz="1050">
                          <a:effectLst/>
                        </a:rPr>
                        <a:t>Низкий или средний</a:t>
                      </a:r>
                      <a:endParaRPr lang="ru-RU" sz="1050">
                        <a:effectLst/>
                        <a:latin typeface="Calibri" panose="020F0502020204030204" pitchFamily="34" charset="0"/>
                        <a:ea typeface="Calibri" panose="020F0502020204030204" pitchFamily="34" charset="0"/>
                        <a:cs typeface="Times New Roman" panose="02020603050405020304" pitchFamily="18" charset="0"/>
                      </a:endParaRPr>
                    </a:p>
                  </a:txBody>
                  <a:tcPr marL="39466" marR="39466" marT="0" marB="0"/>
                </a:tc>
                <a:tc>
                  <a:txBody>
                    <a:bodyPr/>
                    <a:lstStyle/>
                    <a:p>
                      <a:pPr algn="just">
                        <a:lnSpc>
                          <a:spcPct val="107000"/>
                        </a:lnSpc>
                        <a:spcAft>
                          <a:spcPts val="800"/>
                        </a:spcAft>
                      </a:pPr>
                      <a:r>
                        <a:rPr lang="ru-RU" sz="1050" dirty="0">
                          <a:effectLst/>
                        </a:rPr>
                        <a:t>Высокий</a:t>
                      </a:r>
                      <a:endParaRPr lang="ru-RU"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39466" marR="39466" marT="0" marB="0"/>
                </a:tc>
                <a:extLst>
                  <a:ext uri="{0D108BD9-81ED-4DB2-BD59-A6C34878D82A}">
                    <a16:rowId xmlns:a16="http://schemas.microsoft.com/office/drawing/2014/main" val="208655923"/>
                  </a:ext>
                </a:extLst>
              </a:tr>
              <a:tr h="1105221">
                <a:tc>
                  <a:txBody>
                    <a:bodyPr/>
                    <a:lstStyle/>
                    <a:p>
                      <a:pPr algn="l">
                        <a:lnSpc>
                          <a:spcPct val="107000"/>
                        </a:lnSpc>
                        <a:spcAft>
                          <a:spcPts val="800"/>
                        </a:spcAft>
                      </a:pPr>
                      <a:r>
                        <a:rPr lang="ru-RU" sz="1050" dirty="0">
                          <a:effectLst/>
                        </a:rPr>
                        <a:t>Взаимоотношения</a:t>
                      </a:r>
                      <a:endParaRPr lang="ru-RU"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39466" marR="39466" marT="0" marB="0"/>
                </a:tc>
                <a:tc>
                  <a:txBody>
                    <a:bodyPr/>
                    <a:lstStyle/>
                    <a:p>
                      <a:pPr algn="just">
                        <a:lnSpc>
                          <a:spcPct val="107000"/>
                        </a:lnSpc>
                        <a:spcAft>
                          <a:spcPts val="800"/>
                        </a:spcAft>
                      </a:pPr>
                      <a:r>
                        <a:rPr lang="ru-RU" sz="1050" dirty="0">
                          <a:effectLst/>
                        </a:rPr>
                        <a:t>Для физлиц основными аспектами являются индивидуальный подход, гибкость в выборе услуг и создание доверительных отношений. Клиенты ожидают качественного обслуживания, внимательного отношения к своим просьбам и возможности адаптации услуг под свои нужды.</a:t>
                      </a:r>
                      <a:endParaRPr lang="ru-RU"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39466" marR="39466" marT="0" marB="0"/>
                </a:tc>
                <a:tc>
                  <a:txBody>
                    <a:bodyPr/>
                    <a:lstStyle/>
                    <a:p>
                      <a:pPr algn="just">
                        <a:lnSpc>
                          <a:spcPct val="107000"/>
                        </a:lnSpc>
                        <a:spcAft>
                          <a:spcPts val="800"/>
                        </a:spcAft>
                      </a:pPr>
                      <a:r>
                        <a:rPr lang="ru-RU" sz="1050" dirty="0">
                          <a:effectLst/>
                        </a:rPr>
                        <a:t>Заключение долгосрочных контрактов и стабильно высокое качество услуг играют ключевую роль. Налаживание партнерств с другими компаниями и ориентация на корпоративные ценности могут стать конкурентным преимуществом.</a:t>
                      </a:r>
                      <a:endParaRPr lang="ru-RU"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39466" marR="39466" marT="0" marB="0"/>
                </a:tc>
                <a:extLst>
                  <a:ext uri="{0D108BD9-81ED-4DB2-BD59-A6C34878D82A}">
                    <a16:rowId xmlns:a16="http://schemas.microsoft.com/office/drawing/2014/main" val="2172687616"/>
                  </a:ext>
                </a:extLst>
              </a:tr>
            </a:tbl>
          </a:graphicData>
        </a:graphic>
      </p:graphicFrame>
    </p:spTree>
    <p:extLst>
      <p:ext uri="{BB962C8B-B14F-4D97-AF65-F5344CB8AC3E}">
        <p14:creationId xmlns:p14="http://schemas.microsoft.com/office/powerpoint/2010/main" val="17637548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89E77B4-D992-E20E-9D29-37FE4AE7478B}"/>
              </a:ext>
            </a:extLst>
          </p:cNvPr>
          <p:cNvSpPr>
            <a:spLocks noGrp="1"/>
          </p:cNvSpPr>
          <p:nvPr>
            <p:ph type="title"/>
          </p:nvPr>
        </p:nvSpPr>
        <p:spPr/>
        <p:txBody>
          <a:bodyPr/>
          <a:lstStyle/>
          <a:p>
            <a:r>
              <a:rPr lang="ru-RU" dirty="0">
                <a:latin typeface="Segoe UI Black" panose="020B0A02040204020203" pitchFamily="34" charset="0"/>
                <a:ea typeface="Segoe UI Black" panose="020B0A02040204020203" pitchFamily="34" charset="0"/>
              </a:rPr>
              <a:t>Оценка объёма рынка</a:t>
            </a:r>
          </a:p>
        </p:txBody>
      </p:sp>
      <p:graphicFrame>
        <p:nvGraphicFramePr>
          <p:cNvPr id="12" name="Объект 11">
            <a:extLst>
              <a:ext uri="{FF2B5EF4-FFF2-40B4-BE49-F238E27FC236}">
                <a16:creationId xmlns:a16="http://schemas.microsoft.com/office/drawing/2014/main" id="{CC476698-40C2-E2C7-ECAB-F749567B100C}"/>
              </a:ext>
            </a:extLst>
          </p:cNvPr>
          <p:cNvGraphicFramePr>
            <a:graphicFrameLocks noGrp="1"/>
          </p:cNvGraphicFramePr>
          <p:nvPr>
            <p:ph idx="1"/>
            <p:extLst>
              <p:ext uri="{D42A27DB-BD31-4B8C-83A1-F6EECF244321}">
                <p14:modId xmlns:p14="http://schemas.microsoft.com/office/powerpoint/2010/main" val="1051361145"/>
              </p:ext>
            </p:extLst>
          </p:nvPr>
        </p:nvGraphicFramePr>
        <p:xfrm>
          <a:off x="628650" y="1341758"/>
          <a:ext cx="7886700" cy="3470482"/>
        </p:xfrm>
        <a:graphic>
          <a:graphicData uri="http://schemas.openxmlformats.org/drawingml/2006/table">
            <a:tbl>
              <a:tblPr firstRow="1" bandRow="1">
                <a:tableStyleId>{5C22544A-7EE6-4342-B048-85BDC9FD1C3A}</a:tableStyleId>
              </a:tblPr>
              <a:tblGrid>
                <a:gridCol w="1893325">
                  <a:extLst>
                    <a:ext uri="{9D8B030D-6E8A-4147-A177-3AD203B41FA5}">
                      <a16:colId xmlns:a16="http://schemas.microsoft.com/office/drawing/2014/main" val="2273999086"/>
                    </a:ext>
                  </a:extLst>
                </a:gridCol>
                <a:gridCol w="5993375">
                  <a:extLst>
                    <a:ext uri="{9D8B030D-6E8A-4147-A177-3AD203B41FA5}">
                      <a16:colId xmlns:a16="http://schemas.microsoft.com/office/drawing/2014/main" val="3331039704"/>
                    </a:ext>
                  </a:extLst>
                </a:gridCol>
              </a:tblGrid>
              <a:tr h="455819">
                <a:tc>
                  <a:txBody>
                    <a:bodyPr/>
                    <a:lstStyle/>
                    <a:p>
                      <a:pPr algn="ctr" fontAlgn="t"/>
                      <a:r>
                        <a:rPr lang="ru-RU" sz="1600" b="0" i="0" u="none" strike="noStrike" dirty="0">
                          <a:solidFill>
                            <a:srgbClr val="000000"/>
                          </a:solidFill>
                          <a:effectLst/>
                          <a:latin typeface="Segoe UI Black" panose="020B0A02040204020203" pitchFamily="34" charset="0"/>
                          <a:ea typeface="Segoe UI Black" panose="020B0A02040204020203" pitchFamily="34" charset="0"/>
                        </a:rPr>
                        <a:t>Показатель</a:t>
                      </a:r>
                    </a:p>
                  </a:txBody>
                  <a:tcPr marL="7620" marR="7620" marT="7620" marB="0"/>
                </a:tc>
                <a:tc>
                  <a:txBody>
                    <a:bodyPr/>
                    <a:lstStyle/>
                    <a:p>
                      <a:pPr algn="ctr" fontAlgn="t"/>
                      <a:r>
                        <a:rPr lang="ru-RU" sz="1600" b="0" i="0" u="none" strike="noStrike" dirty="0">
                          <a:solidFill>
                            <a:srgbClr val="000000"/>
                          </a:solidFill>
                          <a:effectLst/>
                          <a:latin typeface="Segoe UI Black" panose="020B0A02040204020203" pitchFamily="34" charset="0"/>
                          <a:ea typeface="Segoe UI Black" panose="020B0A02040204020203" pitchFamily="34" charset="0"/>
                        </a:rPr>
                        <a:t>Вычисление</a:t>
                      </a:r>
                    </a:p>
                  </a:txBody>
                  <a:tcPr marL="7620" marR="7620" marT="7620" marB="0"/>
                </a:tc>
                <a:extLst>
                  <a:ext uri="{0D108BD9-81ED-4DB2-BD59-A6C34878D82A}">
                    <a16:rowId xmlns:a16="http://schemas.microsoft.com/office/drawing/2014/main" val="1611515808"/>
                  </a:ext>
                </a:extLst>
              </a:tr>
              <a:tr h="805513">
                <a:tc>
                  <a:txBody>
                    <a:bodyPr/>
                    <a:lstStyle/>
                    <a:p>
                      <a:pPr algn="ctr" fontAlgn="t"/>
                      <a:r>
                        <a:rPr lang="en-US" sz="1600" b="0" i="0" u="none" strike="noStrike" dirty="0">
                          <a:solidFill>
                            <a:srgbClr val="000000"/>
                          </a:solidFill>
                          <a:effectLst/>
                          <a:latin typeface="+mn-lt"/>
                          <a:ea typeface="Segoe UI Black" panose="020B0A02040204020203" pitchFamily="34" charset="0"/>
                        </a:rPr>
                        <a:t>TAM</a:t>
                      </a:r>
                    </a:p>
                  </a:txBody>
                  <a:tcPr marL="7620" marR="7620" marT="7620" marB="0"/>
                </a:tc>
                <a:tc>
                  <a:txBody>
                    <a:bodyPr/>
                    <a:lstStyle/>
                    <a:p>
                      <a:pPr algn="l" fontAlgn="t"/>
                      <a:r>
                        <a:rPr lang="ru-RU" sz="1600" b="0" i="0" u="none" strike="noStrike" dirty="0">
                          <a:solidFill>
                            <a:srgbClr val="000000"/>
                          </a:solidFill>
                          <a:effectLst/>
                          <a:latin typeface="+mn-lt"/>
                        </a:rPr>
                        <a:t>Население г. Якутск достигшее 18 лет – 287 498 человек. </a:t>
                      </a:r>
                    </a:p>
                    <a:p>
                      <a:pPr algn="l" fontAlgn="t"/>
                      <a:r>
                        <a:rPr lang="ru-RU" sz="1600" b="0" i="0" u="none" strike="noStrike" dirty="0">
                          <a:solidFill>
                            <a:srgbClr val="000000"/>
                          </a:solidFill>
                          <a:effectLst/>
                          <a:latin typeface="+mn-lt"/>
                        </a:rPr>
                        <a:t>Средняя цена услуги </a:t>
                      </a:r>
                      <a:r>
                        <a:rPr lang="en-US" sz="1600" b="0" i="0" u="none" strike="noStrike" dirty="0">
                          <a:solidFill>
                            <a:srgbClr val="000000"/>
                          </a:solidFill>
                          <a:effectLst/>
                          <a:latin typeface="+mn-lt"/>
                        </a:rPr>
                        <a:t>4</a:t>
                      </a:r>
                      <a:r>
                        <a:rPr lang="ru-RU" sz="1600" b="0" i="0" u="none" strike="noStrike" dirty="0">
                          <a:solidFill>
                            <a:srgbClr val="000000"/>
                          </a:solidFill>
                          <a:effectLst/>
                          <a:latin typeface="+mn-lt"/>
                        </a:rPr>
                        <a:t>500 рублей.</a:t>
                      </a:r>
                    </a:p>
                    <a:p>
                      <a:pPr algn="l" fontAlgn="t"/>
                      <a:r>
                        <a:rPr lang="ru-RU" sz="1600" b="0" i="0" u="none" strike="noStrike" dirty="0">
                          <a:solidFill>
                            <a:srgbClr val="000000"/>
                          </a:solidFill>
                          <a:effectLst/>
                          <a:latin typeface="+mn-lt"/>
                        </a:rPr>
                        <a:t>Общий объем рынка = </a:t>
                      </a:r>
                      <a:r>
                        <a:rPr lang="en-US" sz="1600" b="0" i="0" u="none" strike="noStrike" dirty="0">
                          <a:solidFill>
                            <a:srgbClr val="000000"/>
                          </a:solidFill>
                          <a:effectLst/>
                          <a:latin typeface="+mn-lt"/>
                        </a:rPr>
                        <a:t>4</a:t>
                      </a:r>
                      <a:r>
                        <a:rPr lang="ru-RU" sz="1600" b="0" i="0" u="none" strike="noStrike" dirty="0">
                          <a:solidFill>
                            <a:srgbClr val="000000"/>
                          </a:solidFill>
                          <a:effectLst/>
                          <a:latin typeface="+mn-lt"/>
                        </a:rPr>
                        <a:t>500 * 287 498 = 1</a:t>
                      </a:r>
                      <a:r>
                        <a:rPr lang="en-US" sz="1600" b="0" i="0" u="none" strike="noStrike" dirty="0">
                          <a:solidFill>
                            <a:srgbClr val="000000"/>
                          </a:solidFill>
                          <a:effectLst/>
                          <a:latin typeface="+mn-lt"/>
                        </a:rPr>
                        <a:t> </a:t>
                      </a:r>
                      <a:r>
                        <a:rPr lang="ru-RU" sz="1600" b="0" i="0" u="none" strike="noStrike" dirty="0">
                          <a:solidFill>
                            <a:srgbClr val="000000"/>
                          </a:solidFill>
                          <a:effectLst/>
                          <a:latin typeface="+mn-lt"/>
                        </a:rPr>
                        <a:t>293</a:t>
                      </a:r>
                      <a:r>
                        <a:rPr lang="en-US" sz="1600" b="0" i="0" u="none" strike="noStrike" dirty="0">
                          <a:solidFill>
                            <a:srgbClr val="000000"/>
                          </a:solidFill>
                          <a:effectLst/>
                          <a:latin typeface="+mn-lt"/>
                        </a:rPr>
                        <a:t> </a:t>
                      </a:r>
                      <a:r>
                        <a:rPr lang="ru-RU" sz="1600" b="0" i="0" u="none" strike="noStrike" dirty="0">
                          <a:solidFill>
                            <a:srgbClr val="000000"/>
                          </a:solidFill>
                          <a:effectLst/>
                          <a:latin typeface="+mn-lt"/>
                        </a:rPr>
                        <a:t>741</a:t>
                      </a:r>
                      <a:r>
                        <a:rPr lang="en-US" sz="1600" b="0" i="0" u="none" strike="noStrike" dirty="0">
                          <a:solidFill>
                            <a:srgbClr val="000000"/>
                          </a:solidFill>
                          <a:effectLst/>
                          <a:latin typeface="+mn-lt"/>
                        </a:rPr>
                        <a:t> 000</a:t>
                      </a:r>
                      <a:r>
                        <a:rPr lang="ru-RU" sz="1600" b="0" i="0" u="none" strike="noStrike" dirty="0">
                          <a:solidFill>
                            <a:srgbClr val="000000"/>
                          </a:solidFill>
                          <a:effectLst/>
                          <a:latin typeface="+mn-lt"/>
                        </a:rPr>
                        <a:t> рублей.</a:t>
                      </a:r>
                    </a:p>
                  </a:txBody>
                  <a:tcPr marL="7620" marR="7620" marT="7620" marB="0"/>
                </a:tc>
                <a:extLst>
                  <a:ext uri="{0D108BD9-81ED-4DB2-BD59-A6C34878D82A}">
                    <a16:rowId xmlns:a16="http://schemas.microsoft.com/office/drawing/2014/main" val="3848205851"/>
                  </a:ext>
                </a:extLst>
              </a:tr>
              <a:tr h="1528928">
                <a:tc>
                  <a:txBody>
                    <a:bodyPr/>
                    <a:lstStyle/>
                    <a:p>
                      <a:pPr algn="ctr" fontAlgn="t"/>
                      <a:r>
                        <a:rPr lang="en-US" sz="1600" b="0" i="0" u="none" strike="noStrike" dirty="0">
                          <a:solidFill>
                            <a:srgbClr val="000000"/>
                          </a:solidFill>
                          <a:effectLst/>
                          <a:latin typeface="+mn-lt"/>
                          <a:ea typeface="Segoe UI Black" panose="020B0A02040204020203" pitchFamily="34" charset="0"/>
                        </a:rPr>
                        <a:t>SAM</a:t>
                      </a:r>
                    </a:p>
                  </a:txBody>
                  <a:tcPr marL="7620" marR="7620" marT="7620" marB="0"/>
                </a:tc>
                <a:tc>
                  <a:txBody>
                    <a:bodyPr/>
                    <a:lstStyle/>
                    <a:p>
                      <a:pPr algn="l" fontAlgn="t"/>
                      <a:r>
                        <a:rPr lang="ru-RU" sz="1600" b="0" i="0" u="none" strike="noStrike" dirty="0">
                          <a:solidFill>
                            <a:srgbClr val="000000"/>
                          </a:solidFill>
                          <a:effectLst/>
                          <a:latin typeface="+mn-lt"/>
                        </a:rPr>
                        <a:t>По результатам анкеты 34,86% уже пользуются услугами клининговых компаний.</a:t>
                      </a:r>
                    </a:p>
                    <a:p>
                      <a:pPr marL="0" marR="0" lvl="0" indent="0" algn="l" defTabSz="685800" rtl="0" eaLnBrk="1" fontAlgn="t" latinLnBrk="0" hangingPunct="1">
                        <a:lnSpc>
                          <a:spcPct val="100000"/>
                        </a:lnSpc>
                        <a:spcBef>
                          <a:spcPts val="0"/>
                        </a:spcBef>
                        <a:spcAft>
                          <a:spcPts val="0"/>
                        </a:spcAft>
                        <a:buClrTx/>
                        <a:buSzTx/>
                        <a:buFontTx/>
                        <a:buNone/>
                        <a:tabLst/>
                        <a:defRPr/>
                      </a:pPr>
                      <a:r>
                        <a:rPr lang="ru-RU" sz="1600" b="0" i="0" u="none" strike="noStrike" dirty="0">
                          <a:solidFill>
                            <a:srgbClr val="000000"/>
                          </a:solidFill>
                          <a:effectLst/>
                          <a:latin typeface="+mn-lt"/>
                        </a:rPr>
                        <a:t>Население г. Якутск достигшее 18 лет, которые пользуются услугами клининговых компаний – 287 498 * 34,86% = 100229 человек.</a:t>
                      </a:r>
                    </a:p>
                    <a:p>
                      <a:pPr algn="l" fontAlgn="t"/>
                      <a:r>
                        <a:rPr lang="ru-RU" sz="1600" b="0" i="0" u="none" strike="noStrike" dirty="0">
                          <a:solidFill>
                            <a:srgbClr val="000000"/>
                          </a:solidFill>
                          <a:effectLst/>
                          <a:latin typeface="+mn-lt"/>
                        </a:rPr>
                        <a:t>Объем рынка, который можно занять, если вытеснить конкурентов = </a:t>
                      </a:r>
                      <a:r>
                        <a:rPr lang="en-US" sz="1600" b="0" i="0" u="none" strike="noStrike" dirty="0">
                          <a:solidFill>
                            <a:srgbClr val="000000"/>
                          </a:solidFill>
                          <a:effectLst/>
                          <a:latin typeface="+mn-lt"/>
                        </a:rPr>
                        <a:t>4</a:t>
                      </a:r>
                      <a:r>
                        <a:rPr lang="ru-RU" sz="1600" b="0" i="0" u="none" strike="noStrike" dirty="0">
                          <a:solidFill>
                            <a:srgbClr val="000000"/>
                          </a:solidFill>
                          <a:effectLst/>
                          <a:latin typeface="+mn-lt"/>
                        </a:rPr>
                        <a:t>500 * 100229 = </a:t>
                      </a:r>
                      <a:r>
                        <a:rPr lang="en-US" sz="1600" b="0" i="0" u="none" strike="noStrike" dirty="0">
                          <a:solidFill>
                            <a:srgbClr val="000000"/>
                          </a:solidFill>
                          <a:effectLst/>
                          <a:latin typeface="+mn-lt"/>
                        </a:rPr>
                        <a:t>4</a:t>
                      </a:r>
                      <a:r>
                        <a:rPr lang="ru-RU" sz="1600" b="0" i="0" u="none" strike="noStrike" dirty="0">
                          <a:solidFill>
                            <a:srgbClr val="000000"/>
                          </a:solidFill>
                          <a:effectLst/>
                          <a:latin typeface="+mn-lt"/>
                        </a:rPr>
                        <a:t>51</a:t>
                      </a:r>
                      <a:r>
                        <a:rPr lang="en-US" sz="1600" b="0" i="0" u="none" strike="noStrike" dirty="0">
                          <a:solidFill>
                            <a:srgbClr val="000000"/>
                          </a:solidFill>
                          <a:effectLst/>
                          <a:latin typeface="+mn-lt"/>
                        </a:rPr>
                        <a:t> </a:t>
                      </a:r>
                      <a:r>
                        <a:rPr lang="ru-RU" sz="1600" b="0" i="0" u="none" strike="noStrike" dirty="0">
                          <a:solidFill>
                            <a:srgbClr val="000000"/>
                          </a:solidFill>
                          <a:effectLst/>
                          <a:latin typeface="+mn-lt"/>
                        </a:rPr>
                        <a:t>030</a:t>
                      </a:r>
                      <a:r>
                        <a:rPr lang="en-US" sz="1600" b="0" i="0" u="none" strike="noStrike" dirty="0">
                          <a:solidFill>
                            <a:srgbClr val="000000"/>
                          </a:solidFill>
                          <a:effectLst/>
                          <a:latin typeface="+mn-lt"/>
                        </a:rPr>
                        <a:t> </a:t>
                      </a:r>
                      <a:r>
                        <a:rPr lang="ru-RU" sz="1600" b="0" i="0" u="none" strike="noStrike" dirty="0">
                          <a:solidFill>
                            <a:srgbClr val="000000"/>
                          </a:solidFill>
                          <a:effectLst/>
                          <a:latin typeface="+mn-lt"/>
                        </a:rPr>
                        <a:t>5</a:t>
                      </a:r>
                      <a:r>
                        <a:rPr lang="en-US" sz="1600" b="0" i="0" u="none" strike="noStrike" dirty="0">
                          <a:solidFill>
                            <a:srgbClr val="000000"/>
                          </a:solidFill>
                          <a:effectLst/>
                          <a:latin typeface="+mn-lt"/>
                        </a:rPr>
                        <a:t>00</a:t>
                      </a:r>
                      <a:r>
                        <a:rPr lang="ru-RU" sz="1600" b="0" i="0" u="none" strike="noStrike" dirty="0">
                          <a:solidFill>
                            <a:srgbClr val="000000"/>
                          </a:solidFill>
                          <a:effectLst/>
                          <a:latin typeface="+mn-lt"/>
                        </a:rPr>
                        <a:t> рублей.</a:t>
                      </a:r>
                    </a:p>
                  </a:txBody>
                  <a:tcPr marL="7620" marR="7620" marT="7620" marB="0"/>
                </a:tc>
                <a:extLst>
                  <a:ext uri="{0D108BD9-81ED-4DB2-BD59-A6C34878D82A}">
                    <a16:rowId xmlns:a16="http://schemas.microsoft.com/office/drawing/2014/main" val="3632777508"/>
                  </a:ext>
                </a:extLst>
              </a:tr>
              <a:tr h="680222">
                <a:tc>
                  <a:txBody>
                    <a:bodyPr/>
                    <a:lstStyle/>
                    <a:p>
                      <a:pPr algn="ctr" fontAlgn="t"/>
                      <a:r>
                        <a:rPr lang="en-US" sz="1600" b="0" i="0" u="none" strike="noStrike" dirty="0">
                          <a:solidFill>
                            <a:srgbClr val="000000"/>
                          </a:solidFill>
                          <a:effectLst/>
                          <a:latin typeface="+mn-lt"/>
                          <a:ea typeface="Segoe UI Black" panose="020B0A02040204020203" pitchFamily="34" charset="0"/>
                        </a:rPr>
                        <a:t>SOM</a:t>
                      </a:r>
                    </a:p>
                  </a:txBody>
                  <a:tcPr marL="7620" marR="7620" marT="7620" marB="0"/>
                </a:tc>
                <a:tc>
                  <a:txBody>
                    <a:bodyPr/>
                    <a:lstStyle/>
                    <a:p>
                      <a:pPr algn="l" fontAlgn="t"/>
                      <a:r>
                        <a:rPr lang="ru-RU" sz="1600" b="0" i="0" u="none" strike="noStrike" dirty="0">
                          <a:solidFill>
                            <a:srgbClr val="000000"/>
                          </a:solidFill>
                          <a:effectLst/>
                          <a:latin typeface="+mn-lt"/>
                        </a:rPr>
                        <a:t>Объем рынка, который можно получить с помощью существующей стратегии = </a:t>
                      </a:r>
                      <a:r>
                        <a:rPr lang="en-US" sz="1600" b="0" i="0" u="none" strike="noStrike" dirty="0">
                          <a:solidFill>
                            <a:srgbClr val="000000"/>
                          </a:solidFill>
                          <a:effectLst/>
                          <a:latin typeface="+mn-lt"/>
                        </a:rPr>
                        <a:t>4</a:t>
                      </a:r>
                      <a:r>
                        <a:rPr lang="ru-RU" sz="1600" b="0" i="0" u="none" strike="noStrike" dirty="0">
                          <a:solidFill>
                            <a:srgbClr val="000000"/>
                          </a:solidFill>
                          <a:effectLst/>
                          <a:latin typeface="+mn-lt"/>
                        </a:rPr>
                        <a:t>500 рублей * 100229 человек * 5% = </a:t>
                      </a:r>
                      <a:r>
                        <a:rPr lang="en-US" sz="1600" b="0" i="0" u="none" strike="noStrike" dirty="0">
                          <a:solidFill>
                            <a:srgbClr val="000000"/>
                          </a:solidFill>
                          <a:effectLst/>
                          <a:latin typeface="+mn-lt"/>
                        </a:rPr>
                        <a:t>2</a:t>
                      </a:r>
                      <a:r>
                        <a:rPr lang="ru-RU" sz="1600" b="0" i="0" u="none" strike="noStrike" dirty="0">
                          <a:solidFill>
                            <a:srgbClr val="000000"/>
                          </a:solidFill>
                          <a:effectLst/>
                          <a:latin typeface="+mn-lt"/>
                        </a:rPr>
                        <a:t>2</a:t>
                      </a:r>
                      <a:r>
                        <a:rPr lang="en-US" sz="1600" b="0" i="0" u="none" strike="noStrike" dirty="0">
                          <a:solidFill>
                            <a:srgbClr val="000000"/>
                          </a:solidFill>
                          <a:effectLst/>
                          <a:latin typeface="+mn-lt"/>
                        </a:rPr>
                        <a:t> </a:t>
                      </a:r>
                      <a:r>
                        <a:rPr lang="ru-RU" sz="1600" b="0" i="0" u="none" strike="noStrike" dirty="0">
                          <a:solidFill>
                            <a:srgbClr val="000000"/>
                          </a:solidFill>
                          <a:effectLst/>
                          <a:latin typeface="+mn-lt"/>
                        </a:rPr>
                        <a:t>567</a:t>
                      </a:r>
                      <a:r>
                        <a:rPr lang="en-US" sz="1600" b="0" i="0" u="none" strike="noStrike" dirty="0">
                          <a:solidFill>
                            <a:srgbClr val="000000"/>
                          </a:solidFill>
                          <a:effectLst/>
                          <a:latin typeface="+mn-lt"/>
                        </a:rPr>
                        <a:t> </a:t>
                      </a:r>
                      <a:r>
                        <a:rPr lang="ru-RU" sz="1600" b="0" i="0" u="none" strike="noStrike" dirty="0">
                          <a:solidFill>
                            <a:srgbClr val="000000"/>
                          </a:solidFill>
                          <a:effectLst/>
                          <a:latin typeface="+mn-lt"/>
                        </a:rPr>
                        <a:t>274 рублей.</a:t>
                      </a:r>
                    </a:p>
                  </a:txBody>
                  <a:tcPr marL="7620" marR="7620" marT="7620" marB="0"/>
                </a:tc>
                <a:extLst>
                  <a:ext uri="{0D108BD9-81ED-4DB2-BD59-A6C34878D82A}">
                    <a16:rowId xmlns:a16="http://schemas.microsoft.com/office/drawing/2014/main" val="2844339520"/>
                  </a:ext>
                </a:extLst>
              </a:tr>
            </a:tbl>
          </a:graphicData>
        </a:graphic>
      </p:graphicFrame>
    </p:spTree>
    <p:extLst>
      <p:ext uri="{BB962C8B-B14F-4D97-AF65-F5344CB8AC3E}">
        <p14:creationId xmlns:p14="http://schemas.microsoft.com/office/powerpoint/2010/main" val="58534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769AE-F6BC-332F-3AC8-31581B3DB0F9}"/>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44FD8D46-7A68-9CDD-F497-E7C0E28057C3}"/>
              </a:ext>
            </a:extLst>
          </p:cNvPr>
          <p:cNvSpPr>
            <a:spLocks noGrp="1"/>
          </p:cNvSpPr>
          <p:nvPr>
            <p:ph type="title"/>
          </p:nvPr>
        </p:nvSpPr>
        <p:spPr/>
        <p:txBody>
          <a:bodyPr/>
          <a:lstStyle/>
          <a:p>
            <a:r>
              <a:rPr lang="ru-RU" dirty="0">
                <a:latin typeface="Segoe UI Black" panose="020B0A02040204020203" pitchFamily="34" charset="0"/>
                <a:ea typeface="Segoe UI Black" panose="020B0A02040204020203" pitchFamily="34" charset="0"/>
              </a:rPr>
              <a:t>Анализ конкурентов</a:t>
            </a:r>
          </a:p>
        </p:txBody>
      </p:sp>
      <p:graphicFrame>
        <p:nvGraphicFramePr>
          <p:cNvPr id="6" name="Объект 5">
            <a:extLst>
              <a:ext uri="{FF2B5EF4-FFF2-40B4-BE49-F238E27FC236}">
                <a16:creationId xmlns:a16="http://schemas.microsoft.com/office/drawing/2014/main" id="{21A3F648-4615-A551-2A6F-D1664BFDAFDC}"/>
              </a:ext>
            </a:extLst>
          </p:cNvPr>
          <p:cNvGraphicFramePr>
            <a:graphicFrameLocks noGrp="1"/>
          </p:cNvGraphicFramePr>
          <p:nvPr>
            <p:ph idx="1"/>
            <p:extLst>
              <p:ext uri="{D42A27DB-BD31-4B8C-83A1-F6EECF244321}">
                <p14:modId xmlns:p14="http://schemas.microsoft.com/office/powerpoint/2010/main" val="586077548"/>
              </p:ext>
            </p:extLst>
          </p:nvPr>
        </p:nvGraphicFramePr>
        <p:xfrm>
          <a:off x="727281" y="1268016"/>
          <a:ext cx="7689438" cy="3430585"/>
        </p:xfrm>
        <a:graphic>
          <a:graphicData uri="http://schemas.openxmlformats.org/drawingml/2006/table">
            <a:tbl>
              <a:tblPr firstRow="1" bandRow="1">
                <a:tableStyleId>{5C22544A-7EE6-4342-B048-85BDC9FD1C3A}</a:tableStyleId>
              </a:tblPr>
              <a:tblGrid>
                <a:gridCol w="1281573">
                  <a:extLst>
                    <a:ext uri="{9D8B030D-6E8A-4147-A177-3AD203B41FA5}">
                      <a16:colId xmlns:a16="http://schemas.microsoft.com/office/drawing/2014/main" val="772115418"/>
                    </a:ext>
                  </a:extLst>
                </a:gridCol>
                <a:gridCol w="1281573">
                  <a:extLst>
                    <a:ext uri="{9D8B030D-6E8A-4147-A177-3AD203B41FA5}">
                      <a16:colId xmlns:a16="http://schemas.microsoft.com/office/drawing/2014/main" val="3772220355"/>
                    </a:ext>
                  </a:extLst>
                </a:gridCol>
                <a:gridCol w="1281573">
                  <a:extLst>
                    <a:ext uri="{9D8B030D-6E8A-4147-A177-3AD203B41FA5}">
                      <a16:colId xmlns:a16="http://schemas.microsoft.com/office/drawing/2014/main" val="130753812"/>
                    </a:ext>
                  </a:extLst>
                </a:gridCol>
                <a:gridCol w="1281573">
                  <a:extLst>
                    <a:ext uri="{9D8B030D-6E8A-4147-A177-3AD203B41FA5}">
                      <a16:colId xmlns:a16="http://schemas.microsoft.com/office/drawing/2014/main" val="233910835"/>
                    </a:ext>
                  </a:extLst>
                </a:gridCol>
                <a:gridCol w="1281573">
                  <a:extLst>
                    <a:ext uri="{9D8B030D-6E8A-4147-A177-3AD203B41FA5}">
                      <a16:colId xmlns:a16="http://schemas.microsoft.com/office/drawing/2014/main" val="1254931700"/>
                    </a:ext>
                  </a:extLst>
                </a:gridCol>
                <a:gridCol w="1281573">
                  <a:extLst>
                    <a:ext uri="{9D8B030D-6E8A-4147-A177-3AD203B41FA5}">
                      <a16:colId xmlns:a16="http://schemas.microsoft.com/office/drawing/2014/main" val="716015419"/>
                    </a:ext>
                  </a:extLst>
                </a:gridCol>
              </a:tblGrid>
              <a:tr h="380179">
                <a:tc>
                  <a:txBody>
                    <a:bodyPr/>
                    <a:lstStyle/>
                    <a:p>
                      <a:pPr algn="ctr" fontAlgn="ctr"/>
                      <a:r>
                        <a:rPr lang="ru-RU" sz="1100" b="0" i="0" u="none" strike="noStrike" dirty="0">
                          <a:solidFill>
                            <a:schemeClr val="tx1"/>
                          </a:solidFill>
                          <a:effectLst/>
                          <a:latin typeface="Segoe UI Black" panose="020B0A02040204020203" pitchFamily="34" charset="0"/>
                          <a:ea typeface="Segoe UI Black" panose="020B0A02040204020203" pitchFamily="34" charset="0"/>
                        </a:rPr>
                        <a:t>Конкуренты   / показатели</a:t>
                      </a:r>
                    </a:p>
                  </a:txBody>
                  <a:tcPr marL="4921" marR="4921" marT="4921" marB="0" anchor="ctr"/>
                </a:tc>
                <a:tc>
                  <a:txBody>
                    <a:bodyPr/>
                    <a:lstStyle/>
                    <a:p>
                      <a:pPr algn="ctr" fontAlgn="ctr"/>
                      <a:r>
                        <a:rPr lang="ru-RU" sz="1100" b="0" i="0" u="none" strike="noStrike" dirty="0">
                          <a:solidFill>
                            <a:schemeClr val="tx1"/>
                          </a:solidFill>
                          <a:effectLst/>
                          <a:latin typeface="Segoe UI Black" panose="020B0A02040204020203" pitchFamily="34" charset="0"/>
                          <a:ea typeface="Segoe UI Black" panose="020B0A02040204020203" pitchFamily="34" charset="0"/>
                        </a:rPr>
                        <a:t>Чистюля</a:t>
                      </a:r>
                    </a:p>
                  </a:txBody>
                  <a:tcPr marL="4921" marR="4921" marT="4921" marB="0" anchor="ctr"/>
                </a:tc>
                <a:tc>
                  <a:txBody>
                    <a:bodyPr/>
                    <a:lstStyle/>
                    <a:p>
                      <a:pPr algn="ctr" fontAlgn="ctr"/>
                      <a:r>
                        <a:rPr lang="ru-RU" sz="1100" b="0" i="0" u="none" strike="noStrike" dirty="0">
                          <a:solidFill>
                            <a:schemeClr val="tx1"/>
                          </a:solidFill>
                          <a:effectLst/>
                          <a:latin typeface="Segoe UI Black" panose="020B0A02040204020203" pitchFamily="34" charset="0"/>
                          <a:ea typeface="Segoe UI Black" panose="020B0A02040204020203" pitchFamily="34" charset="0"/>
                        </a:rPr>
                        <a:t>Фреш</a:t>
                      </a:r>
                    </a:p>
                  </a:txBody>
                  <a:tcPr marL="4921" marR="4921" marT="4921" marB="0" anchor="ctr"/>
                </a:tc>
                <a:tc>
                  <a:txBody>
                    <a:bodyPr/>
                    <a:lstStyle/>
                    <a:p>
                      <a:pPr algn="ctr" fontAlgn="ctr"/>
                      <a:r>
                        <a:rPr lang="ru-RU" sz="1100" b="0" i="0" u="none" strike="noStrike" dirty="0" err="1">
                          <a:solidFill>
                            <a:schemeClr val="tx1"/>
                          </a:solidFill>
                          <a:effectLst/>
                          <a:latin typeface="Segoe UI Black" panose="020B0A02040204020203" pitchFamily="34" charset="0"/>
                          <a:ea typeface="Segoe UI Black" panose="020B0A02040204020203" pitchFamily="34" charset="0"/>
                        </a:rPr>
                        <a:t>Инклин</a:t>
                      </a:r>
                      <a:endParaRPr lang="ru-RU" sz="1100" b="0" i="0" u="none" strike="noStrike" dirty="0">
                        <a:solidFill>
                          <a:schemeClr val="tx1"/>
                        </a:solidFill>
                        <a:effectLst/>
                        <a:latin typeface="Segoe UI Black" panose="020B0A02040204020203" pitchFamily="34" charset="0"/>
                        <a:ea typeface="Segoe UI Black" panose="020B0A02040204020203" pitchFamily="34" charset="0"/>
                      </a:endParaRPr>
                    </a:p>
                  </a:txBody>
                  <a:tcPr marL="4921" marR="4921" marT="4921" marB="0" anchor="ctr"/>
                </a:tc>
                <a:tc>
                  <a:txBody>
                    <a:bodyPr/>
                    <a:lstStyle/>
                    <a:p>
                      <a:pPr algn="ctr" fontAlgn="ctr"/>
                      <a:r>
                        <a:rPr lang="ru-RU" sz="1100" b="0" i="0" u="none" strike="noStrike" dirty="0">
                          <a:solidFill>
                            <a:schemeClr val="tx1"/>
                          </a:solidFill>
                          <a:effectLst/>
                          <a:latin typeface="Segoe UI Black" panose="020B0A02040204020203" pitchFamily="34" charset="0"/>
                          <a:ea typeface="Segoe UI Black" panose="020B0A02040204020203" pitchFamily="34" charset="0"/>
                        </a:rPr>
                        <a:t>Альфа-клининг</a:t>
                      </a:r>
                    </a:p>
                  </a:txBody>
                  <a:tcPr marL="4921" marR="4921" marT="4921" marB="0" anchor="ctr"/>
                </a:tc>
                <a:tc>
                  <a:txBody>
                    <a:bodyPr/>
                    <a:lstStyle/>
                    <a:p>
                      <a:pPr algn="ctr" fontAlgn="ctr"/>
                      <a:r>
                        <a:rPr lang="ru-RU" sz="1100" b="0" i="0" u="none" strike="noStrike" dirty="0">
                          <a:solidFill>
                            <a:schemeClr val="tx1"/>
                          </a:solidFill>
                          <a:effectLst/>
                          <a:latin typeface="Segoe UI Black" panose="020B0A02040204020203" pitchFamily="34" charset="0"/>
                          <a:ea typeface="Segoe UI Black" panose="020B0A02040204020203" pitchFamily="34" charset="0"/>
                        </a:rPr>
                        <a:t>Аура Клининг</a:t>
                      </a:r>
                    </a:p>
                  </a:txBody>
                  <a:tcPr marL="4921" marR="4921" marT="4921" marB="0" anchor="ctr"/>
                </a:tc>
                <a:extLst>
                  <a:ext uri="{0D108BD9-81ED-4DB2-BD59-A6C34878D82A}">
                    <a16:rowId xmlns:a16="http://schemas.microsoft.com/office/drawing/2014/main" val="68196153"/>
                  </a:ext>
                </a:extLst>
              </a:tr>
              <a:tr h="380179">
                <a:tc>
                  <a:txBody>
                    <a:bodyPr/>
                    <a:lstStyle/>
                    <a:p>
                      <a:pPr algn="ctr" fontAlgn="ctr"/>
                      <a:r>
                        <a:rPr lang="ru-RU" sz="1100" b="0" i="0" u="none" strike="noStrike">
                          <a:solidFill>
                            <a:schemeClr val="tx1"/>
                          </a:solidFill>
                          <a:effectLst/>
                          <a:latin typeface="+mn-lt"/>
                          <a:ea typeface="Segoe UI Black" panose="020B0A02040204020203" pitchFamily="34" charset="0"/>
                        </a:rPr>
                        <a:t>Цена за кв. м.</a:t>
                      </a:r>
                    </a:p>
                  </a:txBody>
                  <a:tcPr marL="4921" marR="4921" marT="4921" marB="0" anchor="ctr"/>
                </a:tc>
                <a:tc>
                  <a:txBody>
                    <a:bodyPr/>
                    <a:lstStyle/>
                    <a:p>
                      <a:pPr algn="ctr" fontAlgn="ctr"/>
                      <a:r>
                        <a:rPr lang="ru-RU" sz="1100" b="0" i="0" u="none" strike="noStrike">
                          <a:solidFill>
                            <a:schemeClr val="tx1"/>
                          </a:solidFill>
                          <a:effectLst/>
                          <a:latin typeface="+mn-lt"/>
                        </a:rPr>
                        <a:t>от 100 руб. </a:t>
                      </a:r>
                    </a:p>
                  </a:txBody>
                  <a:tcPr marL="4921" marR="4921" marT="4921" marB="0" anchor="ctr"/>
                </a:tc>
                <a:tc>
                  <a:txBody>
                    <a:bodyPr/>
                    <a:lstStyle/>
                    <a:p>
                      <a:pPr algn="ctr" fontAlgn="ctr"/>
                      <a:r>
                        <a:rPr lang="ru-RU" sz="1100" b="0" i="0" u="none" strike="noStrike" dirty="0">
                          <a:solidFill>
                            <a:schemeClr val="tx1"/>
                          </a:solidFill>
                          <a:effectLst/>
                          <a:latin typeface="+mn-lt"/>
                        </a:rPr>
                        <a:t>120 руб.</a:t>
                      </a:r>
                    </a:p>
                  </a:txBody>
                  <a:tcPr marL="4921" marR="4921" marT="4921" marB="0" anchor="ctr"/>
                </a:tc>
                <a:tc>
                  <a:txBody>
                    <a:bodyPr/>
                    <a:lstStyle/>
                    <a:p>
                      <a:pPr algn="ctr" fontAlgn="ctr"/>
                      <a:r>
                        <a:rPr lang="ru-RU" sz="1100" b="0" i="0" u="none" strike="noStrike">
                          <a:solidFill>
                            <a:schemeClr val="tx1"/>
                          </a:solidFill>
                          <a:effectLst/>
                          <a:latin typeface="+mn-lt"/>
                        </a:rPr>
                        <a:t>от 100 - 110 руб.</a:t>
                      </a:r>
                    </a:p>
                  </a:txBody>
                  <a:tcPr marL="4921" marR="4921" marT="4921" marB="0" anchor="ctr"/>
                </a:tc>
                <a:tc>
                  <a:txBody>
                    <a:bodyPr/>
                    <a:lstStyle/>
                    <a:p>
                      <a:pPr algn="ctr" fontAlgn="ctr"/>
                      <a:r>
                        <a:rPr lang="ru-RU" sz="1100" b="0" i="0" u="none" strike="noStrike">
                          <a:solidFill>
                            <a:schemeClr val="tx1"/>
                          </a:solidFill>
                          <a:effectLst/>
                          <a:latin typeface="+mn-lt"/>
                        </a:rPr>
                        <a:t>от 100 руб.</a:t>
                      </a:r>
                    </a:p>
                  </a:txBody>
                  <a:tcPr marL="4921" marR="4921" marT="4921" marB="0" anchor="ctr"/>
                </a:tc>
                <a:tc>
                  <a:txBody>
                    <a:bodyPr/>
                    <a:lstStyle/>
                    <a:p>
                      <a:pPr algn="ctr" fontAlgn="ctr"/>
                      <a:r>
                        <a:rPr lang="ru-RU" sz="1100" b="0" i="0" u="none" strike="noStrike" dirty="0">
                          <a:solidFill>
                            <a:schemeClr val="tx1"/>
                          </a:solidFill>
                          <a:effectLst/>
                          <a:latin typeface="+mn-lt"/>
                        </a:rPr>
                        <a:t>от 100 руб.</a:t>
                      </a:r>
                    </a:p>
                  </a:txBody>
                  <a:tcPr marL="4921" marR="4921" marT="4921" marB="0" anchor="ctr"/>
                </a:tc>
                <a:extLst>
                  <a:ext uri="{0D108BD9-81ED-4DB2-BD59-A6C34878D82A}">
                    <a16:rowId xmlns:a16="http://schemas.microsoft.com/office/drawing/2014/main" val="1595690295"/>
                  </a:ext>
                </a:extLst>
              </a:tr>
              <a:tr h="694038">
                <a:tc>
                  <a:txBody>
                    <a:bodyPr/>
                    <a:lstStyle/>
                    <a:p>
                      <a:pPr algn="ctr" fontAlgn="ctr"/>
                      <a:r>
                        <a:rPr lang="ru-RU" sz="1100" b="0" i="0" u="none" strike="noStrike" dirty="0">
                          <a:solidFill>
                            <a:schemeClr val="tx1"/>
                          </a:solidFill>
                          <a:effectLst/>
                          <a:latin typeface="+mn-lt"/>
                          <a:ea typeface="Segoe UI Black" panose="020B0A02040204020203" pitchFamily="34" charset="0"/>
                        </a:rPr>
                        <a:t>Перечень предлагаемых услуг</a:t>
                      </a:r>
                    </a:p>
                  </a:txBody>
                  <a:tcPr marL="4921" marR="4921" marT="4921" marB="0" anchor="ctr"/>
                </a:tc>
                <a:tc>
                  <a:txBody>
                    <a:bodyPr/>
                    <a:lstStyle/>
                    <a:p>
                      <a:pPr algn="ctr" fontAlgn="ctr"/>
                      <a:r>
                        <a:rPr lang="ru-RU" sz="1100" b="0" i="0" u="none" strike="noStrike" dirty="0" err="1">
                          <a:solidFill>
                            <a:schemeClr val="tx1"/>
                          </a:solidFill>
                          <a:effectLst/>
                          <a:latin typeface="+mn-lt"/>
                        </a:rPr>
                        <a:t>Ген.уборка</a:t>
                      </a:r>
                      <a:r>
                        <a:rPr lang="ru-RU" sz="1100" b="0" i="0" u="none" strike="noStrike" dirty="0">
                          <a:solidFill>
                            <a:schemeClr val="tx1"/>
                          </a:solidFill>
                          <a:effectLst/>
                          <a:latin typeface="+mn-lt"/>
                        </a:rPr>
                        <a:t>, экспресс-уборка, химчистка, мойка окон, </a:t>
                      </a:r>
                      <a:r>
                        <a:rPr lang="ru-RU" sz="1100" b="0" i="0" u="none" strike="noStrike" dirty="0" err="1">
                          <a:solidFill>
                            <a:schemeClr val="tx1"/>
                          </a:solidFill>
                          <a:effectLst/>
                          <a:latin typeface="+mn-lt"/>
                        </a:rPr>
                        <a:t>доп.услуги</a:t>
                      </a:r>
                      <a:r>
                        <a:rPr lang="ru-RU" sz="1100" b="0" i="0" u="none" strike="noStrike" dirty="0">
                          <a:solidFill>
                            <a:schemeClr val="tx1"/>
                          </a:solidFill>
                          <a:effectLst/>
                          <a:latin typeface="+mn-lt"/>
                        </a:rPr>
                        <a:t>.</a:t>
                      </a:r>
                    </a:p>
                  </a:txBody>
                  <a:tcPr marL="4921" marR="4921" marT="4921" marB="0" anchor="ctr"/>
                </a:tc>
                <a:tc>
                  <a:txBody>
                    <a:bodyPr/>
                    <a:lstStyle/>
                    <a:p>
                      <a:pPr algn="ctr" fontAlgn="ctr"/>
                      <a:r>
                        <a:rPr lang="ru-RU" sz="1100" b="0" i="0" u="none" strike="noStrike">
                          <a:solidFill>
                            <a:schemeClr val="tx1"/>
                          </a:solidFill>
                          <a:effectLst/>
                          <a:latin typeface="+mn-lt"/>
                        </a:rPr>
                        <a:t>Ген.уборка, экспресс-уборка, химчистка, мойка окон, доп.услуги.</a:t>
                      </a:r>
                    </a:p>
                  </a:txBody>
                  <a:tcPr marL="4921" marR="4921" marT="4921" marB="0" anchor="ctr"/>
                </a:tc>
                <a:tc>
                  <a:txBody>
                    <a:bodyPr/>
                    <a:lstStyle/>
                    <a:p>
                      <a:pPr algn="ctr" fontAlgn="ctr"/>
                      <a:r>
                        <a:rPr lang="ru-RU" sz="1100" b="0" i="0" u="none" strike="noStrike">
                          <a:solidFill>
                            <a:schemeClr val="tx1"/>
                          </a:solidFill>
                          <a:effectLst/>
                          <a:latin typeface="+mn-lt"/>
                        </a:rPr>
                        <a:t>Ген.уборка, экспресс-уборка, химчистка, мойка окон, доп.услуги.</a:t>
                      </a:r>
                    </a:p>
                  </a:txBody>
                  <a:tcPr marL="4921" marR="4921" marT="4921" marB="0" anchor="ctr"/>
                </a:tc>
                <a:tc>
                  <a:txBody>
                    <a:bodyPr/>
                    <a:lstStyle/>
                    <a:p>
                      <a:pPr algn="ctr" fontAlgn="ctr"/>
                      <a:r>
                        <a:rPr lang="ru-RU" sz="1100" b="0" i="0" u="none" strike="noStrike">
                          <a:solidFill>
                            <a:schemeClr val="tx1"/>
                          </a:solidFill>
                          <a:effectLst/>
                          <a:latin typeface="+mn-lt"/>
                        </a:rPr>
                        <a:t>Ген.уборка, экспресс-уборка, химчистка, мойка окон, доп.услуги.</a:t>
                      </a:r>
                    </a:p>
                  </a:txBody>
                  <a:tcPr marL="4921" marR="4921" marT="4921" marB="0" anchor="ctr"/>
                </a:tc>
                <a:tc>
                  <a:txBody>
                    <a:bodyPr/>
                    <a:lstStyle/>
                    <a:p>
                      <a:pPr algn="ctr" fontAlgn="ctr"/>
                      <a:r>
                        <a:rPr lang="ru-RU" sz="1100" b="0" i="0" u="none" strike="noStrike">
                          <a:solidFill>
                            <a:schemeClr val="tx1"/>
                          </a:solidFill>
                          <a:effectLst/>
                          <a:latin typeface="+mn-lt"/>
                        </a:rPr>
                        <a:t>Ген.уборка, экспресс-уборка, химчистка, мойка окон, доп.услуги.</a:t>
                      </a:r>
                    </a:p>
                  </a:txBody>
                  <a:tcPr marL="4921" marR="4921" marT="4921" marB="0" anchor="ctr"/>
                </a:tc>
                <a:extLst>
                  <a:ext uri="{0D108BD9-81ED-4DB2-BD59-A6C34878D82A}">
                    <a16:rowId xmlns:a16="http://schemas.microsoft.com/office/drawing/2014/main" val="1841389613"/>
                  </a:ext>
                </a:extLst>
              </a:tr>
              <a:tr h="380179">
                <a:tc>
                  <a:txBody>
                    <a:bodyPr/>
                    <a:lstStyle/>
                    <a:p>
                      <a:pPr algn="ctr" fontAlgn="ctr"/>
                      <a:r>
                        <a:rPr lang="ru-RU" sz="1100" b="0" i="0" u="none" strike="noStrike">
                          <a:solidFill>
                            <a:schemeClr val="tx1"/>
                          </a:solidFill>
                          <a:effectLst/>
                          <a:latin typeface="+mn-lt"/>
                          <a:ea typeface="Segoe UI Black" panose="020B0A02040204020203" pitchFamily="34" charset="0"/>
                        </a:rPr>
                        <a:t>Дата основания</a:t>
                      </a:r>
                    </a:p>
                  </a:txBody>
                  <a:tcPr marL="4921" marR="4921" marT="4921" marB="0" anchor="ctr"/>
                </a:tc>
                <a:tc>
                  <a:txBody>
                    <a:bodyPr/>
                    <a:lstStyle/>
                    <a:p>
                      <a:pPr algn="ctr" fontAlgn="ctr"/>
                      <a:r>
                        <a:rPr lang="ru-RU" sz="1100" b="0" i="0" u="none" strike="noStrike">
                          <a:solidFill>
                            <a:schemeClr val="tx1"/>
                          </a:solidFill>
                          <a:effectLst/>
                          <a:latin typeface="+mn-lt"/>
                        </a:rPr>
                        <a:t>2010 г.</a:t>
                      </a:r>
                    </a:p>
                  </a:txBody>
                  <a:tcPr marL="4921" marR="4921" marT="4921" marB="0" anchor="ctr"/>
                </a:tc>
                <a:tc>
                  <a:txBody>
                    <a:bodyPr/>
                    <a:lstStyle/>
                    <a:p>
                      <a:pPr algn="ctr" fontAlgn="ctr"/>
                      <a:r>
                        <a:rPr lang="ru-RU" sz="1100" b="0" i="0" u="none" strike="noStrike">
                          <a:solidFill>
                            <a:schemeClr val="tx1"/>
                          </a:solidFill>
                          <a:effectLst/>
                          <a:latin typeface="+mn-lt"/>
                        </a:rPr>
                        <a:t>2019 г.</a:t>
                      </a:r>
                    </a:p>
                  </a:txBody>
                  <a:tcPr marL="4921" marR="4921" marT="4921" marB="0" anchor="ctr"/>
                </a:tc>
                <a:tc>
                  <a:txBody>
                    <a:bodyPr/>
                    <a:lstStyle/>
                    <a:p>
                      <a:pPr algn="ctr" fontAlgn="ctr"/>
                      <a:r>
                        <a:rPr lang="ru-RU" sz="1100" b="0" i="0" u="none" strike="noStrike">
                          <a:solidFill>
                            <a:schemeClr val="tx1"/>
                          </a:solidFill>
                          <a:effectLst/>
                          <a:latin typeface="+mn-lt"/>
                        </a:rPr>
                        <a:t>2022 г.</a:t>
                      </a:r>
                    </a:p>
                  </a:txBody>
                  <a:tcPr marL="4921" marR="4921" marT="4921" marB="0" anchor="ctr"/>
                </a:tc>
                <a:tc>
                  <a:txBody>
                    <a:bodyPr/>
                    <a:lstStyle/>
                    <a:p>
                      <a:pPr algn="ctr" fontAlgn="ctr"/>
                      <a:r>
                        <a:rPr lang="ru-RU" sz="1100" b="0" i="0" u="none" strike="noStrike">
                          <a:solidFill>
                            <a:schemeClr val="tx1"/>
                          </a:solidFill>
                          <a:effectLst/>
                          <a:latin typeface="+mn-lt"/>
                        </a:rPr>
                        <a:t>2017 г.</a:t>
                      </a:r>
                    </a:p>
                  </a:txBody>
                  <a:tcPr marL="4921" marR="4921" marT="4921" marB="0" anchor="ctr"/>
                </a:tc>
                <a:tc>
                  <a:txBody>
                    <a:bodyPr/>
                    <a:lstStyle/>
                    <a:p>
                      <a:pPr algn="ctr" fontAlgn="ctr"/>
                      <a:r>
                        <a:rPr lang="ru-RU" sz="1100" b="0" i="0" u="none" strike="noStrike">
                          <a:solidFill>
                            <a:schemeClr val="tx1"/>
                          </a:solidFill>
                          <a:effectLst/>
                          <a:latin typeface="+mn-lt"/>
                        </a:rPr>
                        <a:t>2021 г.</a:t>
                      </a:r>
                    </a:p>
                  </a:txBody>
                  <a:tcPr marL="4921" marR="4921" marT="4921" marB="0" anchor="ctr"/>
                </a:tc>
                <a:extLst>
                  <a:ext uri="{0D108BD9-81ED-4DB2-BD59-A6C34878D82A}">
                    <a16:rowId xmlns:a16="http://schemas.microsoft.com/office/drawing/2014/main" val="1645889216"/>
                  </a:ext>
                </a:extLst>
              </a:tr>
              <a:tr h="694038">
                <a:tc>
                  <a:txBody>
                    <a:bodyPr/>
                    <a:lstStyle/>
                    <a:p>
                      <a:pPr algn="ctr" fontAlgn="ctr"/>
                      <a:r>
                        <a:rPr lang="ru-RU" sz="1100" b="0" i="0" u="none" strike="noStrike">
                          <a:solidFill>
                            <a:schemeClr val="tx1"/>
                          </a:solidFill>
                          <a:effectLst/>
                          <a:latin typeface="+mn-lt"/>
                          <a:ea typeface="Segoe UI Black" panose="020B0A02040204020203" pitchFamily="34" charset="0"/>
                        </a:rPr>
                        <a:t>Акции и скидки</a:t>
                      </a:r>
                    </a:p>
                  </a:txBody>
                  <a:tcPr marL="4921" marR="4921" marT="4921" marB="0" anchor="ctr"/>
                </a:tc>
                <a:tc>
                  <a:txBody>
                    <a:bodyPr/>
                    <a:lstStyle/>
                    <a:p>
                      <a:pPr algn="ctr" fontAlgn="ctr"/>
                      <a:r>
                        <a:rPr lang="ru-RU" sz="1100" b="0" i="0" u="none" strike="noStrike" dirty="0">
                          <a:solidFill>
                            <a:schemeClr val="tx1"/>
                          </a:solidFill>
                          <a:effectLst/>
                          <a:latin typeface="+mn-lt"/>
                        </a:rPr>
                        <a:t>UDS, скидки при онлайн заказе, акция чистая пятница</a:t>
                      </a:r>
                    </a:p>
                  </a:txBody>
                  <a:tcPr marL="4921" marR="4921" marT="4921" marB="0" anchor="ctr"/>
                </a:tc>
                <a:tc>
                  <a:txBody>
                    <a:bodyPr/>
                    <a:lstStyle/>
                    <a:p>
                      <a:pPr algn="ctr" fontAlgn="ctr"/>
                      <a:r>
                        <a:rPr lang="ru-RU" sz="1100" b="0" i="0" u="none" strike="noStrike">
                          <a:solidFill>
                            <a:schemeClr val="tx1"/>
                          </a:solidFill>
                          <a:effectLst/>
                          <a:latin typeface="+mn-lt"/>
                        </a:rPr>
                        <a:t>Акция в месяц химчитка в подарок за заказ генуборки</a:t>
                      </a:r>
                    </a:p>
                  </a:txBody>
                  <a:tcPr marL="4921" marR="4921" marT="4921" marB="0" anchor="ctr"/>
                </a:tc>
                <a:tc>
                  <a:txBody>
                    <a:bodyPr/>
                    <a:lstStyle/>
                    <a:p>
                      <a:pPr algn="ctr" fontAlgn="ctr"/>
                      <a:r>
                        <a:rPr lang="ru-RU" sz="1100" b="0" i="0" u="none" strike="noStrike">
                          <a:solidFill>
                            <a:schemeClr val="tx1"/>
                          </a:solidFill>
                          <a:effectLst/>
                          <a:latin typeface="+mn-lt"/>
                        </a:rPr>
                        <a:t>Акция за заказ генуборки бесплатная химчистка дивана</a:t>
                      </a:r>
                    </a:p>
                  </a:txBody>
                  <a:tcPr marL="4921" marR="4921" marT="4921" marB="0" anchor="ctr"/>
                </a:tc>
                <a:tc>
                  <a:txBody>
                    <a:bodyPr/>
                    <a:lstStyle/>
                    <a:p>
                      <a:pPr algn="ctr" fontAlgn="ctr"/>
                      <a:r>
                        <a:rPr lang="ru-RU" sz="1100" b="0" i="0" u="none" strike="noStrike">
                          <a:solidFill>
                            <a:schemeClr val="tx1"/>
                          </a:solidFill>
                          <a:effectLst/>
                          <a:latin typeface="+mn-lt"/>
                        </a:rPr>
                        <a:t>-</a:t>
                      </a:r>
                    </a:p>
                  </a:txBody>
                  <a:tcPr marL="4921" marR="4921" marT="4921" marB="0" anchor="ctr"/>
                </a:tc>
                <a:tc>
                  <a:txBody>
                    <a:bodyPr/>
                    <a:lstStyle/>
                    <a:p>
                      <a:pPr algn="ctr" fontAlgn="ctr"/>
                      <a:r>
                        <a:rPr lang="ru-RU" sz="1100" b="0" i="0" u="none" strike="noStrike">
                          <a:solidFill>
                            <a:schemeClr val="tx1"/>
                          </a:solidFill>
                          <a:effectLst/>
                          <a:latin typeface="+mn-lt"/>
                        </a:rPr>
                        <a:t>-</a:t>
                      </a:r>
                    </a:p>
                  </a:txBody>
                  <a:tcPr marL="4921" marR="4921" marT="4921" marB="0" anchor="ctr"/>
                </a:tc>
                <a:extLst>
                  <a:ext uri="{0D108BD9-81ED-4DB2-BD59-A6C34878D82A}">
                    <a16:rowId xmlns:a16="http://schemas.microsoft.com/office/drawing/2014/main" val="64476957"/>
                  </a:ext>
                </a:extLst>
              </a:tr>
              <a:tr h="380179">
                <a:tc>
                  <a:txBody>
                    <a:bodyPr/>
                    <a:lstStyle/>
                    <a:p>
                      <a:pPr algn="ctr" fontAlgn="ctr"/>
                      <a:r>
                        <a:rPr lang="ru-RU" sz="1100" b="0" i="0" u="none" strike="noStrike">
                          <a:solidFill>
                            <a:schemeClr val="tx1"/>
                          </a:solidFill>
                          <a:effectLst/>
                          <a:latin typeface="+mn-lt"/>
                          <a:ea typeface="Segoe UI Black" panose="020B0A02040204020203" pitchFamily="34" charset="0"/>
                        </a:rPr>
                        <a:t>Каналы продвижения</a:t>
                      </a:r>
                    </a:p>
                  </a:txBody>
                  <a:tcPr marL="4921" marR="4921" marT="4921" marB="0" anchor="ctr"/>
                </a:tc>
                <a:tc>
                  <a:txBody>
                    <a:bodyPr/>
                    <a:lstStyle/>
                    <a:p>
                      <a:pPr algn="ctr" fontAlgn="ctr"/>
                      <a:r>
                        <a:rPr lang="ru-RU" sz="1100" b="0" i="0" u="none" strike="noStrike">
                          <a:solidFill>
                            <a:schemeClr val="tx1"/>
                          </a:solidFill>
                          <a:effectLst/>
                          <a:latin typeface="+mn-lt"/>
                        </a:rPr>
                        <a:t>Сайт, соц.сети</a:t>
                      </a:r>
                    </a:p>
                  </a:txBody>
                  <a:tcPr marL="4921" marR="4921" marT="4921" marB="0" anchor="ctr"/>
                </a:tc>
                <a:tc>
                  <a:txBody>
                    <a:bodyPr/>
                    <a:lstStyle/>
                    <a:p>
                      <a:pPr algn="ctr" fontAlgn="ctr"/>
                      <a:r>
                        <a:rPr lang="ru-RU" sz="1100" b="0" i="0" u="none" strike="noStrike" dirty="0" err="1">
                          <a:solidFill>
                            <a:schemeClr val="tx1"/>
                          </a:solidFill>
                          <a:effectLst/>
                          <a:latin typeface="+mn-lt"/>
                        </a:rPr>
                        <a:t>Соц.сети</a:t>
                      </a:r>
                      <a:r>
                        <a:rPr lang="ru-RU" sz="1100" b="0" i="0" u="none" strike="noStrike" dirty="0">
                          <a:solidFill>
                            <a:schemeClr val="tx1"/>
                          </a:solidFill>
                          <a:effectLst/>
                          <a:latin typeface="+mn-lt"/>
                        </a:rPr>
                        <a:t>, баннеры, реклама у блогеров</a:t>
                      </a:r>
                    </a:p>
                  </a:txBody>
                  <a:tcPr marL="4921" marR="4921" marT="4921" marB="0" anchor="ctr"/>
                </a:tc>
                <a:tc>
                  <a:txBody>
                    <a:bodyPr/>
                    <a:lstStyle/>
                    <a:p>
                      <a:pPr algn="ctr" fontAlgn="ctr"/>
                      <a:r>
                        <a:rPr lang="ru-RU" sz="1100" b="0" i="0" u="none" strike="noStrike">
                          <a:solidFill>
                            <a:schemeClr val="tx1"/>
                          </a:solidFill>
                          <a:effectLst/>
                          <a:latin typeface="+mn-lt"/>
                        </a:rPr>
                        <a:t>Соц.сети, баннеры</a:t>
                      </a:r>
                    </a:p>
                  </a:txBody>
                  <a:tcPr marL="4921" marR="4921" marT="4921" marB="0" anchor="ctr"/>
                </a:tc>
                <a:tc>
                  <a:txBody>
                    <a:bodyPr/>
                    <a:lstStyle/>
                    <a:p>
                      <a:pPr algn="ctr" fontAlgn="ctr"/>
                      <a:r>
                        <a:rPr lang="ru-RU" sz="1100" b="0" i="0" u="none" strike="noStrike">
                          <a:solidFill>
                            <a:schemeClr val="tx1"/>
                          </a:solidFill>
                          <a:effectLst/>
                          <a:latin typeface="+mn-lt"/>
                        </a:rPr>
                        <a:t>Соц.сети, баннеры, реклама у блогеров</a:t>
                      </a:r>
                    </a:p>
                  </a:txBody>
                  <a:tcPr marL="4921" marR="4921" marT="4921" marB="0" anchor="ctr"/>
                </a:tc>
                <a:tc>
                  <a:txBody>
                    <a:bodyPr/>
                    <a:lstStyle/>
                    <a:p>
                      <a:pPr algn="ctr" fontAlgn="ctr"/>
                      <a:r>
                        <a:rPr lang="ru-RU" sz="1100" b="0" i="0" u="none" strike="noStrike" dirty="0" err="1">
                          <a:solidFill>
                            <a:schemeClr val="tx1"/>
                          </a:solidFill>
                          <a:effectLst/>
                          <a:latin typeface="+mn-lt"/>
                        </a:rPr>
                        <a:t>Соц.сети</a:t>
                      </a:r>
                      <a:r>
                        <a:rPr lang="ru-RU" sz="1100" b="0" i="0" u="none" strike="noStrike" dirty="0">
                          <a:solidFill>
                            <a:schemeClr val="tx1"/>
                          </a:solidFill>
                          <a:effectLst/>
                          <a:latin typeface="+mn-lt"/>
                        </a:rPr>
                        <a:t>, баннеры</a:t>
                      </a:r>
                    </a:p>
                  </a:txBody>
                  <a:tcPr marL="4921" marR="4921" marT="4921" marB="0" anchor="ctr"/>
                </a:tc>
                <a:extLst>
                  <a:ext uri="{0D108BD9-81ED-4DB2-BD59-A6C34878D82A}">
                    <a16:rowId xmlns:a16="http://schemas.microsoft.com/office/drawing/2014/main" val="3158587898"/>
                  </a:ext>
                </a:extLst>
              </a:tr>
              <a:tr h="521793">
                <a:tc>
                  <a:txBody>
                    <a:bodyPr/>
                    <a:lstStyle/>
                    <a:p>
                      <a:pPr algn="ctr" fontAlgn="ctr"/>
                      <a:r>
                        <a:rPr lang="ru-RU" sz="1100" b="0" i="0" u="none" strike="noStrike" dirty="0">
                          <a:solidFill>
                            <a:schemeClr val="tx1"/>
                          </a:solidFill>
                          <a:effectLst/>
                          <a:latin typeface="+mn-lt"/>
                          <a:ea typeface="Segoe UI Black" panose="020B0A02040204020203" pitchFamily="34" charset="0"/>
                        </a:rPr>
                        <a:t>Репутация (отзывы клиентов)</a:t>
                      </a:r>
                    </a:p>
                  </a:txBody>
                  <a:tcPr marL="4921" marR="4921" marT="4921" marB="0" anchor="ctr"/>
                </a:tc>
                <a:tc>
                  <a:txBody>
                    <a:bodyPr/>
                    <a:lstStyle/>
                    <a:p>
                      <a:pPr algn="ctr" fontAlgn="ctr"/>
                      <a:r>
                        <a:rPr lang="ru-RU" sz="1100" b="0" i="0" u="none" strike="noStrike">
                          <a:solidFill>
                            <a:schemeClr val="tx1"/>
                          </a:solidFill>
                          <a:effectLst/>
                          <a:latin typeface="+mn-lt"/>
                        </a:rPr>
                        <a:t>4* в 2гис;  болшая база лояльных клиентов</a:t>
                      </a:r>
                    </a:p>
                  </a:txBody>
                  <a:tcPr marL="4921" marR="4921" marT="4921" marB="0" anchor="ctr"/>
                </a:tc>
                <a:tc>
                  <a:txBody>
                    <a:bodyPr/>
                    <a:lstStyle/>
                    <a:p>
                      <a:pPr algn="ctr" fontAlgn="ctr"/>
                      <a:r>
                        <a:rPr lang="ru-RU" sz="1100" b="0" i="0" u="none" strike="noStrike">
                          <a:solidFill>
                            <a:schemeClr val="tx1"/>
                          </a:solidFill>
                          <a:effectLst/>
                          <a:latin typeface="+mn-lt"/>
                        </a:rPr>
                        <a:t>4,7* в 2гис</a:t>
                      </a:r>
                    </a:p>
                  </a:txBody>
                  <a:tcPr marL="4921" marR="4921" marT="4921" marB="0" anchor="ctr"/>
                </a:tc>
                <a:tc>
                  <a:txBody>
                    <a:bodyPr/>
                    <a:lstStyle/>
                    <a:p>
                      <a:pPr algn="ctr" fontAlgn="ctr"/>
                      <a:r>
                        <a:rPr lang="ru-RU" sz="1100" b="0" i="0" u="none" strike="noStrike" dirty="0">
                          <a:solidFill>
                            <a:schemeClr val="tx1"/>
                          </a:solidFill>
                          <a:effectLst/>
                          <a:latin typeface="+mn-lt"/>
                        </a:rPr>
                        <a:t>4,7* в 2гис</a:t>
                      </a:r>
                    </a:p>
                  </a:txBody>
                  <a:tcPr marL="4921" marR="4921" marT="4921" marB="0" anchor="ctr"/>
                </a:tc>
                <a:tc>
                  <a:txBody>
                    <a:bodyPr/>
                    <a:lstStyle/>
                    <a:p>
                      <a:pPr algn="ctr" fontAlgn="ctr"/>
                      <a:r>
                        <a:rPr lang="ru-RU" sz="1100" b="0" i="0" u="none" strike="noStrike">
                          <a:solidFill>
                            <a:schemeClr val="tx1"/>
                          </a:solidFill>
                          <a:effectLst/>
                          <a:latin typeface="+mn-lt"/>
                        </a:rPr>
                        <a:t>4.6* в 2гис</a:t>
                      </a:r>
                    </a:p>
                  </a:txBody>
                  <a:tcPr marL="4921" marR="4921" marT="4921" marB="0" anchor="ctr"/>
                </a:tc>
                <a:tc>
                  <a:txBody>
                    <a:bodyPr/>
                    <a:lstStyle/>
                    <a:p>
                      <a:pPr algn="ctr" fontAlgn="ctr"/>
                      <a:r>
                        <a:rPr lang="ru-RU" sz="1100" b="0" i="0" u="none" strike="noStrike" dirty="0">
                          <a:solidFill>
                            <a:schemeClr val="tx1"/>
                          </a:solidFill>
                          <a:effectLst/>
                          <a:latin typeface="+mn-lt"/>
                        </a:rPr>
                        <a:t>5* в 2гис</a:t>
                      </a:r>
                    </a:p>
                  </a:txBody>
                  <a:tcPr marL="4921" marR="4921" marT="4921" marB="0" anchor="ctr"/>
                </a:tc>
                <a:extLst>
                  <a:ext uri="{0D108BD9-81ED-4DB2-BD59-A6C34878D82A}">
                    <a16:rowId xmlns:a16="http://schemas.microsoft.com/office/drawing/2014/main" val="1049955976"/>
                  </a:ext>
                </a:extLst>
              </a:tr>
            </a:tbl>
          </a:graphicData>
        </a:graphic>
      </p:graphicFrame>
    </p:spTree>
    <p:extLst>
      <p:ext uri="{BB962C8B-B14F-4D97-AF65-F5344CB8AC3E}">
        <p14:creationId xmlns:p14="http://schemas.microsoft.com/office/powerpoint/2010/main" val="31952937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D1BFD-1195-B081-749A-E3C256B6EBE4}"/>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F87C769C-C697-C992-684C-B22AD0F764D6}"/>
              </a:ext>
            </a:extLst>
          </p:cNvPr>
          <p:cNvSpPr>
            <a:spLocks noGrp="1"/>
          </p:cNvSpPr>
          <p:nvPr>
            <p:ph type="title"/>
          </p:nvPr>
        </p:nvSpPr>
        <p:spPr/>
        <p:txBody>
          <a:bodyPr/>
          <a:lstStyle/>
          <a:p>
            <a:r>
              <a:rPr lang="en-US" dirty="0">
                <a:latin typeface="Segoe UI Black" panose="020B0A02040204020203" pitchFamily="34" charset="0"/>
                <a:ea typeface="Segoe UI Black" panose="020B0A02040204020203" pitchFamily="34" charset="0"/>
                <a:cs typeface="Times New Roman" panose="02020603050405020304" pitchFamily="18" charset="0"/>
              </a:rPr>
              <a:t>PEST</a:t>
            </a:r>
            <a:r>
              <a:rPr lang="ru-RU" dirty="0">
                <a:latin typeface="Segoe UI Black" panose="020B0A02040204020203" pitchFamily="34" charset="0"/>
                <a:ea typeface="Segoe UI Black" panose="020B0A02040204020203" pitchFamily="34" charset="0"/>
                <a:cs typeface="Times New Roman" panose="02020603050405020304" pitchFamily="18" charset="0"/>
              </a:rPr>
              <a:t>-анализ</a:t>
            </a:r>
          </a:p>
        </p:txBody>
      </p:sp>
      <p:graphicFrame>
        <p:nvGraphicFramePr>
          <p:cNvPr id="5" name="Объект 4">
            <a:extLst>
              <a:ext uri="{FF2B5EF4-FFF2-40B4-BE49-F238E27FC236}">
                <a16:creationId xmlns:a16="http://schemas.microsoft.com/office/drawing/2014/main" id="{BB389680-63F2-80D1-7F58-52A9E75CC5E2}"/>
              </a:ext>
            </a:extLst>
          </p:cNvPr>
          <p:cNvGraphicFramePr>
            <a:graphicFrameLocks noGrp="1"/>
          </p:cNvGraphicFramePr>
          <p:nvPr>
            <p:ph idx="1"/>
            <p:extLst>
              <p:ext uri="{D42A27DB-BD31-4B8C-83A1-F6EECF244321}">
                <p14:modId xmlns:p14="http://schemas.microsoft.com/office/powerpoint/2010/main" val="3078331485"/>
              </p:ext>
            </p:extLst>
          </p:nvPr>
        </p:nvGraphicFramePr>
        <p:xfrm>
          <a:off x="628650" y="1268016"/>
          <a:ext cx="7886700" cy="3366284"/>
        </p:xfrm>
        <a:graphic>
          <a:graphicData uri="http://schemas.openxmlformats.org/drawingml/2006/table">
            <a:tbl>
              <a:tblPr firstRow="1" bandRow="1">
                <a:tableStyleId>{5C22544A-7EE6-4342-B048-85BDC9FD1C3A}</a:tableStyleId>
              </a:tblPr>
              <a:tblGrid>
                <a:gridCol w="2409518">
                  <a:extLst>
                    <a:ext uri="{9D8B030D-6E8A-4147-A177-3AD203B41FA5}">
                      <a16:colId xmlns:a16="http://schemas.microsoft.com/office/drawing/2014/main" val="1338557470"/>
                    </a:ext>
                  </a:extLst>
                </a:gridCol>
                <a:gridCol w="5477182">
                  <a:extLst>
                    <a:ext uri="{9D8B030D-6E8A-4147-A177-3AD203B41FA5}">
                      <a16:colId xmlns:a16="http://schemas.microsoft.com/office/drawing/2014/main" val="758976902"/>
                    </a:ext>
                  </a:extLst>
                </a:gridCol>
              </a:tblGrid>
              <a:tr h="545451">
                <a:tc>
                  <a:txBody>
                    <a:bodyPr/>
                    <a:lstStyle/>
                    <a:p>
                      <a:pPr marL="0" lvl="0" indent="0" algn="r">
                        <a:lnSpc>
                          <a:spcPct val="107000"/>
                        </a:lnSpc>
                        <a:spcAft>
                          <a:spcPts val="800"/>
                        </a:spcAft>
                        <a:buFont typeface="+mj-lt"/>
                        <a:buNone/>
                        <a:tabLst>
                          <a:tab pos="457200" algn="l"/>
                        </a:tabLst>
                      </a:pPr>
                      <a:r>
                        <a:rPr lang="ru-RU" sz="1200" b="1" kern="100" dirty="0">
                          <a:solidFill>
                            <a:schemeClr val="tx1"/>
                          </a:solidFill>
                          <a:effectLst/>
                          <a:latin typeface="Segoe UI Black" panose="020B0A02040204020203" pitchFamily="34" charset="0"/>
                          <a:ea typeface="Segoe UI Black" panose="020B0A02040204020203" pitchFamily="34" charset="0"/>
                          <a:cs typeface="Times New Roman" panose="02020603050405020304" pitchFamily="18" charset="0"/>
                        </a:rPr>
                        <a:t>Политические факторы</a:t>
                      </a:r>
                      <a:endParaRPr lang="ru-RU" sz="1200" kern="100" dirty="0">
                        <a:solidFill>
                          <a:schemeClr val="tx1"/>
                        </a:solidFill>
                        <a:effectLst/>
                        <a:latin typeface="Segoe UI Black" panose="020B0A02040204020203" pitchFamily="34" charset="0"/>
                        <a:ea typeface="Segoe UI Black" panose="020B0A02040204020203" pitchFamily="34" charset="0"/>
                        <a:cs typeface="Times New Roman" panose="02020603050405020304" pitchFamily="18" charset="0"/>
                      </a:endParaRPr>
                    </a:p>
                    <a:p>
                      <a:pPr algn="r">
                        <a:lnSpc>
                          <a:spcPct val="107000"/>
                        </a:lnSpc>
                        <a:spcAft>
                          <a:spcPts val="800"/>
                        </a:spcAft>
                      </a:pPr>
                      <a:r>
                        <a:rPr lang="ru-RU" sz="1200" b="1" kern="100" dirty="0">
                          <a:solidFill>
                            <a:schemeClr val="tx1"/>
                          </a:solidFill>
                          <a:effectLst/>
                          <a:latin typeface="Segoe UI Black" panose="020B0A02040204020203" pitchFamily="34" charset="0"/>
                          <a:ea typeface="Segoe UI Black" panose="020B0A02040204020203" pitchFamily="34" charset="0"/>
                          <a:cs typeface="Times New Roman" panose="02020603050405020304" pitchFamily="18" charset="0"/>
                        </a:rPr>
                        <a:t> </a:t>
                      </a:r>
                      <a:endParaRPr lang="ru-RU" sz="1200" kern="100" dirty="0">
                        <a:solidFill>
                          <a:schemeClr val="tx1"/>
                        </a:solidFill>
                        <a:effectLst/>
                        <a:latin typeface="Segoe UI Black" panose="020B0A02040204020203" pitchFamily="34" charset="0"/>
                        <a:ea typeface="Segoe UI Black" panose="020B0A02040204020203" pitchFamily="34" charset="0"/>
                        <a:cs typeface="Times New Roman" panose="02020603050405020304" pitchFamily="18" charset="0"/>
                      </a:endParaRPr>
                    </a:p>
                  </a:txBody>
                  <a:tcPr marL="27912" marR="27912" marT="0" marB="0">
                    <a:solidFill>
                      <a:schemeClr val="accent4">
                        <a:lumMod val="40000"/>
                        <a:lumOff val="60000"/>
                      </a:schemeClr>
                    </a:solidFill>
                  </a:tcPr>
                </a:tc>
                <a:tc>
                  <a:txBody>
                    <a:bodyPr/>
                    <a:lstStyle/>
                    <a:p>
                      <a:pPr marL="342900" lvl="0" indent="-342900">
                        <a:lnSpc>
                          <a:spcPct val="107000"/>
                        </a:lnSpc>
                        <a:spcAft>
                          <a:spcPts val="0"/>
                        </a:spcAft>
                        <a:buFont typeface="Arial" panose="020B0604020202020204" pitchFamily="34" charset="0"/>
                        <a:buChar char="•"/>
                      </a:pPr>
                      <a:r>
                        <a:rPr lang="ru-RU" sz="1200" b="0" kern="100" dirty="0">
                          <a:solidFill>
                            <a:schemeClr val="tx1"/>
                          </a:solidFill>
                          <a:effectLst/>
                          <a:latin typeface="+mn-lt"/>
                          <a:ea typeface="Calibri" panose="020F0502020204030204" pitchFamily="34" charset="0"/>
                          <a:cs typeface="Times New Roman" panose="02020603050405020304" pitchFamily="18" charset="0"/>
                        </a:rPr>
                        <a:t>Изменения в законодательстве по охране окружающей среды и безопасности труда может повлиять на деятельность клининговой компании</a:t>
                      </a:r>
                    </a:p>
                  </a:txBody>
                  <a:tcPr marL="27912" marR="27912" marT="0" marB="0">
                    <a:solidFill>
                      <a:schemeClr val="accent4">
                        <a:lumMod val="40000"/>
                        <a:lumOff val="60000"/>
                      </a:schemeClr>
                    </a:solidFill>
                  </a:tcPr>
                </a:tc>
                <a:extLst>
                  <a:ext uri="{0D108BD9-81ED-4DB2-BD59-A6C34878D82A}">
                    <a16:rowId xmlns:a16="http://schemas.microsoft.com/office/drawing/2014/main" val="4185155576"/>
                  </a:ext>
                </a:extLst>
              </a:tr>
              <a:tr h="1077217">
                <a:tc>
                  <a:txBody>
                    <a:bodyPr/>
                    <a:lstStyle/>
                    <a:p>
                      <a:pPr marL="342900" lvl="0" indent="-342900" algn="r">
                        <a:lnSpc>
                          <a:spcPct val="107000"/>
                        </a:lnSpc>
                        <a:spcAft>
                          <a:spcPts val="800"/>
                        </a:spcAft>
                        <a:tabLst>
                          <a:tab pos="457200" algn="l"/>
                        </a:tabLst>
                      </a:pPr>
                      <a:r>
                        <a:rPr lang="ru-RU" sz="1200" b="1" kern="100" dirty="0">
                          <a:effectLst/>
                          <a:latin typeface="Segoe UI Black" panose="020B0A02040204020203" pitchFamily="34" charset="0"/>
                          <a:ea typeface="Segoe UI Black" panose="020B0A02040204020203" pitchFamily="34" charset="0"/>
                          <a:cs typeface="Times New Roman" panose="02020603050405020304" pitchFamily="18" charset="0"/>
                        </a:rPr>
                        <a:t>Экономические факторы</a:t>
                      </a:r>
                      <a:endParaRPr lang="ru-RU" sz="1200" kern="100" dirty="0">
                        <a:effectLst/>
                        <a:latin typeface="Segoe UI Black" panose="020B0A02040204020203" pitchFamily="34" charset="0"/>
                        <a:ea typeface="Segoe UI Black" panose="020B0A02040204020203" pitchFamily="34" charset="0"/>
                        <a:cs typeface="Times New Roman" panose="02020603050405020304" pitchFamily="18" charset="0"/>
                      </a:endParaRPr>
                    </a:p>
                  </a:txBody>
                  <a:tcPr marL="27912" marR="27912" marT="0" marB="0">
                    <a:solidFill>
                      <a:schemeClr val="accent4">
                        <a:lumMod val="20000"/>
                        <a:lumOff val="80000"/>
                      </a:schemeClr>
                    </a:solidFill>
                  </a:tcPr>
                </a:tc>
                <a:tc>
                  <a:txBody>
                    <a:bodyPr/>
                    <a:lstStyle/>
                    <a:p>
                      <a:pPr marL="342900" lvl="0" indent="-342900">
                        <a:lnSpc>
                          <a:spcPct val="107000"/>
                        </a:lnSpc>
                        <a:spcAft>
                          <a:spcPts val="0"/>
                        </a:spcAft>
                        <a:buFont typeface="Arial" panose="020B0604020202020204" pitchFamily="34" charset="0"/>
                        <a:buChar char="•"/>
                        <a:tabLst>
                          <a:tab pos="457200" algn="l"/>
                        </a:tabLst>
                      </a:pPr>
                      <a:r>
                        <a:rPr lang="ru-RU" sz="1200" kern="100" dirty="0">
                          <a:effectLst/>
                          <a:latin typeface="+mn-lt"/>
                          <a:ea typeface="Calibri" panose="020F0502020204030204" pitchFamily="34" charset="0"/>
                          <a:cs typeface="Times New Roman" panose="02020603050405020304" pitchFamily="18" charset="0"/>
                        </a:rPr>
                        <a:t>Рост инфляции может увеличить расходы на закупку оборудования и расходных материалов, а также на платежеспособность клиентов и спрос на услуги клининга</a:t>
                      </a:r>
                    </a:p>
                    <a:p>
                      <a:pPr marL="342900" lvl="0" indent="-342900">
                        <a:lnSpc>
                          <a:spcPct val="107000"/>
                        </a:lnSpc>
                        <a:spcAft>
                          <a:spcPts val="0"/>
                        </a:spcAft>
                        <a:buFont typeface="Arial" panose="020B0604020202020204" pitchFamily="34" charset="0"/>
                        <a:buChar char="•"/>
                        <a:tabLst>
                          <a:tab pos="457200" algn="l"/>
                        </a:tabLst>
                      </a:pPr>
                      <a:r>
                        <a:rPr lang="ru-RU" sz="1200" kern="100" dirty="0">
                          <a:effectLst/>
                          <a:latin typeface="+mn-lt"/>
                          <a:ea typeface="Calibri" panose="020F0502020204030204" pitchFamily="34" charset="0"/>
                          <a:cs typeface="Times New Roman" panose="02020603050405020304" pitchFamily="18" charset="0"/>
                        </a:rPr>
                        <a:t>Конкуренция на рынке клининговых услуг может повлиять на ценообразование и прибыльность компании</a:t>
                      </a:r>
                    </a:p>
                  </a:txBody>
                  <a:tcPr marL="27912" marR="27912" marT="0" marB="0">
                    <a:solidFill>
                      <a:schemeClr val="accent4">
                        <a:lumMod val="20000"/>
                        <a:lumOff val="80000"/>
                      </a:schemeClr>
                    </a:solidFill>
                  </a:tcPr>
                </a:tc>
                <a:extLst>
                  <a:ext uri="{0D108BD9-81ED-4DB2-BD59-A6C34878D82A}">
                    <a16:rowId xmlns:a16="http://schemas.microsoft.com/office/drawing/2014/main" val="2066638973"/>
                  </a:ext>
                </a:extLst>
              </a:tr>
              <a:tr h="871808">
                <a:tc>
                  <a:txBody>
                    <a:bodyPr/>
                    <a:lstStyle/>
                    <a:p>
                      <a:pPr marL="0" lvl="0" indent="0" algn="r">
                        <a:lnSpc>
                          <a:spcPct val="107000"/>
                        </a:lnSpc>
                        <a:spcAft>
                          <a:spcPts val="800"/>
                        </a:spcAft>
                        <a:buFont typeface="+mj-lt"/>
                        <a:buNone/>
                        <a:tabLst>
                          <a:tab pos="457200" algn="l"/>
                        </a:tabLst>
                      </a:pPr>
                      <a:r>
                        <a:rPr lang="ru-RU" sz="1200" b="1" kern="100" dirty="0">
                          <a:effectLst/>
                          <a:latin typeface="Segoe UI Black" panose="020B0A02040204020203" pitchFamily="34" charset="0"/>
                          <a:ea typeface="Segoe UI Black" panose="020B0A02040204020203" pitchFamily="34" charset="0"/>
                          <a:cs typeface="Times New Roman" panose="02020603050405020304" pitchFamily="18" charset="0"/>
                        </a:rPr>
                        <a:t>Социальные факторы</a:t>
                      </a:r>
                      <a:endParaRPr lang="ru-RU" sz="1200" kern="100" dirty="0">
                        <a:effectLst/>
                        <a:latin typeface="Segoe UI Black" panose="020B0A02040204020203" pitchFamily="34" charset="0"/>
                        <a:ea typeface="Segoe UI Black" panose="020B0A02040204020203" pitchFamily="34" charset="0"/>
                        <a:cs typeface="Times New Roman" panose="02020603050405020304" pitchFamily="18" charset="0"/>
                      </a:endParaRPr>
                    </a:p>
                    <a:p>
                      <a:pPr algn="r">
                        <a:lnSpc>
                          <a:spcPct val="107000"/>
                        </a:lnSpc>
                        <a:spcAft>
                          <a:spcPts val="800"/>
                        </a:spcAft>
                      </a:pPr>
                      <a:r>
                        <a:rPr lang="ru-RU" sz="1200" b="1" kern="100" dirty="0">
                          <a:effectLst/>
                          <a:latin typeface="Segoe UI Black" panose="020B0A02040204020203" pitchFamily="34" charset="0"/>
                          <a:ea typeface="Segoe UI Black" panose="020B0A02040204020203" pitchFamily="34" charset="0"/>
                          <a:cs typeface="Times New Roman" panose="02020603050405020304" pitchFamily="18" charset="0"/>
                        </a:rPr>
                        <a:t> </a:t>
                      </a:r>
                      <a:endParaRPr lang="ru-RU" sz="1200" kern="100" dirty="0">
                        <a:effectLst/>
                        <a:latin typeface="Segoe UI Black" panose="020B0A02040204020203" pitchFamily="34" charset="0"/>
                        <a:ea typeface="Segoe UI Black" panose="020B0A02040204020203" pitchFamily="34" charset="0"/>
                        <a:cs typeface="Times New Roman" panose="02020603050405020304" pitchFamily="18" charset="0"/>
                      </a:endParaRPr>
                    </a:p>
                  </a:txBody>
                  <a:tcPr marL="27912" marR="27912" marT="0" marB="0">
                    <a:solidFill>
                      <a:schemeClr val="accent4">
                        <a:lumMod val="40000"/>
                        <a:lumOff val="60000"/>
                      </a:schemeClr>
                    </a:solidFill>
                  </a:tcPr>
                </a:tc>
                <a:tc>
                  <a:txBody>
                    <a:bodyPr/>
                    <a:lstStyle/>
                    <a:p>
                      <a:pPr marL="342900" lvl="0" indent="-342900">
                        <a:lnSpc>
                          <a:spcPct val="107000"/>
                        </a:lnSpc>
                        <a:spcAft>
                          <a:spcPts val="0"/>
                        </a:spcAft>
                        <a:buFont typeface="Arial" panose="020B0604020202020204" pitchFamily="34" charset="0"/>
                        <a:buChar char="•"/>
                        <a:tabLst>
                          <a:tab pos="457200" algn="l"/>
                        </a:tabLst>
                      </a:pPr>
                      <a:r>
                        <a:rPr lang="ru-RU" sz="1200" kern="100" dirty="0">
                          <a:effectLst/>
                          <a:latin typeface="+mn-lt"/>
                          <a:ea typeface="Calibri" panose="020F0502020204030204" pitchFamily="34" charset="0"/>
                          <a:cs typeface="Times New Roman" panose="02020603050405020304" pitchFamily="18" charset="0"/>
                        </a:rPr>
                        <a:t>Изменение предпочтений клиентов в сфере уборки (например, экологически чистые средства) может потребовать адаптации услуг компании.</a:t>
                      </a:r>
                    </a:p>
                    <a:p>
                      <a:pPr marL="342900" lvl="0" indent="-342900">
                        <a:lnSpc>
                          <a:spcPct val="107000"/>
                        </a:lnSpc>
                        <a:spcAft>
                          <a:spcPts val="0"/>
                        </a:spcAft>
                        <a:buFont typeface="Arial" panose="020B0604020202020204" pitchFamily="34" charset="0"/>
                        <a:buChar char="•"/>
                        <a:tabLst>
                          <a:tab pos="457200" algn="l"/>
                        </a:tabLst>
                      </a:pPr>
                      <a:r>
                        <a:rPr lang="ru-RU" sz="1200" kern="100" dirty="0">
                          <a:effectLst/>
                          <a:latin typeface="+mn-lt"/>
                          <a:ea typeface="Calibri" panose="020F0502020204030204" pitchFamily="34" charset="0"/>
                          <a:cs typeface="Times New Roman" panose="02020603050405020304" pitchFamily="18" charset="0"/>
                        </a:rPr>
                        <a:t>Демографические изменения (увеличение числа офисов, жилых квартир) могут создать новые рыночные возможности</a:t>
                      </a:r>
                    </a:p>
                  </a:txBody>
                  <a:tcPr marL="27912" marR="27912" marT="0" marB="0">
                    <a:solidFill>
                      <a:schemeClr val="accent4">
                        <a:lumMod val="40000"/>
                        <a:lumOff val="60000"/>
                      </a:schemeClr>
                    </a:solidFill>
                  </a:tcPr>
                </a:tc>
                <a:extLst>
                  <a:ext uri="{0D108BD9-81ED-4DB2-BD59-A6C34878D82A}">
                    <a16:rowId xmlns:a16="http://schemas.microsoft.com/office/drawing/2014/main" val="3463006694"/>
                  </a:ext>
                </a:extLst>
              </a:tr>
              <a:tr h="871808">
                <a:tc>
                  <a:txBody>
                    <a:bodyPr/>
                    <a:lstStyle/>
                    <a:p>
                      <a:pPr marL="0" lvl="0" indent="0" algn="r">
                        <a:lnSpc>
                          <a:spcPct val="107000"/>
                        </a:lnSpc>
                        <a:spcAft>
                          <a:spcPts val="800"/>
                        </a:spcAft>
                        <a:buFont typeface="+mj-lt"/>
                        <a:buNone/>
                        <a:tabLst>
                          <a:tab pos="457200" algn="l"/>
                        </a:tabLst>
                      </a:pPr>
                      <a:r>
                        <a:rPr lang="ru-RU" sz="1200" b="1" kern="100" dirty="0">
                          <a:effectLst/>
                          <a:latin typeface="Segoe UI Black" panose="020B0A02040204020203" pitchFamily="34" charset="0"/>
                          <a:ea typeface="Segoe UI Black" panose="020B0A02040204020203" pitchFamily="34" charset="0"/>
                          <a:cs typeface="Times New Roman" panose="02020603050405020304" pitchFamily="18" charset="0"/>
                        </a:rPr>
                        <a:t>Технологические факторы</a:t>
                      </a:r>
                      <a:endParaRPr lang="ru-RU" sz="1200" kern="100" dirty="0">
                        <a:effectLst/>
                        <a:latin typeface="Segoe UI Black" panose="020B0A02040204020203" pitchFamily="34" charset="0"/>
                        <a:ea typeface="Segoe UI Black" panose="020B0A02040204020203" pitchFamily="34" charset="0"/>
                        <a:cs typeface="Times New Roman" panose="02020603050405020304" pitchFamily="18" charset="0"/>
                      </a:endParaRPr>
                    </a:p>
                    <a:p>
                      <a:pPr algn="r">
                        <a:lnSpc>
                          <a:spcPct val="107000"/>
                        </a:lnSpc>
                        <a:spcAft>
                          <a:spcPts val="800"/>
                        </a:spcAft>
                      </a:pPr>
                      <a:r>
                        <a:rPr lang="ru-RU" sz="1200" b="1" kern="100" dirty="0">
                          <a:effectLst/>
                          <a:latin typeface="Segoe UI Black" panose="020B0A02040204020203" pitchFamily="34" charset="0"/>
                          <a:ea typeface="Segoe UI Black" panose="020B0A02040204020203" pitchFamily="34" charset="0"/>
                          <a:cs typeface="Times New Roman" panose="02020603050405020304" pitchFamily="18" charset="0"/>
                        </a:rPr>
                        <a:t> </a:t>
                      </a:r>
                      <a:endParaRPr lang="ru-RU" sz="1200" kern="100" dirty="0">
                        <a:effectLst/>
                        <a:latin typeface="Segoe UI Black" panose="020B0A02040204020203" pitchFamily="34" charset="0"/>
                        <a:ea typeface="Segoe UI Black" panose="020B0A02040204020203" pitchFamily="34" charset="0"/>
                        <a:cs typeface="Times New Roman" panose="02020603050405020304" pitchFamily="18" charset="0"/>
                      </a:endParaRPr>
                    </a:p>
                  </a:txBody>
                  <a:tcPr marL="27912" marR="27912" marT="0" marB="0">
                    <a:solidFill>
                      <a:schemeClr val="accent4">
                        <a:lumMod val="20000"/>
                        <a:lumOff val="80000"/>
                      </a:schemeClr>
                    </a:solidFill>
                  </a:tcPr>
                </a:tc>
                <a:tc>
                  <a:txBody>
                    <a:bodyPr/>
                    <a:lstStyle/>
                    <a:p>
                      <a:pPr marL="342900" lvl="0" indent="-342900">
                        <a:lnSpc>
                          <a:spcPct val="107000"/>
                        </a:lnSpc>
                        <a:spcAft>
                          <a:spcPts val="0"/>
                        </a:spcAft>
                        <a:buFont typeface="Arial" panose="020B0604020202020204" pitchFamily="34" charset="0"/>
                        <a:buChar char="•"/>
                        <a:tabLst>
                          <a:tab pos="457200" algn="l"/>
                        </a:tabLst>
                      </a:pPr>
                      <a:r>
                        <a:rPr lang="ru-RU" sz="1200" kern="100" dirty="0">
                          <a:effectLst/>
                          <a:latin typeface="+mn-lt"/>
                          <a:ea typeface="Calibri" panose="020F0502020204030204" pitchFamily="34" charset="0"/>
                          <a:cs typeface="Times New Roman" panose="02020603050405020304" pitchFamily="18" charset="0"/>
                        </a:rPr>
                        <a:t>Внедрение новых технологий и оборудования может повысить эффективность и качество услуг компании</a:t>
                      </a:r>
                    </a:p>
                    <a:p>
                      <a:pPr marL="342900" lvl="0" indent="-342900">
                        <a:lnSpc>
                          <a:spcPct val="107000"/>
                        </a:lnSpc>
                        <a:spcAft>
                          <a:spcPts val="0"/>
                        </a:spcAft>
                        <a:buFont typeface="Arial" panose="020B0604020202020204" pitchFamily="34" charset="0"/>
                        <a:buChar char="•"/>
                        <a:tabLst>
                          <a:tab pos="457200" algn="l"/>
                        </a:tabLst>
                      </a:pPr>
                      <a:r>
                        <a:rPr lang="ru-RU" sz="1200" kern="100" dirty="0">
                          <a:effectLst/>
                          <a:latin typeface="+mn-lt"/>
                          <a:ea typeface="Calibri" panose="020F0502020204030204" pitchFamily="34" charset="0"/>
                          <a:cs typeface="Times New Roman" panose="02020603050405020304" pitchFamily="18" charset="0"/>
                        </a:rPr>
                        <a:t>Онлайн-платформы и мобильные приложения могут упростить процесс поиска клиентов и самозанятых работников</a:t>
                      </a:r>
                    </a:p>
                  </a:txBody>
                  <a:tcPr marL="27912" marR="27912" marT="0" marB="0">
                    <a:solidFill>
                      <a:schemeClr val="accent4">
                        <a:lumMod val="20000"/>
                        <a:lumOff val="80000"/>
                      </a:schemeClr>
                    </a:solidFill>
                  </a:tcPr>
                </a:tc>
                <a:extLst>
                  <a:ext uri="{0D108BD9-81ED-4DB2-BD59-A6C34878D82A}">
                    <a16:rowId xmlns:a16="http://schemas.microsoft.com/office/drawing/2014/main" val="1515008680"/>
                  </a:ext>
                </a:extLst>
              </a:tr>
            </a:tbl>
          </a:graphicData>
        </a:graphic>
      </p:graphicFrame>
    </p:spTree>
    <p:extLst>
      <p:ext uri="{BB962C8B-B14F-4D97-AF65-F5344CB8AC3E}">
        <p14:creationId xmlns:p14="http://schemas.microsoft.com/office/powerpoint/2010/main" val="3429068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BBB19-923F-87D4-B628-1CC0A264C005}"/>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443BFF84-3B8F-EA2F-D1CC-DEFA370BDF01}"/>
              </a:ext>
            </a:extLst>
          </p:cNvPr>
          <p:cNvSpPr>
            <a:spLocks noGrp="1"/>
          </p:cNvSpPr>
          <p:nvPr>
            <p:ph type="title"/>
          </p:nvPr>
        </p:nvSpPr>
        <p:spPr>
          <a:xfrm>
            <a:off x="628650" y="85928"/>
            <a:ext cx="7886700" cy="994172"/>
          </a:xfrm>
        </p:spPr>
        <p:txBody>
          <a:bodyPr/>
          <a:lstStyle/>
          <a:p>
            <a:r>
              <a:rPr lang="en-US" dirty="0">
                <a:latin typeface="Segoe UI Black" panose="020B0A02040204020203" pitchFamily="34" charset="0"/>
                <a:ea typeface="Segoe UI Black" panose="020B0A02040204020203" pitchFamily="34" charset="0"/>
                <a:cs typeface="Times New Roman" panose="02020603050405020304" pitchFamily="18" charset="0"/>
              </a:rPr>
              <a:t>SWOT-</a:t>
            </a:r>
            <a:r>
              <a:rPr lang="ru-RU" dirty="0">
                <a:latin typeface="Segoe UI Black" panose="020B0A02040204020203" pitchFamily="34" charset="0"/>
                <a:ea typeface="Segoe UI Black" panose="020B0A02040204020203" pitchFamily="34" charset="0"/>
                <a:cs typeface="Times New Roman" panose="02020603050405020304" pitchFamily="18" charset="0"/>
              </a:rPr>
              <a:t>анализ</a:t>
            </a:r>
          </a:p>
        </p:txBody>
      </p:sp>
      <p:graphicFrame>
        <p:nvGraphicFramePr>
          <p:cNvPr id="6" name="Объект 5">
            <a:extLst>
              <a:ext uri="{FF2B5EF4-FFF2-40B4-BE49-F238E27FC236}">
                <a16:creationId xmlns:a16="http://schemas.microsoft.com/office/drawing/2014/main" id="{4F2EBED7-5ACB-385B-5020-DD1E4BD0B035}"/>
              </a:ext>
            </a:extLst>
          </p:cNvPr>
          <p:cNvGraphicFramePr>
            <a:graphicFrameLocks noGrp="1"/>
          </p:cNvGraphicFramePr>
          <p:nvPr>
            <p:ph idx="1"/>
            <p:extLst>
              <p:ext uri="{D42A27DB-BD31-4B8C-83A1-F6EECF244321}">
                <p14:modId xmlns:p14="http://schemas.microsoft.com/office/powerpoint/2010/main" val="4282094882"/>
              </p:ext>
            </p:extLst>
          </p:nvPr>
        </p:nvGraphicFramePr>
        <p:xfrm>
          <a:off x="687643" y="932941"/>
          <a:ext cx="7886700" cy="3675930"/>
        </p:xfrm>
        <a:graphic>
          <a:graphicData uri="http://schemas.openxmlformats.org/drawingml/2006/table">
            <a:tbl>
              <a:tblPr firstRow="1" bandRow="1">
                <a:tableStyleId>{5C22544A-7EE6-4342-B048-85BDC9FD1C3A}</a:tableStyleId>
              </a:tblPr>
              <a:tblGrid>
                <a:gridCol w="3943350">
                  <a:extLst>
                    <a:ext uri="{9D8B030D-6E8A-4147-A177-3AD203B41FA5}">
                      <a16:colId xmlns:a16="http://schemas.microsoft.com/office/drawing/2014/main" val="802322307"/>
                    </a:ext>
                  </a:extLst>
                </a:gridCol>
                <a:gridCol w="3943350">
                  <a:extLst>
                    <a:ext uri="{9D8B030D-6E8A-4147-A177-3AD203B41FA5}">
                      <a16:colId xmlns:a16="http://schemas.microsoft.com/office/drawing/2014/main" val="3650953621"/>
                    </a:ext>
                  </a:extLst>
                </a:gridCol>
              </a:tblGrid>
              <a:tr h="256268">
                <a:tc>
                  <a:txBody>
                    <a:bodyPr/>
                    <a:lstStyle/>
                    <a:p>
                      <a:pPr algn="ctr">
                        <a:lnSpc>
                          <a:spcPct val="107000"/>
                        </a:lnSpc>
                        <a:spcAft>
                          <a:spcPts val="800"/>
                        </a:spcAft>
                      </a:pPr>
                      <a:r>
                        <a:rPr lang="ru-RU" sz="1200" b="1" kern="100" dirty="0">
                          <a:solidFill>
                            <a:schemeClr val="tx1"/>
                          </a:solidFill>
                          <a:effectLst/>
                          <a:latin typeface="Segoe UI Black" panose="020B0A02040204020203" pitchFamily="34" charset="0"/>
                          <a:ea typeface="Segoe UI Black" panose="020B0A02040204020203" pitchFamily="34" charset="0"/>
                          <a:cs typeface="Times New Roman" panose="02020603050405020304" pitchFamily="18" charset="0"/>
                        </a:rPr>
                        <a:t>Сильные стороны</a:t>
                      </a:r>
                      <a:endParaRPr lang="ru-RU" sz="1100" kern="100" dirty="0">
                        <a:solidFill>
                          <a:schemeClr val="tx1"/>
                        </a:solidFill>
                        <a:effectLst/>
                        <a:latin typeface="Segoe UI Black" panose="020B0A02040204020203" pitchFamily="34" charset="0"/>
                        <a:ea typeface="Segoe UI Black" panose="020B0A02040204020203" pitchFamily="34" charset="0"/>
                        <a:cs typeface="Times New Roman" panose="02020603050405020304" pitchFamily="18" charset="0"/>
                      </a:endParaRPr>
                    </a:p>
                  </a:txBody>
                  <a:tcPr marL="25846" marR="25846" marT="0" marB="0"/>
                </a:tc>
                <a:tc>
                  <a:txBody>
                    <a:bodyPr/>
                    <a:lstStyle/>
                    <a:p>
                      <a:pPr algn="ctr">
                        <a:lnSpc>
                          <a:spcPct val="107000"/>
                        </a:lnSpc>
                        <a:spcAft>
                          <a:spcPts val="800"/>
                        </a:spcAft>
                      </a:pPr>
                      <a:r>
                        <a:rPr lang="ru-RU" sz="1200" b="1" kern="100" dirty="0">
                          <a:solidFill>
                            <a:schemeClr val="tx1"/>
                          </a:solidFill>
                          <a:effectLst/>
                          <a:latin typeface="Segoe UI Black" panose="020B0A02040204020203" pitchFamily="34" charset="0"/>
                          <a:ea typeface="Segoe UI Black" panose="020B0A02040204020203" pitchFamily="34" charset="0"/>
                          <a:cs typeface="Times New Roman" panose="02020603050405020304" pitchFamily="18" charset="0"/>
                        </a:rPr>
                        <a:t>Слабые стороны</a:t>
                      </a:r>
                      <a:endParaRPr lang="ru-RU" sz="1100" kern="100" dirty="0">
                        <a:solidFill>
                          <a:schemeClr val="tx1"/>
                        </a:solidFill>
                        <a:effectLst/>
                        <a:latin typeface="Segoe UI Black" panose="020B0A02040204020203" pitchFamily="34" charset="0"/>
                        <a:ea typeface="Segoe UI Black" panose="020B0A02040204020203" pitchFamily="34" charset="0"/>
                        <a:cs typeface="Times New Roman" panose="02020603050405020304" pitchFamily="18" charset="0"/>
                      </a:endParaRPr>
                    </a:p>
                  </a:txBody>
                  <a:tcPr marL="25846" marR="25846" marT="0" marB="0"/>
                </a:tc>
                <a:extLst>
                  <a:ext uri="{0D108BD9-81ED-4DB2-BD59-A6C34878D82A}">
                    <a16:rowId xmlns:a16="http://schemas.microsoft.com/office/drawing/2014/main" val="2696974180"/>
                  </a:ext>
                </a:extLst>
              </a:tr>
              <a:tr h="1611874">
                <a:tc>
                  <a:txBody>
                    <a:bodyPr/>
                    <a:lstStyle/>
                    <a:p>
                      <a:pPr marL="342900" lvl="0" indent="-342900">
                        <a:lnSpc>
                          <a:spcPct val="107000"/>
                        </a:lnSpc>
                        <a:spcAft>
                          <a:spcPts val="800"/>
                        </a:spcAft>
                        <a:buFont typeface="+mj-lt"/>
                        <a:buAutoNum type="arabicPeriod"/>
                        <a:tabLst>
                          <a:tab pos="457200" algn="l"/>
                        </a:tabLst>
                      </a:pPr>
                      <a:r>
                        <a:rPr lang="ru-RU" sz="1000" kern="100" dirty="0">
                          <a:effectLst/>
                          <a:latin typeface="+mn-lt"/>
                          <a:ea typeface="Calibri" panose="020F0502020204030204" pitchFamily="34" charset="0"/>
                          <a:cs typeface="Times New Roman" panose="02020603050405020304" pitchFamily="18" charset="0"/>
                        </a:rPr>
                        <a:t>Опытные и квалифицированные сотрудники</a:t>
                      </a:r>
                      <a:endParaRPr lang="ru-RU" sz="900" kern="100" dirty="0">
                        <a:effectLst/>
                        <a:latin typeface="+mn-lt"/>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ru-RU" sz="1000" kern="100" dirty="0">
                          <a:effectLst/>
                          <a:latin typeface="+mn-lt"/>
                          <a:ea typeface="Calibri" panose="020F0502020204030204" pitchFamily="34" charset="0"/>
                          <a:cs typeface="Times New Roman" panose="02020603050405020304" pitchFamily="18" charset="0"/>
                        </a:rPr>
                        <a:t>Широкий спектр услуг</a:t>
                      </a:r>
                    </a:p>
                    <a:p>
                      <a:pPr marL="342900" lvl="0" indent="-342900">
                        <a:lnSpc>
                          <a:spcPct val="107000"/>
                        </a:lnSpc>
                        <a:spcAft>
                          <a:spcPts val="800"/>
                        </a:spcAft>
                        <a:buFont typeface="+mj-lt"/>
                        <a:buAutoNum type="arabicPeriod"/>
                        <a:tabLst>
                          <a:tab pos="457200" algn="l"/>
                        </a:tabLst>
                      </a:pPr>
                      <a:r>
                        <a:rPr lang="ru-RU" sz="1000" kern="100" dirty="0">
                          <a:effectLst/>
                          <a:latin typeface="+mn-lt"/>
                          <a:ea typeface="Calibri" panose="020F0502020204030204" pitchFamily="34" charset="0"/>
                          <a:cs typeface="Times New Roman" panose="02020603050405020304" pitchFamily="18" charset="0"/>
                        </a:rPr>
                        <a:t>Гибкий график работы, возможность предоставления услуг как по одноразовому заказу, так и на регулярной основе.</a:t>
                      </a:r>
                      <a:endParaRPr lang="ru-RU" sz="900" kern="100" dirty="0">
                        <a:effectLst/>
                        <a:latin typeface="+mn-lt"/>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ru-RU" sz="1000" kern="100" dirty="0">
                          <a:effectLst/>
                          <a:latin typeface="+mn-lt"/>
                          <a:ea typeface="Calibri" panose="020F0502020204030204" pitchFamily="34" charset="0"/>
                          <a:cs typeface="Times New Roman" panose="02020603050405020304" pitchFamily="18" charset="0"/>
                        </a:rPr>
                        <a:t>Возможность работы как агентства, что позволит гибко регулировать количество рабочих</a:t>
                      </a:r>
                      <a:endParaRPr lang="ru-RU" sz="900" kern="100" dirty="0">
                        <a:effectLst/>
                        <a:latin typeface="+mn-lt"/>
                        <a:ea typeface="Calibri" panose="020F0502020204030204" pitchFamily="34" charset="0"/>
                        <a:cs typeface="Times New Roman" panose="02020603050405020304" pitchFamily="18" charset="0"/>
                      </a:endParaRPr>
                    </a:p>
                  </a:txBody>
                  <a:tcPr marL="25846" marR="25846" marT="0" marB="0"/>
                </a:tc>
                <a:tc>
                  <a:txBody>
                    <a:bodyPr/>
                    <a:lstStyle/>
                    <a:p>
                      <a:pPr marL="342900" lvl="0" indent="-342900">
                        <a:lnSpc>
                          <a:spcPct val="107000"/>
                        </a:lnSpc>
                        <a:buFont typeface="+mj-lt"/>
                        <a:buAutoNum type="arabicPeriod"/>
                      </a:pPr>
                      <a:r>
                        <a:rPr lang="ru-RU" sz="1000" kern="100" dirty="0">
                          <a:effectLst/>
                          <a:latin typeface="+mn-lt"/>
                          <a:ea typeface="Calibri" panose="020F0502020204030204" pitchFamily="34" charset="0"/>
                          <a:cs typeface="Times New Roman" panose="02020603050405020304" pitchFamily="18" charset="0"/>
                        </a:rPr>
                        <a:t>Необходимость найма и контроля за самозанятыми работниками</a:t>
                      </a:r>
                      <a:endParaRPr lang="ru-RU" sz="900" kern="100" dirty="0">
                        <a:effectLst/>
                        <a:latin typeface="+mn-lt"/>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ru-RU" sz="1000" kern="100" dirty="0">
                          <a:effectLst/>
                          <a:latin typeface="+mn-lt"/>
                          <a:ea typeface="Calibri" panose="020F0502020204030204" pitchFamily="34" charset="0"/>
                          <a:cs typeface="Times New Roman" panose="02020603050405020304" pitchFamily="18" charset="0"/>
                        </a:rPr>
                        <a:t>Необходимость организации эффективной системы работы и контроля качества услуг</a:t>
                      </a:r>
                      <a:endParaRPr lang="ru-RU" sz="900" kern="100" dirty="0">
                        <a:effectLst/>
                        <a:latin typeface="+mn-lt"/>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ru-RU" sz="1000" kern="100" dirty="0">
                          <a:effectLst/>
                          <a:latin typeface="+mn-lt"/>
                          <a:ea typeface="Calibri" panose="020F0502020204030204" pitchFamily="34" charset="0"/>
                          <a:cs typeface="Times New Roman" panose="02020603050405020304" pitchFamily="18" charset="0"/>
                        </a:rPr>
                        <a:t>Конкуренция с другими клининговыми компаниями на рынке</a:t>
                      </a:r>
                      <a:endParaRPr lang="ru-RU" sz="900" kern="100" dirty="0">
                        <a:effectLst/>
                        <a:latin typeface="+mn-lt"/>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ru-RU" sz="1000" kern="100" dirty="0">
                          <a:effectLst/>
                          <a:latin typeface="+mn-lt"/>
                          <a:ea typeface="Calibri" panose="020F0502020204030204" pitchFamily="34" charset="0"/>
                          <a:cs typeface="Times New Roman" panose="02020603050405020304" pitchFamily="18" charset="0"/>
                        </a:rPr>
                        <a:t>Необходимость заключения договоров с клиентами для предоставления услуг</a:t>
                      </a:r>
                      <a:endParaRPr lang="ru-RU" sz="900" kern="100" dirty="0">
                        <a:effectLst/>
                        <a:latin typeface="+mn-lt"/>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ru-RU" sz="1000" kern="100" dirty="0">
                          <a:effectLst/>
                          <a:latin typeface="+mn-lt"/>
                          <a:ea typeface="Calibri" panose="020F0502020204030204" pitchFamily="34" charset="0"/>
                          <a:cs typeface="Times New Roman" panose="02020603050405020304" pitchFamily="18" charset="0"/>
                        </a:rPr>
                        <a:t>Необходимость приобретения и обновления оборудования для уборки</a:t>
                      </a:r>
                      <a:endParaRPr lang="ru-RU" sz="900" kern="100" dirty="0">
                        <a:effectLst/>
                        <a:latin typeface="+mn-lt"/>
                        <a:ea typeface="Calibri" panose="020F0502020204030204" pitchFamily="34" charset="0"/>
                        <a:cs typeface="Times New Roman" panose="02020603050405020304" pitchFamily="18" charset="0"/>
                      </a:endParaRPr>
                    </a:p>
                  </a:txBody>
                  <a:tcPr marL="25846" marR="25846" marT="0" marB="0"/>
                </a:tc>
                <a:extLst>
                  <a:ext uri="{0D108BD9-81ED-4DB2-BD59-A6C34878D82A}">
                    <a16:rowId xmlns:a16="http://schemas.microsoft.com/office/drawing/2014/main" val="309483521"/>
                  </a:ext>
                </a:extLst>
              </a:tr>
              <a:tr h="219464">
                <a:tc>
                  <a:txBody>
                    <a:bodyPr/>
                    <a:lstStyle/>
                    <a:p>
                      <a:pPr algn="ctr">
                        <a:lnSpc>
                          <a:spcPct val="107000"/>
                        </a:lnSpc>
                        <a:spcAft>
                          <a:spcPts val="800"/>
                        </a:spcAft>
                      </a:pPr>
                      <a:r>
                        <a:rPr lang="ru-RU" sz="1200" b="1" kern="100" dirty="0">
                          <a:effectLst/>
                          <a:latin typeface="Segoe UI Black" panose="020B0A02040204020203" pitchFamily="34" charset="0"/>
                          <a:ea typeface="Segoe UI Black" panose="020B0A02040204020203" pitchFamily="34" charset="0"/>
                          <a:cs typeface="Times New Roman" panose="02020603050405020304" pitchFamily="18" charset="0"/>
                        </a:rPr>
                        <a:t>Возможности</a:t>
                      </a:r>
                      <a:endParaRPr lang="ru-RU" sz="1100" kern="100" dirty="0">
                        <a:effectLst/>
                        <a:latin typeface="Segoe UI Black" panose="020B0A02040204020203" pitchFamily="34" charset="0"/>
                        <a:ea typeface="Segoe UI Black" panose="020B0A02040204020203" pitchFamily="34" charset="0"/>
                        <a:cs typeface="Times New Roman" panose="02020603050405020304" pitchFamily="18" charset="0"/>
                      </a:endParaRPr>
                    </a:p>
                  </a:txBody>
                  <a:tcPr marL="25846" marR="25846" marT="0" marB="0">
                    <a:solidFill>
                      <a:schemeClr val="accent1"/>
                    </a:solidFill>
                  </a:tcPr>
                </a:tc>
                <a:tc>
                  <a:txBody>
                    <a:bodyPr/>
                    <a:lstStyle/>
                    <a:p>
                      <a:pPr algn="ctr">
                        <a:lnSpc>
                          <a:spcPct val="107000"/>
                        </a:lnSpc>
                        <a:spcAft>
                          <a:spcPts val="800"/>
                        </a:spcAft>
                      </a:pPr>
                      <a:r>
                        <a:rPr lang="ru-RU" sz="1200" b="1" kern="100" dirty="0">
                          <a:effectLst/>
                          <a:latin typeface="Segoe UI Black" panose="020B0A02040204020203" pitchFamily="34" charset="0"/>
                          <a:ea typeface="Segoe UI Black" panose="020B0A02040204020203" pitchFamily="34" charset="0"/>
                          <a:cs typeface="Times New Roman" panose="02020603050405020304" pitchFamily="18" charset="0"/>
                        </a:rPr>
                        <a:t>Угрозы</a:t>
                      </a:r>
                      <a:endParaRPr lang="ru-RU" sz="1100" kern="100" dirty="0">
                        <a:effectLst/>
                        <a:latin typeface="Segoe UI Black" panose="020B0A02040204020203" pitchFamily="34" charset="0"/>
                        <a:ea typeface="Segoe UI Black" panose="020B0A02040204020203" pitchFamily="34" charset="0"/>
                        <a:cs typeface="Times New Roman" panose="02020603050405020304" pitchFamily="18" charset="0"/>
                      </a:endParaRPr>
                    </a:p>
                  </a:txBody>
                  <a:tcPr marL="25846" marR="25846" marT="0" marB="0">
                    <a:solidFill>
                      <a:schemeClr val="accent1"/>
                    </a:solidFill>
                  </a:tcPr>
                </a:tc>
                <a:extLst>
                  <a:ext uri="{0D108BD9-81ED-4DB2-BD59-A6C34878D82A}">
                    <a16:rowId xmlns:a16="http://schemas.microsoft.com/office/drawing/2014/main" val="1589520881"/>
                  </a:ext>
                </a:extLst>
              </a:tr>
              <a:tr h="1588324">
                <a:tc>
                  <a:txBody>
                    <a:bodyPr/>
                    <a:lstStyle/>
                    <a:p>
                      <a:pPr marL="342900" lvl="0" indent="-342900">
                        <a:lnSpc>
                          <a:spcPct val="107000"/>
                        </a:lnSpc>
                        <a:spcAft>
                          <a:spcPts val="800"/>
                        </a:spcAft>
                        <a:buAutoNum type="arabicPeriod"/>
                        <a:tabLst>
                          <a:tab pos="457200" algn="l"/>
                        </a:tabLst>
                      </a:pPr>
                      <a:r>
                        <a:rPr lang="ru-RU" sz="1000" kern="100" dirty="0">
                          <a:effectLst/>
                          <a:latin typeface="+mn-lt"/>
                          <a:ea typeface="Calibri" panose="020F0502020204030204" pitchFamily="34" charset="0"/>
                          <a:cs typeface="Times New Roman" panose="02020603050405020304" pitchFamily="18" charset="0"/>
                        </a:rPr>
                        <a:t>Увеличение спроса на профессиональные клининговые услуги в связи с занятостью и отсутствием времени у клиентов</a:t>
                      </a:r>
                      <a:endParaRPr lang="ru-RU" sz="900" kern="100" dirty="0">
                        <a:effectLst/>
                        <a:latin typeface="+mn-lt"/>
                        <a:ea typeface="Calibri" panose="020F0502020204030204" pitchFamily="34" charset="0"/>
                        <a:cs typeface="Times New Roman" panose="02020603050405020304" pitchFamily="18" charset="0"/>
                      </a:endParaRPr>
                    </a:p>
                    <a:p>
                      <a:pPr marL="342900" lvl="0" indent="-342900">
                        <a:lnSpc>
                          <a:spcPct val="107000"/>
                        </a:lnSpc>
                        <a:spcAft>
                          <a:spcPts val="800"/>
                        </a:spcAft>
                        <a:buAutoNum type="arabicPeriod"/>
                        <a:tabLst>
                          <a:tab pos="457200" algn="l"/>
                        </a:tabLst>
                      </a:pPr>
                      <a:r>
                        <a:rPr lang="ru-RU" sz="1000" kern="100" dirty="0">
                          <a:effectLst/>
                          <a:latin typeface="+mn-lt"/>
                          <a:ea typeface="Calibri" panose="020F0502020204030204" pitchFamily="34" charset="0"/>
                          <a:cs typeface="Times New Roman" panose="02020603050405020304" pitchFamily="18" charset="0"/>
                        </a:rPr>
                        <a:t>Сотрудничество с офисными зданиями, магазинами и другими коммерческими объектами для предоставления услуг по уборке</a:t>
                      </a:r>
                      <a:endParaRPr lang="ru-RU" sz="900" kern="100" dirty="0">
                        <a:effectLst/>
                        <a:latin typeface="+mn-lt"/>
                        <a:ea typeface="Calibri" panose="020F0502020204030204" pitchFamily="34" charset="0"/>
                        <a:cs typeface="Times New Roman" panose="02020603050405020304" pitchFamily="18" charset="0"/>
                      </a:endParaRPr>
                    </a:p>
                    <a:p>
                      <a:pPr marL="342900" lvl="0" indent="-342900">
                        <a:lnSpc>
                          <a:spcPct val="107000"/>
                        </a:lnSpc>
                        <a:spcAft>
                          <a:spcPts val="800"/>
                        </a:spcAft>
                        <a:buAutoNum type="arabicPeriod"/>
                        <a:tabLst>
                          <a:tab pos="457200" algn="l"/>
                        </a:tabLst>
                      </a:pPr>
                      <a:r>
                        <a:rPr lang="ru-RU" sz="1000" kern="100" dirty="0">
                          <a:effectLst/>
                          <a:latin typeface="+mn-lt"/>
                          <a:ea typeface="Calibri" panose="020F0502020204030204" pitchFamily="34" charset="0"/>
                          <a:cs typeface="Times New Roman" panose="02020603050405020304" pitchFamily="18" charset="0"/>
                        </a:rPr>
                        <a:t>Расширение бизнеса за счет привлечения новых клиентов и рабочих</a:t>
                      </a:r>
                      <a:endParaRPr lang="ru-RU" sz="900" kern="100" dirty="0">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ru-RU" sz="1000" b="1" kern="100" dirty="0">
                          <a:effectLst/>
                          <a:latin typeface="+mn-lt"/>
                          <a:ea typeface="Calibri" panose="020F0502020204030204" pitchFamily="34" charset="0"/>
                          <a:cs typeface="Times New Roman" panose="02020603050405020304" pitchFamily="18" charset="0"/>
                        </a:rPr>
                        <a:t> </a:t>
                      </a:r>
                      <a:endParaRPr lang="ru-RU" sz="900" kern="100" dirty="0">
                        <a:effectLst/>
                        <a:latin typeface="+mn-lt"/>
                        <a:ea typeface="Calibri" panose="020F0502020204030204" pitchFamily="34" charset="0"/>
                        <a:cs typeface="Times New Roman" panose="02020603050405020304" pitchFamily="18" charset="0"/>
                      </a:endParaRPr>
                    </a:p>
                  </a:txBody>
                  <a:tcPr marL="25846" marR="25846" marT="0" marB="0"/>
                </a:tc>
                <a:tc>
                  <a:txBody>
                    <a:bodyPr/>
                    <a:lstStyle/>
                    <a:p>
                      <a:pPr marL="342900" lvl="0" indent="-342900">
                        <a:lnSpc>
                          <a:spcPct val="107000"/>
                        </a:lnSpc>
                        <a:spcAft>
                          <a:spcPts val="800"/>
                        </a:spcAft>
                        <a:buFont typeface="+mj-lt"/>
                        <a:buAutoNum type="arabicPeriod"/>
                        <a:tabLst>
                          <a:tab pos="457200" algn="l"/>
                        </a:tabLst>
                      </a:pPr>
                      <a:r>
                        <a:rPr lang="ru-RU" sz="1000" kern="100" dirty="0">
                          <a:effectLst/>
                          <a:latin typeface="+mn-lt"/>
                          <a:ea typeface="Calibri" panose="020F0502020204030204" pitchFamily="34" charset="0"/>
                          <a:cs typeface="Times New Roman" panose="02020603050405020304" pitchFamily="18" charset="0"/>
                        </a:rPr>
                        <a:t>Негативные отзывы и репутация у конкурентов</a:t>
                      </a:r>
                      <a:endParaRPr lang="ru-RU" sz="900" kern="100" dirty="0">
                        <a:effectLst/>
                        <a:latin typeface="+mn-lt"/>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ru-RU" sz="1000" kern="100" dirty="0">
                          <a:effectLst/>
                          <a:latin typeface="+mn-lt"/>
                          <a:ea typeface="Calibri" panose="020F0502020204030204" pitchFamily="34" charset="0"/>
                          <a:cs typeface="Times New Roman" panose="02020603050405020304" pitchFamily="18" charset="0"/>
                        </a:rPr>
                        <a:t>Изменения в экономической ситуации, которые могут повлиять на спрос на клининговые услуги</a:t>
                      </a:r>
                      <a:endParaRPr lang="ru-RU" sz="900" kern="100" dirty="0">
                        <a:effectLst/>
                        <a:latin typeface="+mn-lt"/>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ru-RU" sz="1000" kern="100" dirty="0">
                          <a:effectLst/>
                          <a:latin typeface="+mn-lt"/>
                          <a:ea typeface="Calibri" panose="020F0502020204030204" pitchFamily="34" charset="0"/>
                          <a:cs typeface="Times New Roman" panose="02020603050405020304" pitchFamily="18" charset="0"/>
                        </a:rPr>
                        <a:t>Нехватка квалифицированных сотрудников</a:t>
                      </a:r>
                      <a:endParaRPr lang="ru-RU" sz="900" kern="100" dirty="0">
                        <a:effectLst/>
                        <a:latin typeface="+mn-lt"/>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tabLst>
                          <a:tab pos="457200" algn="l"/>
                        </a:tabLst>
                      </a:pPr>
                      <a:r>
                        <a:rPr lang="ru-RU" sz="1000" kern="100" dirty="0">
                          <a:effectLst/>
                          <a:latin typeface="+mn-lt"/>
                          <a:ea typeface="Calibri" panose="020F0502020204030204" pitchFamily="34" charset="0"/>
                          <a:cs typeface="Times New Roman" panose="02020603050405020304" pitchFamily="18" charset="0"/>
                        </a:rPr>
                        <a:t>Конкуренция со стороны других компаний, работающих в сфере уборки</a:t>
                      </a:r>
                      <a:endParaRPr lang="ru-RU" sz="900" kern="100" dirty="0">
                        <a:effectLst/>
                        <a:latin typeface="+mn-lt"/>
                        <a:ea typeface="Calibri" panose="020F0502020204030204" pitchFamily="34" charset="0"/>
                        <a:cs typeface="Times New Roman" panose="02020603050405020304" pitchFamily="18" charset="0"/>
                      </a:endParaRPr>
                    </a:p>
                  </a:txBody>
                  <a:tcPr marL="25846" marR="25846" marT="0" marB="0"/>
                </a:tc>
                <a:extLst>
                  <a:ext uri="{0D108BD9-81ED-4DB2-BD59-A6C34878D82A}">
                    <a16:rowId xmlns:a16="http://schemas.microsoft.com/office/drawing/2014/main" val="3958715208"/>
                  </a:ext>
                </a:extLst>
              </a:tr>
            </a:tbl>
          </a:graphicData>
        </a:graphic>
      </p:graphicFrame>
    </p:spTree>
    <p:extLst>
      <p:ext uri="{BB962C8B-B14F-4D97-AF65-F5344CB8AC3E}">
        <p14:creationId xmlns:p14="http://schemas.microsoft.com/office/powerpoint/2010/main" val="5316022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1836802-C9B4-AF65-4F51-3A882031AFF6}"/>
              </a:ext>
            </a:extLst>
          </p:cNvPr>
          <p:cNvSpPr>
            <a:spLocks noGrp="1"/>
          </p:cNvSpPr>
          <p:nvPr>
            <p:ph type="title"/>
          </p:nvPr>
        </p:nvSpPr>
        <p:spPr/>
        <p:txBody>
          <a:bodyPr/>
          <a:lstStyle/>
          <a:p>
            <a:r>
              <a:rPr lang="ru-RU" dirty="0">
                <a:latin typeface="Segoe UI Black" panose="020B0A02040204020203" pitchFamily="34" charset="0"/>
                <a:ea typeface="Segoe UI Black" panose="020B0A02040204020203" pitchFamily="34" charset="0"/>
              </a:rPr>
              <a:t>Сегментация рынка</a:t>
            </a:r>
          </a:p>
        </p:txBody>
      </p:sp>
      <p:graphicFrame>
        <p:nvGraphicFramePr>
          <p:cNvPr id="4" name="Объект 3">
            <a:extLst>
              <a:ext uri="{FF2B5EF4-FFF2-40B4-BE49-F238E27FC236}">
                <a16:creationId xmlns:a16="http://schemas.microsoft.com/office/drawing/2014/main" id="{DD6B2831-17B6-9BAC-8FA9-264BDB5E3A3F}"/>
              </a:ext>
            </a:extLst>
          </p:cNvPr>
          <p:cNvGraphicFramePr>
            <a:graphicFrameLocks noGrp="1"/>
          </p:cNvGraphicFramePr>
          <p:nvPr>
            <p:ph idx="1"/>
            <p:extLst>
              <p:ext uri="{D42A27DB-BD31-4B8C-83A1-F6EECF244321}">
                <p14:modId xmlns:p14="http://schemas.microsoft.com/office/powerpoint/2010/main" val="2110266235"/>
              </p:ext>
            </p:extLst>
          </p:nvPr>
        </p:nvGraphicFramePr>
        <p:xfrm>
          <a:off x="628650" y="1401097"/>
          <a:ext cx="7886700" cy="3288887"/>
        </p:xfrm>
        <a:graphic>
          <a:graphicData uri="http://schemas.openxmlformats.org/drawingml/2006/table">
            <a:tbl>
              <a:tblPr/>
              <a:tblGrid>
                <a:gridCol w="1786304">
                  <a:extLst>
                    <a:ext uri="{9D8B030D-6E8A-4147-A177-3AD203B41FA5}">
                      <a16:colId xmlns:a16="http://schemas.microsoft.com/office/drawing/2014/main" val="1891685488"/>
                    </a:ext>
                  </a:extLst>
                </a:gridCol>
                <a:gridCol w="898769">
                  <a:extLst>
                    <a:ext uri="{9D8B030D-6E8A-4147-A177-3AD203B41FA5}">
                      <a16:colId xmlns:a16="http://schemas.microsoft.com/office/drawing/2014/main" val="3698285592"/>
                    </a:ext>
                  </a:extLst>
                </a:gridCol>
                <a:gridCol w="887535">
                  <a:extLst>
                    <a:ext uri="{9D8B030D-6E8A-4147-A177-3AD203B41FA5}">
                      <a16:colId xmlns:a16="http://schemas.microsoft.com/office/drawing/2014/main" val="2475359800"/>
                    </a:ext>
                  </a:extLst>
                </a:gridCol>
                <a:gridCol w="921238">
                  <a:extLst>
                    <a:ext uri="{9D8B030D-6E8A-4147-A177-3AD203B41FA5}">
                      <a16:colId xmlns:a16="http://schemas.microsoft.com/office/drawing/2014/main" val="3239882051"/>
                    </a:ext>
                  </a:extLst>
                </a:gridCol>
                <a:gridCol w="1033585">
                  <a:extLst>
                    <a:ext uri="{9D8B030D-6E8A-4147-A177-3AD203B41FA5}">
                      <a16:colId xmlns:a16="http://schemas.microsoft.com/office/drawing/2014/main" val="582700856"/>
                    </a:ext>
                  </a:extLst>
                </a:gridCol>
                <a:gridCol w="1022350">
                  <a:extLst>
                    <a:ext uri="{9D8B030D-6E8A-4147-A177-3AD203B41FA5}">
                      <a16:colId xmlns:a16="http://schemas.microsoft.com/office/drawing/2014/main" val="379164858"/>
                    </a:ext>
                  </a:extLst>
                </a:gridCol>
                <a:gridCol w="1336919">
                  <a:extLst>
                    <a:ext uri="{9D8B030D-6E8A-4147-A177-3AD203B41FA5}">
                      <a16:colId xmlns:a16="http://schemas.microsoft.com/office/drawing/2014/main" val="901333836"/>
                    </a:ext>
                  </a:extLst>
                </a:gridCol>
              </a:tblGrid>
              <a:tr h="234857">
                <a:tc gridSpan="7">
                  <a:txBody>
                    <a:bodyPr/>
                    <a:lstStyle/>
                    <a:p>
                      <a:pPr algn="ctr" fontAlgn="b"/>
                      <a:r>
                        <a:rPr lang="ru-RU" sz="1100" b="0" i="0" u="none" strike="noStrike">
                          <a:solidFill>
                            <a:srgbClr val="000000"/>
                          </a:solidFill>
                          <a:effectLst/>
                          <a:latin typeface="Times New Roman" panose="02020603050405020304" pitchFamily="18" charset="0"/>
                        </a:rPr>
                        <a:t>Географический</a:t>
                      </a:r>
                    </a:p>
                  </a:txBody>
                  <a:tcPr marL="6741" marR="6741" marT="67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331356623"/>
                  </a:ext>
                </a:extLst>
              </a:tr>
              <a:tr h="233680">
                <a:tc>
                  <a:txBody>
                    <a:bodyPr/>
                    <a:lstStyle/>
                    <a:p>
                      <a:pPr algn="l" fontAlgn="b"/>
                      <a:r>
                        <a:rPr lang="ru-RU" sz="1100" b="0" i="0" u="none" strike="noStrike" dirty="0">
                          <a:solidFill>
                            <a:srgbClr val="000000"/>
                          </a:solidFill>
                          <a:effectLst/>
                          <a:latin typeface="Times New Roman" panose="02020603050405020304" pitchFamily="18" charset="0"/>
                        </a:rPr>
                        <a:t>Территория оказания услуги</a:t>
                      </a:r>
                    </a:p>
                  </a:txBody>
                  <a:tcPr marL="6741" marR="6741" marT="67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gridSpan="6">
                  <a:txBody>
                    <a:bodyPr/>
                    <a:lstStyle/>
                    <a:p>
                      <a:pPr algn="ctr" fontAlgn="b"/>
                      <a:r>
                        <a:rPr lang="ru-RU" sz="1100" b="0" i="0" u="none" strike="noStrike">
                          <a:solidFill>
                            <a:srgbClr val="000000"/>
                          </a:solidFill>
                          <a:effectLst/>
                          <a:latin typeface="Times New Roman" panose="02020603050405020304" pitchFamily="18" charset="0"/>
                        </a:rPr>
                        <a:t>Г. Якутск</a:t>
                      </a:r>
                    </a:p>
                  </a:txBody>
                  <a:tcPr marL="6741" marR="6741" marT="67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450633845"/>
                  </a:ext>
                </a:extLst>
              </a:tr>
              <a:tr h="234857">
                <a:tc gridSpan="7">
                  <a:txBody>
                    <a:bodyPr/>
                    <a:lstStyle/>
                    <a:p>
                      <a:pPr algn="l" fontAlgn="b"/>
                      <a:r>
                        <a:rPr lang="ru-RU" sz="1100" b="0" i="0" u="none" strike="noStrike">
                          <a:solidFill>
                            <a:srgbClr val="000000"/>
                          </a:solidFill>
                          <a:effectLst/>
                          <a:latin typeface="Times New Roman" panose="02020603050405020304" pitchFamily="18" charset="0"/>
                        </a:rPr>
                        <a:t>Социально-демографический</a:t>
                      </a:r>
                    </a:p>
                  </a:txBody>
                  <a:tcPr marL="6741" marR="6741" marT="67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53583777"/>
                  </a:ext>
                </a:extLst>
              </a:tr>
              <a:tr h="234857">
                <a:tc>
                  <a:txBody>
                    <a:bodyPr/>
                    <a:lstStyle/>
                    <a:p>
                      <a:pPr algn="l" fontAlgn="b"/>
                      <a:r>
                        <a:rPr lang="ru-RU" sz="1100" b="0" i="0" u="none" strike="noStrike">
                          <a:solidFill>
                            <a:srgbClr val="000000"/>
                          </a:solidFill>
                          <a:effectLst/>
                          <a:latin typeface="Times New Roman" panose="02020603050405020304" pitchFamily="18" charset="0"/>
                        </a:rPr>
                        <a:t>Пол</a:t>
                      </a:r>
                    </a:p>
                  </a:txBody>
                  <a:tcPr marL="6741" marR="6741" marT="67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gridSpan="6">
                  <a:txBody>
                    <a:bodyPr/>
                    <a:lstStyle/>
                    <a:p>
                      <a:pPr algn="ctr" fontAlgn="b"/>
                      <a:r>
                        <a:rPr lang="ru-RU" sz="1100" b="0" i="0" u="none" strike="noStrike">
                          <a:solidFill>
                            <a:srgbClr val="000000"/>
                          </a:solidFill>
                          <a:effectLst/>
                          <a:latin typeface="Times New Roman" panose="02020603050405020304" pitchFamily="18" charset="0"/>
                        </a:rPr>
                        <a:t>женский/мужской</a:t>
                      </a:r>
                    </a:p>
                  </a:txBody>
                  <a:tcPr marL="6741" marR="6741" marT="67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46092425"/>
                  </a:ext>
                </a:extLst>
              </a:tr>
              <a:tr h="234857">
                <a:tc>
                  <a:txBody>
                    <a:bodyPr/>
                    <a:lstStyle/>
                    <a:p>
                      <a:pPr algn="l" fontAlgn="b"/>
                      <a:r>
                        <a:rPr lang="ru-RU" sz="1100" b="0" i="0" u="none" strike="noStrike">
                          <a:solidFill>
                            <a:srgbClr val="000000"/>
                          </a:solidFill>
                          <a:effectLst/>
                          <a:latin typeface="Times New Roman" panose="02020603050405020304" pitchFamily="18" charset="0"/>
                        </a:rPr>
                        <a:t>Возраст</a:t>
                      </a:r>
                    </a:p>
                  </a:txBody>
                  <a:tcPr marL="6741" marR="6741" marT="67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b"/>
                      <a:r>
                        <a:rPr lang="ru-RU" sz="1100" b="0" i="0" u="none" strike="noStrike">
                          <a:solidFill>
                            <a:srgbClr val="000000"/>
                          </a:solidFill>
                          <a:effectLst/>
                          <a:latin typeface="Times New Roman" panose="02020603050405020304" pitchFamily="18" charset="0"/>
                        </a:rPr>
                        <a:t>до 18</a:t>
                      </a:r>
                    </a:p>
                  </a:txBody>
                  <a:tcPr marL="6741" marR="6741" marT="67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100" b="0" i="0" u="none" strike="noStrike">
                          <a:solidFill>
                            <a:srgbClr val="000000"/>
                          </a:solidFill>
                          <a:effectLst/>
                          <a:latin typeface="Times New Roman" panose="02020603050405020304" pitchFamily="18" charset="0"/>
                        </a:rPr>
                        <a:t>18 - 24</a:t>
                      </a:r>
                    </a:p>
                  </a:txBody>
                  <a:tcPr marL="6741" marR="6741" marT="67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100" b="0" i="0" u="none" strike="noStrike">
                          <a:solidFill>
                            <a:srgbClr val="000000"/>
                          </a:solidFill>
                          <a:effectLst/>
                          <a:latin typeface="Times New Roman" panose="02020603050405020304" pitchFamily="18" charset="0"/>
                        </a:rPr>
                        <a:t>25 - 34</a:t>
                      </a:r>
                    </a:p>
                  </a:txBody>
                  <a:tcPr marL="6741" marR="6741" marT="67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100" b="0" i="0" u="none" strike="noStrike">
                          <a:solidFill>
                            <a:srgbClr val="000000"/>
                          </a:solidFill>
                          <a:effectLst/>
                          <a:latin typeface="Times New Roman" panose="02020603050405020304" pitchFamily="18" charset="0"/>
                        </a:rPr>
                        <a:t>35 - 44</a:t>
                      </a:r>
                    </a:p>
                  </a:txBody>
                  <a:tcPr marL="6741" marR="6741" marT="67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100" b="0" i="0" u="none" strike="noStrike">
                          <a:solidFill>
                            <a:srgbClr val="000000"/>
                          </a:solidFill>
                          <a:effectLst/>
                          <a:latin typeface="Times New Roman" panose="02020603050405020304" pitchFamily="18" charset="0"/>
                        </a:rPr>
                        <a:t>45 - 54</a:t>
                      </a:r>
                    </a:p>
                  </a:txBody>
                  <a:tcPr marL="6741" marR="6741" marT="67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100" b="0" i="0" u="none" strike="noStrike">
                          <a:solidFill>
                            <a:srgbClr val="000000"/>
                          </a:solidFill>
                          <a:effectLst/>
                          <a:latin typeface="Times New Roman" panose="02020603050405020304" pitchFamily="18" charset="0"/>
                        </a:rPr>
                        <a:t>от 55</a:t>
                      </a:r>
                    </a:p>
                  </a:txBody>
                  <a:tcPr marL="6741" marR="6741" marT="67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89808875"/>
                  </a:ext>
                </a:extLst>
              </a:tr>
              <a:tr h="248406">
                <a:tc>
                  <a:txBody>
                    <a:bodyPr/>
                    <a:lstStyle/>
                    <a:p>
                      <a:pPr algn="l" fontAlgn="b"/>
                      <a:r>
                        <a:rPr lang="ru-RU" sz="1100" b="0" i="0" u="none" strike="noStrike">
                          <a:solidFill>
                            <a:srgbClr val="000000"/>
                          </a:solidFill>
                          <a:effectLst/>
                          <a:latin typeface="Times New Roman" panose="02020603050405020304" pitchFamily="18" charset="0"/>
                        </a:rPr>
                        <a:t>Уровень дохода</a:t>
                      </a:r>
                    </a:p>
                  </a:txBody>
                  <a:tcPr marL="6741" marR="6741" marT="67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fontAlgn="b"/>
                      <a:r>
                        <a:rPr lang="ru-RU" sz="1100" b="0" i="0" u="none" strike="noStrike">
                          <a:solidFill>
                            <a:srgbClr val="000000"/>
                          </a:solidFill>
                          <a:effectLst/>
                          <a:latin typeface="Times New Roman" panose="02020603050405020304" pitchFamily="18" charset="0"/>
                        </a:rPr>
                        <a:t>до 30 000 руб.</a:t>
                      </a:r>
                    </a:p>
                  </a:txBody>
                  <a:tcPr marL="6741" marR="6741" marT="67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2">
                  <a:txBody>
                    <a:bodyPr/>
                    <a:lstStyle/>
                    <a:p>
                      <a:pPr algn="ctr" fontAlgn="b"/>
                      <a:r>
                        <a:rPr lang="ru-RU" sz="1100" b="0" i="0" u="none" strike="noStrike">
                          <a:solidFill>
                            <a:srgbClr val="000000"/>
                          </a:solidFill>
                          <a:effectLst/>
                          <a:latin typeface="Times New Roman" panose="02020603050405020304" pitchFamily="18" charset="0"/>
                        </a:rPr>
                        <a:t>30 000 - 60 000 руб.</a:t>
                      </a:r>
                    </a:p>
                  </a:txBody>
                  <a:tcPr marL="6741" marR="6741" marT="67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ru-RU"/>
                    </a:p>
                  </a:txBody>
                  <a:tcPr/>
                </a:tc>
                <a:tc gridSpan="2">
                  <a:txBody>
                    <a:bodyPr/>
                    <a:lstStyle/>
                    <a:p>
                      <a:pPr algn="ctr" fontAlgn="b"/>
                      <a:r>
                        <a:rPr lang="ru-RU" sz="1100" b="0" i="0" u="none" strike="noStrike">
                          <a:solidFill>
                            <a:srgbClr val="000000"/>
                          </a:solidFill>
                          <a:effectLst/>
                          <a:latin typeface="Times New Roman" panose="02020603050405020304" pitchFamily="18" charset="0"/>
                        </a:rPr>
                        <a:t>60 000 - 80 000 руб.</a:t>
                      </a:r>
                    </a:p>
                  </a:txBody>
                  <a:tcPr marL="6741" marR="6741" marT="67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ru-RU"/>
                    </a:p>
                  </a:txBody>
                  <a:tcPr/>
                </a:tc>
                <a:tc>
                  <a:txBody>
                    <a:bodyPr/>
                    <a:lstStyle/>
                    <a:p>
                      <a:pPr algn="l" fontAlgn="b"/>
                      <a:r>
                        <a:rPr lang="ru-RU" sz="1100" b="0" i="0" u="none" strike="noStrike">
                          <a:solidFill>
                            <a:srgbClr val="000000"/>
                          </a:solidFill>
                          <a:effectLst/>
                          <a:latin typeface="Times New Roman" panose="02020603050405020304" pitchFamily="18" charset="0"/>
                        </a:rPr>
                        <a:t>от 100 000 руб.</a:t>
                      </a:r>
                    </a:p>
                  </a:txBody>
                  <a:tcPr marL="6741" marR="6741" marT="67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96613754"/>
                  </a:ext>
                </a:extLst>
              </a:tr>
              <a:tr h="234857">
                <a:tc gridSpan="7">
                  <a:txBody>
                    <a:bodyPr/>
                    <a:lstStyle/>
                    <a:p>
                      <a:pPr algn="l" fontAlgn="b"/>
                      <a:r>
                        <a:rPr lang="ru-RU" sz="1100" b="0" i="0" u="none" strike="noStrike">
                          <a:solidFill>
                            <a:srgbClr val="000000"/>
                          </a:solidFill>
                          <a:effectLst/>
                          <a:latin typeface="Times New Roman" panose="02020603050405020304" pitchFamily="18" charset="0"/>
                        </a:rPr>
                        <a:t>Поведенческий</a:t>
                      </a:r>
                    </a:p>
                  </a:txBody>
                  <a:tcPr marL="6741" marR="6741" marT="67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627757984"/>
                  </a:ext>
                </a:extLst>
              </a:tr>
              <a:tr h="481007">
                <a:tc>
                  <a:txBody>
                    <a:bodyPr/>
                    <a:lstStyle/>
                    <a:p>
                      <a:pPr algn="l" fontAlgn="b"/>
                      <a:r>
                        <a:rPr lang="ru-RU" sz="1100" b="0" i="0" u="none" strike="noStrike">
                          <a:solidFill>
                            <a:srgbClr val="000000"/>
                          </a:solidFill>
                          <a:effectLst/>
                          <a:latin typeface="Times New Roman" panose="02020603050405020304" pitchFamily="18" charset="0"/>
                        </a:rPr>
                        <a:t>Обстоятельства заказа клининга</a:t>
                      </a:r>
                    </a:p>
                  </a:txBody>
                  <a:tcPr marL="6741" marR="6741" marT="67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fontAlgn="ctr"/>
                      <a:r>
                        <a:rPr lang="ru-RU" sz="1100" b="0" i="0" u="none" strike="noStrike">
                          <a:solidFill>
                            <a:srgbClr val="000000"/>
                          </a:solidFill>
                          <a:effectLst/>
                          <a:latin typeface="Times New Roman" panose="02020603050405020304" pitchFamily="18" charset="0"/>
                        </a:rPr>
                        <a:t>Качество услуг</a:t>
                      </a:r>
                    </a:p>
                  </a:txBody>
                  <a:tcPr marL="6741" marR="6741" marT="6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ru-RU" sz="1100" b="0" i="0" u="none" strike="noStrike" dirty="0">
                          <a:solidFill>
                            <a:srgbClr val="000000"/>
                          </a:solidFill>
                          <a:effectLst/>
                          <a:latin typeface="Times New Roman" panose="02020603050405020304" pitchFamily="18" charset="0"/>
                        </a:rPr>
                        <a:t>Цены</a:t>
                      </a:r>
                    </a:p>
                  </a:txBody>
                  <a:tcPr marL="6741" marR="6741" marT="6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100" b="0" i="0" u="none" strike="noStrike">
                          <a:solidFill>
                            <a:srgbClr val="000000"/>
                          </a:solidFill>
                          <a:effectLst/>
                          <a:latin typeface="Times New Roman" panose="02020603050405020304" pitchFamily="18" charset="0"/>
                        </a:rPr>
                        <a:t>Отзывы клиентов</a:t>
                      </a:r>
                    </a:p>
                  </a:txBody>
                  <a:tcPr marL="6741" marR="6741" marT="67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100" b="0" i="0" u="none" strike="noStrike">
                          <a:solidFill>
                            <a:srgbClr val="000000"/>
                          </a:solidFill>
                          <a:effectLst/>
                          <a:latin typeface="Times New Roman" panose="02020603050405020304" pitchFamily="18" charset="0"/>
                        </a:rPr>
                        <a:t>Репутация компании</a:t>
                      </a:r>
                    </a:p>
                  </a:txBody>
                  <a:tcPr marL="6741" marR="6741" marT="67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100" b="0" i="0" u="none" strike="noStrike">
                          <a:solidFill>
                            <a:srgbClr val="000000"/>
                          </a:solidFill>
                          <a:effectLst/>
                          <a:latin typeface="Times New Roman" panose="02020603050405020304" pitchFamily="18" charset="0"/>
                        </a:rPr>
                        <a:t>Гиппоаллергенные средства</a:t>
                      </a:r>
                    </a:p>
                  </a:txBody>
                  <a:tcPr marL="6741" marR="6741" marT="67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100" b="0" i="0" u="none" strike="noStrike">
                          <a:solidFill>
                            <a:srgbClr val="000000"/>
                          </a:solidFill>
                          <a:effectLst/>
                          <a:latin typeface="Times New Roman" panose="02020603050405020304" pitchFamily="18" charset="0"/>
                        </a:rPr>
                        <a:t>Широкий спектр услуг</a:t>
                      </a:r>
                    </a:p>
                  </a:txBody>
                  <a:tcPr marL="6741" marR="6741" marT="67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30049221"/>
                  </a:ext>
                </a:extLst>
              </a:tr>
              <a:tr h="458326">
                <a:tc>
                  <a:txBody>
                    <a:bodyPr/>
                    <a:lstStyle/>
                    <a:p>
                      <a:pPr algn="l" fontAlgn="b"/>
                      <a:r>
                        <a:rPr lang="ru-RU" sz="1100" b="0" i="0" u="none" strike="noStrike">
                          <a:solidFill>
                            <a:srgbClr val="000000"/>
                          </a:solidFill>
                          <a:effectLst/>
                          <a:latin typeface="Times New Roman" panose="02020603050405020304" pitchFamily="18" charset="0"/>
                        </a:rPr>
                        <a:t>Степень интенсивности</a:t>
                      </a:r>
                    </a:p>
                  </a:txBody>
                  <a:tcPr marL="6741" marR="6741" marT="67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fontAlgn="b"/>
                      <a:r>
                        <a:rPr lang="ru-RU" sz="1100" b="0" i="0" u="none" strike="noStrike">
                          <a:solidFill>
                            <a:srgbClr val="000000"/>
                          </a:solidFill>
                          <a:effectLst/>
                          <a:latin typeface="Times New Roman" panose="02020603050405020304" pitchFamily="18" charset="0"/>
                        </a:rPr>
                        <a:t>Никогда</a:t>
                      </a:r>
                    </a:p>
                  </a:txBody>
                  <a:tcPr marL="6741" marR="6741" marT="67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100" b="0" i="0" u="none" strike="noStrike" dirty="0">
                          <a:solidFill>
                            <a:srgbClr val="000000"/>
                          </a:solidFill>
                          <a:effectLst/>
                          <a:latin typeface="Times New Roman" panose="02020603050405020304" pitchFamily="18" charset="0"/>
                        </a:rPr>
                        <a:t>Редко</a:t>
                      </a:r>
                    </a:p>
                  </a:txBody>
                  <a:tcPr marL="6741" marR="6741" marT="67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100" b="0" i="0" u="none" strike="noStrike">
                          <a:solidFill>
                            <a:srgbClr val="000000"/>
                          </a:solidFill>
                          <a:effectLst/>
                          <a:latin typeface="Times New Roman" panose="02020603050405020304" pitchFamily="18" charset="0"/>
                        </a:rPr>
                        <a:t>Раз в месяц</a:t>
                      </a:r>
                    </a:p>
                  </a:txBody>
                  <a:tcPr marL="6741" marR="6741" marT="67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100" b="0" i="0" u="none" strike="noStrike">
                          <a:solidFill>
                            <a:srgbClr val="000000"/>
                          </a:solidFill>
                          <a:effectLst/>
                          <a:latin typeface="Times New Roman" panose="02020603050405020304" pitchFamily="18" charset="0"/>
                        </a:rPr>
                        <a:t>Еженедельно</a:t>
                      </a:r>
                    </a:p>
                  </a:txBody>
                  <a:tcPr marL="6741" marR="6741" marT="67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100" b="0" i="0" u="none" strike="noStrike">
                          <a:solidFill>
                            <a:srgbClr val="000000"/>
                          </a:solidFill>
                          <a:effectLst/>
                          <a:latin typeface="Times New Roman" panose="02020603050405020304" pitchFamily="18" charset="0"/>
                        </a:rPr>
                        <a:t>Регулярно, но не каждую неделю</a:t>
                      </a:r>
                    </a:p>
                  </a:txBody>
                  <a:tcPr marL="6741" marR="6741" marT="67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6741" marR="6741" marT="67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4314893"/>
                  </a:ext>
                </a:extLst>
              </a:tr>
              <a:tr h="234857">
                <a:tc gridSpan="7">
                  <a:txBody>
                    <a:bodyPr/>
                    <a:lstStyle/>
                    <a:p>
                      <a:pPr algn="l" fontAlgn="b"/>
                      <a:r>
                        <a:rPr lang="ru-RU" sz="1100" b="0" i="0" u="none" strike="noStrike">
                          <a:solidFill>
                            <a:srgbClr val="000000"/>
                          </a:solidFill>
                          <a:effectLst/>
                          <a:latin typeface="Times New Roman" panose="02020603050405020304" pitchFamily="18" charset="0"/>
                        </a:rPr>
                        <a:t>Психографический </a:t>
                      </a:r>
                    </a:p>
                  </a:txBody>
                  <a:tcPr marL="6741" marR="6741" marT="67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288804421"/>
                  </a:ext>
                </a:extLst>
              </a:tr>
              <a:tr h="458326">
                <a:tc>
                  <a:txBody>
                    <a:bodyPr/>
                    <a:lstStyle/>
                    <a:p>
                      <a:pPr algn="l" fontAlgn="t"/>
                      <a:endParaRPr lang="ru-RU" sz="1100" b="0" i="0" u="none" strike="noStrike" dirty="0">
                        <a:solidFill>
                          <a:srgbClr val="000000"/>
                        </a:solidFill>
                        <a:effectLst/>
                        <a:latin typeface="Times New Roman" panose="02020603050405020304" pitchFamily="18" charset="0"/>
                      </a:endParaRPr>
                    </a:p>
                    <a:p>
                      <a:pPr algn="l" fontAlgn="t"/>
                      <a:r>
                        <a:rPr lang="ru-RU" sz="1100" b="0" i="0" u="none" strike="noStrike" dirty="0">
                          <a:solidFill>
                            <a:srgbClr val="000000"/>
                          </a:solidFill>
                          <a:effectLst/>
                          <a:latin typeface="Times New Roman" panose="02020603050405020304" pitchFamily="18" charset="0"/>
                        </a:rPr>
                        <a:t>Предпочтения</a:t>
                      </a:r>
                    </a:p>
                  </a:txBody>
                  <a:tcPr marL="6741" marR="6741" marT="67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gridSpan="2">
                  <a:txBody>
                    <a:bodyPr/>
                    <a:lstStyle/>
                    <a:p>
                      <a:pPr algn="l" fontAlgn="b"/>
                      <a:r>
                        <a:rPr lang="ru-RU" sz="1100" b="0" i="0" u="none" strike="noStrike">
                          <a:solidFill>
                            <a:srgbClr val="000000"/>
                          </a:solidFill>
                          <a:effectLst/>
                          <a:latin typeface="Times New Roman" panose="02020603050405020304" pitchFamily="18" charset="0"/>
                        </a:rPr>
                        <a:t>Рекомендации от друзей/знакомых</a:t>
                      </a:r>
                    </a:p>
                  </a:txBody>
                  <a:tcPr marL="6741" marR="6741" marT="67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ru-RU"/>
                    </a:p>
                  </a:txBody>
                  <a:tcPr/>
                </a:tc>
                <a:tc>
                  <a:txBody>
                    <a:bodyPr/>
                    <a:lstStyle/>
                    <a:p>
                      <a:pPr algn="l" fontAlgn="b"/>
                      <a:r>
                        <a:rPr lang="ru-RU" sz="1100" b="0" i="0" u="none" strike="noStrike">
                          <a:solidFill>
                            <a:srgbClr val="000000"/>
                          </a:solidFill>
                          <a:effectLst/>
                          <a:latin typeface="Times New Roman" panose="02020603050405020304" pitchFamily="18" charset="0"/>
                        </a:rPr>
                        <a:t>Реклама на улице</a:t>
                      </a:r>
                    </a:p>
                  </a:txBody>
                  <a:tcPr marL="6741" marR="6741" marT="67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100" b="0" i="0" u="none" strike="noStrike">
                          <a:solidFill>
                            <a:srgbClr val="000000"/>
                          </a:solidFill>
                          <a:effectLst/>
                          <a:latin typeface="Times New Roman" panose="02020603050405020304" pitchFamily="18" charset="0"/>
                        </a:rPr>
                        <a:t>Реклама в местных СМИ</a:t>
                      </a:r>
                    </a:p>
                  </a:txBody>
                  <a:tcPr marL="6741" marR="6741" marT="67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ru-RU" sz="1100" b="0" i="0" u="none" strike="noStrike">
                          <a:solidFill>
                            <a:srgbClr val="000000"/>
                          </a:solidFill>
                          <a:effectLst/>
                          <a:latin typeface="Times New Roman" panose="02020603050405020304" pitchFamily="18" charset="0"/>
                        </a:rPr>
                        <a:t>Социальные сети</a:t>
                      </a:r>
                    </a:p>
                  </a:txBody>
                  <a:tcPr marL="6741" marR="6741" marT="67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ru-RU" sz="1100" b="0" i="0" u="none" strike="noStrike" dirty="0">
                          <a:solidFill>
                            <a:srgbClr val="000000"/>
                          </a:solidFill>
                          <a:effectLst/>
                          <a:latin typeface="Times New Roman" panose="02020603050405020304" pitchFamily="18" charset="0"/>
                        </a:rPr>
                        <a:t>Другое</a:t>
                      </a:r>
                    </a:p>
                  </a:txBody>
                  <a:tcPr marL="6741" marR="6741" marT="6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6592900"/>
                  </a:ext>
                </a:extLst>
              </a:tr>
            </a:tbl>
          </a:graphicData>
        </a:graphic>
      </p:graphicFrame>
    </p:spTree>
    <p:extLst>
      <p:ext uri="{BB962C8B-B14F-4D97-AF65-F5344CB8AC3E}">
        <p14:creationId xmlns:p14="http://schemas.microsoft.com/office/powerpoint/2010/main" val="2560597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91EC71F-1B94-5249-9608-BFA6269C5639}"/>
              </a:ext>
            </a:extLst>
          </p:cNvPr>
          <p:cNvSpPr>
            <a:spLocks noGrp="1"/>
          </p:cNvSpPr>
          <p:nvPr>
            <p:ph type="title"/>
          </p:nvPr>
        </p:nvSpPr>
        <p:spPr/>
        <p:txBody>
          <a:bodyPr/>
          <a:lstStyle/>
          <a:p>
            <a:r>
              <a:rPr lang="en-US" dirty="0">
                <a:latin typeface="Segoe UI Black" panose="020B0A02040204020203" pitchFamily="34" charset="0"/>
                <a:ea typeface="Segoe UI Black" panose="020B0A02040204020203" pitchFamily="34" charset="0"/>
              </a:rPr>
              <a:t>4P</a:t>
            </a:r>
            <a:endParaRPr lang="ru-RU" dirty="0">
              <a:latin typeface="Segoe UI Black" panose="020B0A02040204020203" pitchFamily="34" charset="0"/>
              <a:ea typeface="Segoe UI Black" panose="020B0A02040204020203" pitchFamily="34" charset="0"/>
            </a:endParaRPr>
          </a:p>
        </p:txBody>
      </p:sp>
      <p:graphicFrame>
        <p:nvGraphicFramePr>
          <p:cNvPr id="4" name="Объект 3">
            <a:extLst>
              <a:ext uri="{FF2B5EF4-FFF2-40B4-BE49-F238E27FC236}">
                <a16:creationId xmlns:a16="http://schemas.microsoft.com/office/drawing/2014/main" id="{A7373A27-89E4-46C4-5746-721850A179E0}"/>
              </a:ext>
            </a:extLst>
          </p:cNvPr>
          <p:cNvGraphicFramePr>
            <a:graphicFrameLocks noGrp="1"/>
          </p:cNvGraphicFramePr>
          <p:nvPr>
            <p:ph idx="1"/>
            <p:extLst>
              <p:ext uri="{D42A27DB-BD31-4B8C-83A1-F6EECF244321}">
                <p14:modId xmlns:p14="http://schemas.microsoft.com/office/powerpoint/2010/main" val="2313155827"/>
              </p:ext>
            </p:extLst>
          </p:nvPr>
        </p:nvGraphicFramePr>
        <p:xfrm>
          <a:off x="766917" y="1002546"/>
          <a:ext cx="7748433" cy="4043617"/>
        </p:xfrm>
        <a:graphic>
          <a:graphicData uri="http://schemas.openxmlformats.org/drawingml/2006/table">
            <a:tbl>
              <a:tblPr firstRow="1" firstCol="1" bandRow="1">
                <a:tableStyleId>{5C22544A-7EE6-4342-B048-85BDC9FD1C3A}</a:tableStyleId>
              </a:tblPr>
              <a:tblGrid>
                <a:gridCol w="3873803">
                  <a:extLst>
                    <a:ext uri="{9D8B030D-6E8A-4147-A177-3AD203B41FA5}">
                      <a16:colId xmlns:a16="http://schemas.microsoft.com/office/drawing/2014/main" val="3347406705"/>
                    </a:ext>
                  </a:extLst>
                </a:gridCol>
                <a:gridCol w="3874630">
                  <a:extLst>
                    <a:ext uri="{9D8B030D-6E8A-4147-A177-3AD203B41FA5}">
                      <a16:colId xmlns:a16="http://schemas.microsoft.com/office/drawing/2014/main" val="2774173656"/>
                    </a:ext>
                  </a:extLst>
                </a:gridCol>
              </a:tblGrid>
              <a:tr h="201532">
                <a:tc>
                  <a:txBody>
                    <a:bodyPr/>
                    <a:lstStyle/>
                    <a:p>
                      <a:pPr algn="ctr">
                        <a:lnSpc>
                          <a:spcPct val="107000"/>
                        </a:lnSpc>
                        <a:spcAft>
                          <a:spcPts val="800"/>
                        </a:spcAft>
                      </a:pPr>
                      <a:r>
                        <a:rPr lang="ru-RU" sz="1400">
                          <a:effectLst/>
                        </a:rPr>
                        <a:t>Товар</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1400">
                          <a:effectLst/>
                        </a:rPr>
                        <a:t>Цена</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43867706"/>
                  </a:ext>
                </a:extLst>
              </a:tr>
              <a:tr h="1466703">
                <a:tc>
                  <a:txBody>
                    <a:bodyPr/>
                    <a:lstStyle/>
                    <a:p>
                      <a:pPr>
                        <a:lnSpc>
                          <a:spcPct val="107000"/>
                        </a:lnSpc>
                        <a:spcAft>
                          <a:spcPts val="800"/>
                        </a:spcAft>
                      </a:pPr>
                      <a:r>
                        <a:rPr lang="ru-RU" sz="1400" b="0" dirty="0">
                          <a:solidFill>
                            <a:schemeClr val="tx1"/>
                          </a:solidFill>
                          <a:effectLst/>
                        </a:rPr>
                        <a:t>Основное предложение включает услуги уборки</a:t>
                      </a:r>
                      <a:r>
                        <a:rPr lang="en-US" sz="1400" b="0" dirty="0">
                          <a:solidFill>
                            <a:schemeClr val="tx1"/>
                          </a:solidFill>
                          <a:effectLst/>
                        </a:rPr>
                        <a:t> (</a:t>
                      </a:r>
                      <a:r>
                        <a:rPr lang="ru-RU" sz="1400" b="0" dirty="0">
                          <a:solidFill>
                            <a:schemeClr val="tx1"/>
                          </a:solidFill>
                          <a:effectLst/>
                        </a:rPr>
                        <a:t>генеральная, после ремонта, поддержанию чистоты на постоянной основе) для жилых и коммерческих помещений. </a:t>
                      </a:r>
                    </a:p>
                    <a:p>
                      <a:pPr>
                        <a:lnSpc>
                          <a:spcPct val="107000"/>
                        </a:lnSpc>
                        <a:spcAft>
                          <a:spcPts val="800"/>
                        </a:spcAft>
                      </a:pPr>
                      <a:r>
                        <a:rPr lang="ru-RU" sz="1400" b="0" dirty="0">
                          <a:solidFill>
                            <a:schemeClr val="tx1"/>
                          </a:solidFill>
                          <a:effectLst/>
                        </a:rPr>
                        <a:t>В будущем, можно развивать направление уборка земельных участков.</a:t>
                      </a:r>
                      <a:endParaRPr lang="ru-RU"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CCDED6"/>
                    </a:solidFill>
                  </a:tcPr>
                </a:tc>
                <a:tc>
                  <a:txBody>
                    <a:bodyPr/>
                    <a:lstStyle/>
                    <a:p>
                      <a:pPr>
                        <a:lnSpc>
                          <a:spcPct val="107000"/>
                        </a:lnSpc>
                        <a:spcAft>
                          <a:spcPts val="800"/>
                        </a:spcAft>
                      </a:pPr>
                      <a:r>
                        <a:rPr lang="ru-RU" sz="1400" dirty="0">
                          <a:effectLst/>
                        </a:rPr>
                        <a:t>Формирование ценовой стратегии должно учитывать рыночные ставки, уровень конкуренции и целевую аудиторию. </a:t>
                      </a:r>
                    </a:p>
                    <a:p>
                      <a:pPr>
                        <a:lnSpc>
                          <a:spcPct val="107000"/>
                        </a:lnSpc>
                        <a:spcAft>
                          <a:spcPts val="800"/>
                        </a:spcAft>
                      </a:pPr>
                      <a:r>
                        <a:rPr lang="ru-RU" sz="1400" dirty="0">
                          <a:effectLst/>
                        </a:rPr>
                        <a:t>Возможны различные модели — почасовая оплата, фиксированные пакеты услуг или подписка, что привлечет клиентов, ищущих удобство и предсказуемость затрат</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91090277"/>
                  </a:ext>
                </a:extLst>
              </a:tr>
              <a:tr h="201532">
                <a:tc>
                  <a:txBody>
                    <a:bodyPr/>
                    <a:lstStyle/>
                    <a:p>
                      <a:pPr algn="ctr">
                        <a:lnSpc>
                          <a:spcPct val="107000"/>
                        </a:lnSpc>
                        <a:spcAft>
                          <a:spcPts val="800"/>
                        </a:spcAft>
                      </a:pPr>
                      <a:r>
                        <a:rPr lang="ru-RU" sz="1400">
                          <a:effectLst/>
                        </a:rPr>
                        <a:t>Место </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1400" b="1" dirty="0">
                          <a:solidFill>
                            <a:schemeClr val="bg1"/>
                          </a:solidFill>
                          <a:effectLst/>
                        </a:rPr>
                        <a:t>Продвижение</a:t>
                      </a:r>
                      <a:endParaRPr lang="ru-RU"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D9A78"/>
                    </a:solidFill>
                  </a:tcPr>
                </a:tc>
                <a:extLst>
                  <a:ext uri="{0D108BD9-81ED-4DB2-BD59-A6C34878D82A}">
                    <a16:rowId xmlns:a16="http://schemas.microsoft.com/office/drawing/2014/main" val="366792983"/>
                  </a:ext>
                </a:extLst>
              </a:tr>
              <a:tr h="1677566">
                <a:tc>
                  <a:txBody>
                    <a:bodyPr/>
                    <a:lstStyle/>
                    <a:p>
                      <a:pPr>
                        <a:lnSpc>
                          <a:spcPct val="107000"/>
                        </a:lnSpc>
                        <a:spcAft>
                          <a:spcPts val="800"/>
                        </a:spcAft>
                      </a:pPr>
                      <a:r>
                        <a:rPr lang="ru-RU" sz="1400" b="0" dirty="0">
                          <a:solidFill>
                            <a:schemeClr val="tx1"/>
                          </a:solidFill>
                          <a:effectLst/>
                        </a:rPr>
                        <a:t>Операции будут организованы в пределах ГО г. Якутск. Важно выбрать стратегическое местоположение для офиса и организовать логистику, чтобы эффективно обслуживать клиентов и минимизировать время на перемещение.</a:t>
                      </a:r>
                      <a:endParaRPr lang="ru-RU"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CCDED6"/>
                    </a:solidFill>
                  </a:tcPr>
                </a:tc>
                <a:tc>
                  <a:txBody>
                    <a:bodyPr/>
                    <a:lstStyle/>
                    <a:p>
                      <a:pPr>
                        <a:lnSpc>
                          <a:spcPct val="107000"/>
                        </a:lnSpc>
                        <a:spcAft>
                          <a:spcPts val="800"/>
                        </a:spcAft>
                      </a:pPr>
                      <a:r>
                        <a:rPr lang="ru-RU" sz="1400" dirty="0">
                          <a:effectLst/>
                        </a:rPr>
                        <a:t>Для привлечения клиентов подойдут онлайн-маркетинг, реклама в социальных сетях, создание сайта. </a:t>
                      </a:r>
                    </a:p>
                    <a:p>
                      <a:pPr>
                        <a:lnSpc>
                          <a:spcPct val="107000"/>
                        </a:lnSpc>
                        <a:spcAft>
                          <a:spcPts val="800"/>
                        </a:spcAft>
                      </a:pPr>
                      <a:r>
                        <a:rPr lang="ru-RU" sz="1400" dirty="0">
                          <a:effectLst/>
                        </a:rPr>
                        <a:t>Также стоит рассмотреть акции и специальные предложения для новых клиентов, партнерство с агентствами недвижимости и участие в местных мероприятиях для повышения узнаваемости.</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62268295"/>
                  </a:ext>
                </a:extLst>
              </a:tr>
            </a:tbl>
          </a:graphicData>
        </a:graphic>
      </p:graphicFrame>
    </p:spTree>
    <p:extLst>
      <p:ext uri="{BB962C8B-B14F-4D97-AF65-F5344CB8AC3E}">
        <p14:creationId xmlns:p14="http://schemas.microsoft.com/office/powerpoint/2010/main" val="16993483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57FC4AE-66AF-2F2B-3A61-4ED55D4F63CF}"/>
              </a:ext>
            </a:extLst>
          </p:cNvPr>
          <p:cNvSpPr>
            <a:spLocks noGrp="1"/>
          </p:cNvSpPr>
          <p:nvPr>
            <p:ph type="title"/>
          </p:nvPr>
        </p:nvSpPr>
        <p:spPr/>
        <p:txBody>
          <a:bodyPr/>
          <a:lstStyle/>
          <a:p>
            <a:r>
              <a:rPr lang="en-US" dirty="0">
                <a:latin typeface="Segoe UI Black" panose="020B0A02040204020203" pitchFamily="34" charset="0"/>
                <a:ea typeface="Segoe UI Black" panose="020B0A02040204020203" pitchFamily="34" charset="0"/>
              </a:rPr>
              <a:t>SMART-</a:t>
            </a:r>
            <a:r>
              <a:rPr lang="ru-RU" dirty="0">
                <a:latin typeface="Segoe UI Black" panose="020B0A02040204020203" pitchFamily="34" charset="0"/>
                <a:ea typeface="Segoe UI Black" panose="020B0A02040204020203" pitchFamily="34" charset="0"/>
              </a:rPr>
              <a:t>цель</a:t>
            </a:r>
          </a:p>
        </p:txBody>
      </p:sp>
      <p:graphicFrame>
        <p:nvGraphicFramePr>
          <p:cNvPr id="4" name="Объект 3">
            <a:extLst>
              <a:ext uri="{FF2B5EF4-FFF2-40B4-BE49-F238E27FC236}">
                <a16:creationId xmlns:a16="http://schemas.microsoft.com/office/drawing/2014/main" id="{77FD8554-F8D7-CDEA-06B2-05AA5C4E6014}"/>
              </a:ext>
            </a:extLst>
          </p:cNvPr>
          <p:cNvGraphicFramePr>
            <a:graphicFrameLocks noGrp="1"/>
          </p:cNvGraphicFramePr>
          <p:nvPr>
            <p:ph idx="1"/>
            <p:extLst>
              <p:ext uri="{D42A27DB-BD31-4B8C-83A1-F6EECF244321}">
                <p14:modId xmlns:p14="http://schemas.microsoft.com/office/powerpoint/2010/main" val="258622214"/>
              </p:ext>
            </p:extLst>
          </p:nvPr>
        </p:nvGraphicFramePr>
        <p:xfrm>
          <a:off x="628650" y="1415891"/>
          <a:ext cx="7886700" cy="3147568"/>
        </p:xfrm>
        <a:graphic>
          <a:graphicData uri="http://schemas.openxmlformats.org/drawingml/2006/table">
            <a:tbl>
              <a:tblPr firstRow="1" firstCol="1" bandRow="1">
                <a:tableStyleId>{5C22544A-7EE6-4342-B048-85BDC9FD1C3A}</a:tableStyleId>
              </a:tblPr>
              <a:tblGrid>
                <a:gridCol w="2210415">
                  <a:extLst>
                    <a:ext uri="{9D8B030D-6E8A-4147-A177-3AD203B41FA5}">
                      <a16:colId xmlns:a16="http://schemas.microsoft.com/office/drawing/2014/main" val="2562315524"/>
                    </a:ext>
                  </a:extLst>
                </a:gridCol>
                <a:gridCol w="5676285">
                  <a:extLst>
                    <a:ext uri="{9D8B030D-6E8A-4147-A177-3AD203B41FA5}">
                      <a16:colId xmlns:a16="http://schemas.microsoft.com/office/drawing/2014/main" val="1232409871"/>
                    </a:ext>
                  </a:extLst>
                </a:gridCol>
              </a:tblGrid>
              <a:tr h="0">
                <a:tc>
                  <a:txBody>
                    <a:bodyPr/>
                    <a:lstStyle/>
                    <a:p>
                      <a:pPr>
                        <a:lnSpc>
                          <a:spcPct val="107000"/>
                        </a:lnSpc>
                        <a:spcAft>
                          <a:spcPts val="800"/>
                        </a:spcAft>
                      </a:pPr>
                      <a:r>
                        <a:rPr lang="ru-RU" sz="1400">
                          <a:effectLst/>
                        </a:rPr>
                        <a:t>Значение</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ru-RU" sz="1400">
                          <a:effectLst/>
                        </a:rPr>
                        <a:t>Пояснение</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49081314"/>
                  </a:ext>
                </a:extLst>
              </a:tr>
              <a:tr h="544830">
                <a:tc>
                  <a:txBody>
                    <a:bodyPr/>
                    <a:lstStyle/>
                    <a:p>
                      <a:pPr>
                        <a:lnSpc>
                          <a:spcPct val="107000"/>
                        </a:lnSpc>
                        <a:spcAft>
                          <a:spcPts val="800"/>
                        </a:spcAft>
                      </a:pPr>
                      <a:r>
                        <a:rPr lang="ru-RU" sz="1400">
                          <a:effectLst/>
                        </a:rPr>
                        <a:t>Конкретность(</a:t>
                      </a:r>
                      <a:r>
                        <a:rPr lang="en-US" sz="1400">
                          <a:effectLst/>
                        </a:rPr>
                        <a:t>S)</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ru-RU" sz="1400">
                          <a:effectLst/>
                        </a:rPr>
                        <a:t>Увеличить число клиентов на 25% в течение 12 месяцев за счет активного маркетинга и улучшения сервиса.</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28101050"/>
                  </a:ext>
                </a:extLst>
              </a:tr>
              <a:tr h="456565">
                <a:tc>
                  <a:txBody>
                    <a:bodyPr/>
                    <a:lstStyle/>
                    <a:p>
                      <a:pPr>
                        <a:lnSpc>
                          <a:spcPct val="107000"/>
                        </a:lnSpc>
                        <a:spcAft>
                          <a:spcPts val="800"/>
                        </a:spcAft>
                      </a:pPr>
                      <a:r>
                        <a:rPr lang="ru-RU" sz="1400">
                          <a:effectLst/>
                        </a:rPr>
                        <a:t>Измеримость</a:t>
                      </a:r>
                      <a:r>
                        <a:rPr lang="en-US" sz="1400">
                          <a:effectLst/>
                        </a:rPr>
                        <a:t> (M)</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ru-RU" sz="1400">
                          <a:effectLst/>
                        </a:rPr>
                        <a:t>Достигнуть 500 новых клиентов к концу года, что позволит увеличить выручку на 15%.</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87396709"/>
                  </a:ext>
                </a:extLst>
              </a:tr>
              <a:tr h="541020">
                <a:tc>
                  <a:txBody>
                    <a:bodyPr/>
                    <a:lstStyle/>
                    <a:p>
                      <a:pPr>
                        <a:lnSpc>
                          <a:spcPct val="107000"/>
                        </a:lnSpc>
                        <a:spcAft>
                          <a:spcPts val="800"/>
                        </a:spcAft>
                      </a:pPr>
                      <a:r>
                        <a:rPr lang="ru-RU" sz="1400">
                          <a:effectLst/>
                        </a:rPr>
                        <a:t>Достижимость </a:t>
                      </a:r>
                      <a:r>
                        <a:rPr lang="en-US" sz="1400">
                          <a:effectLst/>
                        </a:rPr>
                        <a:t>(A)</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ru-RU" sz="1400">
                          <a:effectLst/>
                        </a:rPr>
                        <a:t>Запустить рекламную кампанию в социальных сетях и провести 5 акций с рассылками для привлечение новых клиентов, что реально с учетом бюджета и ресурсов.</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84973382"/>
                  </a:ext>
                </a:extLst>
              </a:tr>
              <a:tr h="551815">
                <a:tc>
                  <a:txBody>
                    <a:bodyPr/>
                    <a:lstStyle/>
                    <a:p>
                      <a:pPr>
                        <a:lnSpc>
                          <a:spcPct val="107000"/>
                        </a:lnSpc>
                        <a:spcAft>
                          <a:spcPts val="800"/>
                        </a:spcAft>
                      </a:pPr>
                      <a:r>
                        <a:rPr lang="ru-RU" sz="1400">
                          <a:effectLst/>
                        </a:rPr>
                        <a:t>Актуальность</a:t>
                      </a:r>
                      <a:r>
                        <a:rPr lang="en-US" sz="1400">
                          <a:effectLst/>
                        </a:rPr>
                        <a:t> (R)</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ru-RU" sz="1400">
                          <a:effectLst/>
                        </a:rPr>
                        <a:t>Увеличение клиентской базы связано с общей стратегией роста компании и улучшением имиджа, что соответствует целям расширения присутствия на рынке.</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55429942"/>
                  </a:ext>
                </a:extLst>
              </a:tr>
              <a:tr h="578485">
                <a:tc>
                  <a:txBody>
                    <a:bodyPr/>
                    <a:lstStyle/>
                    <a:p>
                      <a:pPr>
                        <a:lnSpc>
                          <a:spcPct val="107000"/>
                        </a:lnSpc>
                        <a:spcAft>
                          <a:spcPts val="800"/>
                        </a:spcAft>
                      </a:pPr>
                      <a:r>
                        <a:rPr lang="ru-RU" sz="1400">
                          <a:effectLst/>
                        </a:rPr>
                        <a:t>Ограниченность во времени </a:t>
                      </a:r>
                      <a:r>
                        <a:rPr lang="en-US" sz="1400">
                          <a:effectLst/>
                        </a:rPr>
                        <a:t>(T)</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ru-RU" sz="1400" dirty="0">
                          <a:effectLst/>
                        </a:rPr>
                        <a:t>Создать план по достижению этой цели в течение 3 месяцев и ежеквартально оценивать прогресс, внося необходимые коррективы.</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13422357"/>
                  </a:ext>
                </a:extLst>
              </a:tr>
            </a:tbl>
          </a:graphicData>
        </a:graphic>
      </p:graphicFrame>
    </p:spTree>
    <p:extLst>
      <p:ext uri="{BB962C8B-B14F-4D97-AF65-F5344CB8AC3E}">
        <p14:creationId xmlns:p14="http://schemas.microsoft.com/office/powerpoint/2010/main" val="3157364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E4B28AD-854A-EDC3-9ABD-D10131BB300D}"/>
              </a:ext>
            </a:extLst>
          </p:cNvPr>
          <p:cNvSpPr>
            <a:spLocks noGrp="1"/>
          </p:cNvSpPr>
          <p:nvPr>
            <p:ph type="title"/>
          </p:nvPr>
        </p:nvSpPr>
        <p:spPr/>
        <p:txBody>
          <a:bodyPr/>
          <a:lstStyle/>
          <a:p>
            <a:r>
              <a:rPr lang="ru-RU" dirty="0">
                <a:latin typeface="Segoe UI Black" panose="020B0A02040204020203" pitchFamily="34" charset="0"/>
                <a:ea typeface="Segoe UI Black" panose="020B0A02040204020203" pitchFamily="34" charset="0"/>
              </a:rPr>
              <a:t>Организационный план</a:t>
            </a:r>
          </a:p>
        </p:txBody>
      </p:sp>
    </p:spTree>
    <p:extLst>
      <p:ext uri="{BB962C8B-B14F-4D97-AF65-F5344CB8AC3E}">
        <p14:creationId xmlns:p14="http://schemas.microsoft.com/office/powerpoint/2010/main" val="11976870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7721669-AB5A-87F6-E5B6-16D671183E2C}"/>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BF679D39-D099-0EA9-7237-2308AE05D52E}"/>
              </a:ext>
            </a:extLst>
          </p:cNvPr>
          <p:cNvSpPr>
            <a:spLocks noGrp="1"/>
          </p:cNvSpPr>
          <p:nvPr>
            <p:ph type="title"/>
          </p:nvPr>
        </p:nvSpPr>
        <p:spPr/>
        <p:txBody>
          <a:bodyPr>
            <a:normAutofit/>
          </a:bodyPr>
          <a:lstStyle/>
          <a:p>
            <a:r>
              <a:rPr lang="ru-RU" sz="2400" b="1" dirty="0">
                <a:effectLst/>
                <a:latin typeface="Segoe UI Black" panose="020B0A02040204020203" pitchFamily="34" charset="0"/>
                <a:ea typeface="Segoe UI Black" panose="020B0A02040204020203" pitchFamily="34" charset="0"/>
              </a:rPr>
              <a:t>Должностные обязанности персонала </a:t>
            </a:r>
            <a:endParaRPr lang="ru-RU" sz="4000" dirty="0">
              <a:latin typeface="Segoe UI Black" panose="020B0A02040204020203" pitchFamily="34" charset="0"/>
              <a:ea typeface="Segoe UI Black" panose="020B0A02040204020203" pitchFamily="34" charset="0"/>
            </a:endParaRPr>
          </a:p>
        </p:txBody>
      </p:sp>
      <p:graphicFrame>
        <p:nvGraphicFramePr>
          <p:cNvPr id="6" name="Объект 5">
            <a:extLst>
              <a:ext uri="{FF2B5EF4-FFF2-40B4-BE49-F238E27FC236}">
                <a16:creationId xmlns:a16="http://schemas.microsoft.com/office/drawing/2014/main" id="{EBF6DE49-781E-BBF5-699B-BE6FDFDC9927}"/>
              </a:ext>
            </a:extLst>
          </p:cNvPr>
          <p:cNvGraphicFramePr>
            <a:graphicFrameLocks noGrp="1"/>
          </p:cNvGraphicFramePr>
          <p:nvPr>
            <p:ph idx="1"/>
            <p:extLst>
              <p:ext uri="{D42A27DB-BD31-4B8C-83A1-F6EECF244321}">
                <p14:modId xmlns:p14="http://schemas.microsoft.com/office/powerpoint/2010/main" val="361509938"/>
              </p:ext>
            </p:extLst>
          </p:nvPr>
        </p:nvGraphicFramePr>
        <p:xfrm>
          <a:off x="628650" y="1268016"/>
          <a:ext cx="7886700" cy="3556381"/>
        </p:xfrm>
        <a:graphic>
          <a:graphicData uri="http://schemas.openxmlformats.org/drawingml/2006/table">
            <a:tbl>
              <a:tblPr firstRow="1" bandRow="1">
                <a:tableStyleId>{5C22544A-7EE6-4342-B048-85BDC9FD1C3A}</a:tableStyleId>
              </a:tblPr>
              <a:tblGrid>
                <a:gridCol w="1561485">
                  <a:extLst>
                    <a:ext uri="{9D8B030D-6E8A-4147-A177-3AD203B41FA5}">
                      <a16:colId xmlns:a16="http://schemas.microsoft.com/office/drawing/2014/main" val="2486160386"/>
                    </a:ext>
                  </a:extLst>
                </a:gridCol>
                <a:gridCol w="6325215">
                  <a:extLst>
                    <a:ext uri="{9D8B030D-6E8A-4147-A177-3AD203B41FA5}">
                      <a16:colId xmlns:a16="http://schemas.microsoft.com/office/drawing/2014/main" val="3608302004"/>
                    </a:ext>
                  </a:extLst>
                </a:gridCol>
              </a:tblGrid>
              <a:tr h="370840">
                <a:tc>
                  <a:txBody>
                    <a:bodyPr/>
                    <a:lstStyle/>
                    <a:p>
                      <a:pPr algn="ctr">
                        <a:lnSpc>
                          <a:spcPct val="107000"/>
                        </a:lnSpc>
                        <a:spcAft>
                          <a:spcPts val="800"/>
                        </a:spcAft>
                      </a:pPr>
                      <a:endParaRPr lang="ru-RU" sz="800" b="1" kern="100" dirty="0">
                        <a:solidFill>
                          <a:schemeClr val="accent1">
                            <a:lumMod val="75000"/>
                          </a:schemeClr>
                        </a:solidFill>
                        <a:effectLst/>
                        <a:latin typeface="Segoe UI Black" panose="020B0A02040204020203" pitchFamily="34" charset="0"/>
                        <a:ea typeface="Segoe UI Black" panose="020B0A02040204020203" pitchFamily="34" charset="0"/>
                        <a:cs typeface="Times New Roman" panose="02020603050405020304" pitchFamily="18" charset="0"/>
                      </a:endParaRPr>
                    </a:p>
                    <a:p>
                      <a:pPr algn="ctr">
                        <a:lnSpc>
                          <a:spcPct val="107000"/>
                        </a:lnSpc>
                        <a:spcAft>
                          <a:spcPts val="800"/>
                        </a:spcAft>
                      </a:pPr>
                      <a:r>
                        <a:rPr lang="ru-RU" sz="1300" b="1" kern="100" dirty="0">
                          <a:solidFill>
                            <a:schemeClr val="accent1">
                              <a:lumMod val="75000"/>
                            </a:schemeClr>
                          </a:solidFill>
                          <a:effectLst/>
                          <a:latin typeface="Segoe UI Black" panose="020B0A02040204020203" pitchFamily="34" charset="0"/>
                          <a:ea typeface="Segoe UI Black" panose="020B0A02040204020203" pitchFamily="34" charset="0"/>
                          <a:cs typeface="Times New Roman" panose="02020603050405020304" pitchFamily="18" charset="0"/>
                        </a:rPr>
                        <a:t>Руководитель</a:t>
                      </a:r>
                    </a:p>
                  </a:txBody>
                  <a:tcPr marL="21443" marR="21443" marT="0" marB="0">
                    <a:solidFill>
                      <a:srgbClr val="E7EFEC"/>
                    </a:solidFill>
                  </a:tcPr>
                </a:tc>
                <a:tc>
                  <a:txBody>
                    <a:bodyPr/>
                    <a:lstStyle/>
                    <a:p>
                      <a:pPr marL="0" lvl="0" indent="0">
                        <a:lnSpc>
                          <a:spcPct val="107000"/>
                        </a:lnSpc>
                        <a:buFont typeface="Symbol" panose="05050102010706020507" pitchFamily="18" charset="2"/>
                        <a:buNone/>
                      </a:pPr>
                      <a:r>
                        <a:rPr lang="ru-RU" sz="1300" b="0" kern="100" dirty="0">
                          <a:solidFill>
                            <a:schemeClr val="tx1"/>
                          </a:solidFill>
                          <a:effectLst/>
                          <a:latin typeface="+mn-lt"/>
                          <a:ea typeface="Calibri" panose="020F0502020204030204" pitchFamily="34" charset="0"/>
                          <a:cs typeface="Times New Roman" panose="02020603050405020304" pitchFamily="18" charset="0"/>
                        </a:rPr>
                        <a:t>Общее руководство компанией; Стратегическое планирование и развитие бизнеса; Управление бюджетом и финансовыми потоками; Взаимодействие с ключевыми клиентами и партнерами; Принятие решений о расширении услуг и открытии новых направлений.</a:t>
                      </a:r>
                    </a:p>
                  </a:txBody>
                  <a:tcPr marL="21443" marR="21443" marT="0" marB="0">
                    <a:solidFill>
                      <a:srgbClr val="E7EFEC"/>
                    </a:solidFill>
                  </a:tcPr>
                </a:tc>
                <a:extLst>
                  <a:ext uri="{0D108BD9-81ED-4DB2-BD59-A6C34878D82A}">
                    <a16:rowId xmlns:a16="http://schemas.microsoft.com/office/drawing/2014/main" val="2308238924"/>
                  </a:ext>
                </a:extLst>
              </a:tr>
              <a:tr h="370840">
                <a:tc>
                  <a:txBody>
                    <a:bodyPr/>
                    <a:lstStyle/>
                    <a:p>
                      <a:pPr algn="ctr">
                        <a:lnSpc>
                          <a:spcPct val="107000"/>
                        </a:lnSpc>
                        <a:spcAft>
                          <a:spcPts val="800"/>
                        </a:spcAft>
                      </a:pPr>
                      <a:r>
                        <a:rPr lang="ru-RU" sz="1300" b="1" kern="100" dirty="0">
                          <a:solidFill>
                            <a:schemeClr val="accent1">
                              <a:lumMod val="75000"/>
                            </a:schemeClr>
                          </a:solidFill>
                          <a:effectLst/>
                          <a:latin typeface="Segoe UI Black" panose="020B0A02040204020203" pitchFamily="34" charset="0"/>
                          <a:ea typeface="Segoe UI Black" panose="020B0A02040204020203" pitchFamily="34" charset="0"/>
                          <a:cs typeface="Times New Roman" panose="02020603050405020304" pitchFamily="18" charset="0"/>
                        </a:rPr>
                        <a:t>Менеджер по работе с клиентами</a:t>
                      </a:r>
                    </a:p>
                  </a:txBody>
                  <a:tcPr marL="21443" marR="21443" marT="0" marB="0"/>
                </a:tc>
                <a:tc>
                  <a:txBody>
                    <a:bodyPr/>
                    <a:lstStyle/>
                    <a:p>
                      <a:pPr marL="0" lvl="0" indent="0">
                        <a:lnSpc>
                          <a:spcPct val="107000"/>
                        </a:lnSpc>
                        <a:buFont typeface="Symbol" panose="05050102010706020507" pitchFamily="18" charset="2"/>
                        <a:buNone/>
                      </a:pPr>
                      <a:r>
                        <a:rPr lang="ru-RU" sz="1300" kern="100" dirty="0">
                          <a:effectLst/>
                          <a:latin typeface="+mn-lt"/>
                          <a:ea typeface="Calibri" panose="020F0502020204030204" pitchFamily="34" charset="0"/>
                          <a:cs typeface="Times New Roman" panose="02020603050405020304" pitchFamily="18" charset="0"/>
                        </a:rPr>
                        <a:t>Привлечение новых клиентов и поддержание взаимоотношений с действующими; Обработка заявок и запросов от клиентов; Консультирование клиентов по услугам, ценам и условиям; Организация обратной связи и управление отзывами клиентов.</a:t>
                      </a:r>
                    </a:p>
                  </a:txBody>
                  <a:tcPr marL="21443" marR="21443" marT="0" marB="0"/>
                </a:tc>
                <a:extLst>
                  <a:ext uri="{0D108BD9-81ED-4DB2-BD59-A6C34878D82A}">
                    <a16:rowId xmlns:a16="http://schemas.microsoft.com/office/drawing/2014/main" val="3894169392"/>
                  </a:ext>
                </a:extLst>
              </a:tr>
              <a:tr h="370840">
                <a:tc>
                  <a:txBody>
                    <a:bodyPr/>
                    <a:lstStyle/>
                    <a:p>
                      <a:pPr algn="ctr">
                        <a:lnSpc>
                          <a:spcPct val="107000"/>
                        </a:lnSpc>
                        <a:spcAft>
                          <a:spcPts val="800"/>
                        </a:spcAft>
                      </a:pPr>
                      <a:endParaRPr lang="ru-RU" sz="800" b="1" kern="100" dirty="0">
                        <a:solidFill>
                          <a:schemeClr val="accent1">
                            <a:lumMod val="75000"/>
                          </a:schemeClr>
                        </a:solidFill>
                        <a:effectLst/>
                        <a:latin typeface="Segoe UI Black" panose="020B0A02040204020203" pitchFamily="34" charset="0"/>
                        <a:ea typeface="Segoe UI Black" panose="020B0A02040204020203" pitchFamily="34" charset="0"/>
                        <a:cs typeface="Times New Roman" panose="02020603050405020304" pitchFamily="18" charset="0"/>
                      </a:endParaRPr>
                    </a:p>
                    <a:p>
                      <a:pPr algn="ctr">
                        <a:lnSpc>
                          <a:spcPct val="107000"/>
                        </a:lnSpc>
                        <a:spcAft>
                          <a:spcPts val="800"/>
                        </a:spcAft>
                      </a:pPr>
                      <a:r>
                        <a:rPr lang="ru-RU" sz="1300" b="1" kern="100" dirty="0">
                          <a:solidFill>
                            <a:schemeClr val="accent1">
                              <a:lumMod val="75000"/>
                            </a:schemeClr>
                          </a:solidFill>
                          <a:effectLst/>
                          <a:latin typeface="Segoe UI Black" panose="020B0A02040204020203" pitchFamily="34" charset="0"/>
                          <a:ea typeface="Segoe UI Black" panose="020B0A02040204020203" pitchFamily="34" charset="0"/>
                          <a:cs typeface="Times New Roman" panose="02020603050405020304" pitchFamily="18" charset="0"/>
                        </a:rPr>
                        <a:t>Менеджер по планированию</a:t>
                      </a:r>
                    </a:p>
                  </a:txBody>
                  <a:tcPr marL="21443" marR="21443" marT="0" marB="0"/>
                </a:tc>
                <a:tc>
                  <a:txBody>
                    <a:bodyPr/>
                    <a:lstStyle/>
                    <a:p>
                      <a:pPr marL="0" lvl="0" indent="0">
                        <a:lnSpc>
                          <a:spcPct val="107000"/>
                        </a:lnSpc>
                        <a:buFont typeface="Symbol" panose="05050102010706020507" pitchFamily="18" charset="2"/>
                        <a:buNone/>
                      </a:pPr>
                      <a:r>
                        <a:rPr lang="ru-RU" sz="1300" kern="100" dirty="0">
                          <a:effectLst/>
                          <a:latin typeface="+mn-lt"/>
                          <a:ea typeface="Calibri" panose="020F0502020204030204" pitchFamily="34" charset="0"/>
                          <a:cs typeface="Times New Roman" panose="02020603050405020304" pitchFamily="18" charset="0"/>
                        </a:rPr>
                        <a:t>Организация маршрутов для уборщиков, оптимизация деловых операций; Распределение задач по уборке и контроль за их выполнением; Управление запасами инвентаря и расходных материалов; Планирование и координация рабочего времени сотрудников.</a:t>
                      </a:r>
                    </a:p>
                  </a:txBody>
                  <a:tcPr marL="21443" marR="21443" marT="0" marB="0"/>
                </a:tc>
                <a:extLst>
                  <a:ext uri="{0D108BD9-81ED-4DB2-BD59-A6C34878D82A}">
                    <a16:rowId xmlns:a16="http://schemas.microsoft.com/office/drawing/2014/main" val="1054500511"/>
                  </a:ext>
                </a:extLst>
              </a:tr>
              <a:tr h="370840">
                <a:tc>
                  <a:txBody>
                    <a:bodyPr/>
                    <a:lstStyle/>
                    <a:p>
                      <a:pPr algn="ctr">
                        <a:lnSpc>
                          <a:spcPct val="107000"/>
                        </a:lnSpc>
                        <a:spcAft>
                          <a:spcPts val="800"/>
                        </a:spcAft>
                      </a:pPr>
                      <a:endParaRPr lang="ru-RU" sz="800" b="1" kern="100" dirty="0">
                        <a:solidFill>
                          <a:schemeClr val="accent1">
                            <a:lumMod val="75000"/>
                          </a:schemeClr>
                        </a:solidFill>
                        <a:effectLst/>
                        <a:latin typeface="Segoe UI Black" panose="020B0A02040204020203" pitchFamily="34" charset="0"/>
                        <a:ea typeface="Segoe UI Black" panose="020B0A02040204020203" pitchFamily="34" charset="0"/>
                        <a:cs typeface="Times New Roman" panose="02020603050405020304" pitchFamily="18" charset="0"/>
                      </a:endParaRPr>
                    </a:p>
                    <a:p>
                      <a:pPr algn="ctr">
                        <a:lnSpc>
                          <a:spcPct val="107000"/>
                        </a:lnSpc>
                        <a:spcAft>
                          <a:spcPts val="800"/>
                        </a:spcAft>
                      </a:pPr>
                      <a:r>
                        <a:rPr lang="ru-RU" sz="1300" b="1" kern="100" dirty="0">
                          <a:solidFill>
                            <a:schemeClr val="accent1">
                              <a:lumMod val="75000"/>
                            </a:schemeClr>
                          </a:solidFill>
                          <a:effectLst/>
                          <a:latin typeface="Segoe UI Black" panose="020B0A02040204020203" pitchFamily="34" charset="0"/>
                          <a:ea typeface="Segoe UI Black" panose="020B0A02040204020203" pitchFamily="34" charset="0"/>
                          <a:cs typeface="Times New Roman" panose="02020603050405020304" pitchFamily="18" charset="0"/>
                        </a:rPr>
                        <a:t>Клинер</a:t>
                      </a:r>
                    </a:p>
                  </a:txBody>
                  <a:tcPr marL="21443" marR="21443" marT="0" marB="0"/>
                </a:tc>
                <a:tc>
                  <a:txBody>
                    <a:bodyPr/>
                    <a:lstStyle/>
                    <a:p>
                      <a:pPr marL="0" lvl="0" indent="0">
                        <a:lnSpc>
                          <a:spcPct val="107000"/>
                        </a:lnSpc>
                        <a:buFont typeface="Symbol" panose="05050102010706020507" pitchFamily="18" charset="2"/>
                        <a:buNone/>
                      </a:pPr>
                      <a:r>
                        <a:rPr lang="ru-RU" sz="1300" kern="100" dirty="0">
                          <a:effectLst/>
                          <a:latin typeface="+mn-lt"/>
                          <a:ea typeface="Calibri" panose="020F0502020204030204" pitchFamily="34" charset="0"/>
                          <a:cs typeface="Times New Roman" panose="02020603050405020304" pitchFamily="18" charset="0"/>
                        </a:rPr>
                        <a:t>Выполнение уборки на объектах (квартиры, офисы, коммерческие помещения); Соблюдение стандартов чистоты и санитарии; Использование и уход за уборочным инвентарем; Своевременное выполнение поставленных задач.</a:t>
                      </a:r>
                    </a:p>
                  </a:txBody>
                  <a:tcPr marL="21443" marR="21443" marT="0" marB="0"/>
                </a:tc>
                <a:extLst>
                  <a:ext uri="{0D108BD9-81ED-4DB2-BD59-A6C34878D82A}">
                    <a16:rowId xmlns:a16="http://schemas.microsoft.com/office/drawing/2014/main" val="284380322"/>
                  </a:ext>
                </a:extLst>
              </a:tr>
              <a:tr h="370840">
                <a:tc>
                  <a:txBody>
                    <a:bodyPr/>
                    <a:lstStyle/>
                    <a:p>
                      <a:pPr algn="ctr">
                        <a:lnSpc>
                          <a:spcPct val="107000"/>
                        </a:lnSpc>
                        <a:spcAft>
                          <a:spcPts val="800"/>
                        </a:spcAft>
                      </a:pPr>
                      <a:endParaRPr lang="ru-RU" sz="800" b="1" kern="100" dirty="0">
                        <a:solidFill>
                          <a:schemeClr val="accent1">
                            <a:lumMod val="75000"/>
                          </a:schemeClr>
                        </a:solidFill>
                        <a:effectLst/>
                        <a:latin typeface="Segoe UI Black" panose="020B0A02040204020203" pitchFamily="34" charset="0"/>
                        <a:ea typeface="Segoe UI Black" panose="020B0A02040204020203" pitchFamily="34" charset="0"/>
                        <a:cs typeface="Times New Roman" panose="02020603050405020304" pitchFamily="18" charset="0"/>
                      </a:endParaRPr>
                    </a:p>
                    <a:p>
                      <a:pPr algn="ctr">
                        <a:lnSpc>
                          <a:spcPct val="107000"/>
                        </a:lnSpc>
                        <a:spcAft>
                          <a:spcPts val="800"/>
                        </a:spcAft>
                      </a:pPr>
                      <a:r>
                        <a:rPr lang="ru-RU" sz="1300" b="1" kern="100" dirty="0">
                          <a:solidFill>
                            <a:schemeClr val="accent1">
                              <a:lumMod val="75000"/>
                            </a:schemeClr>
                          </a:solidFill>
                          <a:effectLst/>
                          <a:latin typeface="Segoe UI Black" panose="020B0A02040204020203" pitchFamily="34" charset="0"/>
                          <a:ea typeface="Segoe UI Black" panose="020B0A02040204020203" pitchFamily="34" charset="0"/>
                          <a:cs typeface="Times New Roman" panose="02020603050405020304" pitchFamily="18" charset="0"/>
                        </a:rPr>
                        <a:t>Бухгалтер</a:t>
                      </a:r>
                    </a:p>
                  </a:txBody>
                  <a:tcPr marL="21443" marR="21443" marT="0" marB="0"/>
                </a:tc>
                <a:tc>
                  <a:txBody>
                    <a:bodyPr/>
                    <a:lstStyle/>
                    <a:p>
                      <a:pPr marL="0" lvl="0" indent="0">
                        <a:lnSpc>
                          <a:spcPct val="107000"/>
                        </a:lnSpc>
                        <a:buFont typeface="Symbol" panose="05050102010706020507" pitchFamily="18" charset="2"/>
                        <a:buNone/>
                      </a:pPr>
                      <a:r>
                        <a:rPr lang="ru-RU" sz="1300" kern="100" dirty="0">
                          <a:effectLst/>
                          <a:latin typeface="+mn-lt"/>
                          <a:ea typeface="Calibri" panose="020F0502020204030204" pitchFamily="34" charset="0"/>
                          <a:cs typeface="Times New Roman" panose="02020603050405020304" pitchFamily="18" charset="0"/>
                        </a:rPr>
                        <a:t>Ведение бухгалтерского учета и финансовой отчетности; Составление отчетов о доходах и расходах; Учет расчетов с поставщиками и клиентами; Подготовка налоговых деклараций и взаимодействие с налоговыми органами.</a:t>
                      </a:r>
                    </a:p>
                  </a:txBody>
                  <a:tcPr marL="21443" marR="21443" marT="0" marB="0"/>
                </a:tc>
                <a:extLst>
                  <a:ext uri="{0D108BD9-81ED-4DB2-BD59-A6C34878D82A}">
                    <a16:rowId xmlns:a16="http://schemas.microsoft.com/office/drawing/2014/main" val="1926719540"/>
                  </a:ext>
                </a:extLst>
              </a:tr>
            </a:tbl>
          </a:graphicData>
        </a:graphic>
      </p:graphicFrame>
    </p:spTree>
    <p:extLst>
      <p:ext uri="{BB962C8B-B14F-4D97-AF65-F5344CB8AC3E}">
        <p14:creationId xmlns:p14="http://schemas.microsoft.com/office/powerpoint/2010/main" val="31093142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97706ED-CB68-B894-5CC1-2E4531495C17}"/>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80467D07-0F15-F06F-02B2-DC2E392D3754}"/>
              </a:ext>
            </a:extLst>
          </p:cNvPr>
          <p:cNvSpPr>
            <a:spLocks noGrp="1"/>
          </p:cNvSpPr>
          <p:nvPr>
            <p:ph type="title"/>
          </p:nvPr>
        </p:nvSpPr>
        <p:spPr/>
        <p:txBody>
          <a:bodyPr/>
          <a:lstStyle/>
          <a:p>
            <a:r>
              <a:rPr lang="ru-RU" dirty="0">
                <a:latin typeface="Segoe UI Black" panose="020B0A02040204020203" pitchFamily="34" charset="0"/>
                <a:ea typeface="Segoe UI Black" panose="020B0A02040204020203" pitchFamily="34" charset="0"/>
                <a:cs typeface="Times New Roman" panose="02020603050405020304" pitchFamily="18" charset="0"/>
              </a:rPr>
              <a:t>Фонд оплаты труда</a:t>
            </a:r>
          </a:p>
        </p:txBody>
      </p:sp>
      <p:graphicFrame>
        <p:nvGraphicFramePr>
          <p:cNvPr id="8" name="Объект 7">
            <a:extLst>
              <a:ext uri="{FF2B5EF4-FFF2-40B4-BE49-F238E27FC236}">
                <a16:creationId xmlns:a16="http://schemas.microsoft.com/office/drawing/2014/main" id="{70C562BC-7FD0-39A4-F9BD-F32926C50A8B}"/>
              </a:ext>
            </a:extLst>
          </p:cNvPr>
          <p:cNvGraphicFramePr>
            <a:graphicFrameLocks noGrp="1"/>
          </p:cNvGraphicFramePr>
          <p:nvPr>
            <p:ph idx="1"/>
            <p:extLst>
              <p:ext uri="{D42A27DB-BD31-4B8C-83A1-F6EECF244321}">
                <p14:modId xmlns:p14="http://schemas.microsoft.com/office/powerpoint/2010/main" val="97441659"/>
              </p:ext>
            </p:extLst>
          </p:nvPr>
        </p:nvGraphicFramePr>
        <p:xfrm>
          <a:off x="628650" y="1335777"/>
          <a:ext cx="7886699" cy="2825080"/>
        </p:xfrm>
        <a:graphic>
          <a:graphicData uri="http://schemas.openxmlformats.org/drawingml/2006/table">
            <a:tbl>
              <a:tblPr firstRow="1" bandRow="1">
                <a:tableStyleId>{5C22544A-7EE6-4342-B048-85BDC9FD1C3A}</a:tableStyleId>
              </a:tblPr>
              <a:tblGrid>
                <a:gridCol w="412494">
                  <a:extLst>
                    <a:ext uri="{9D8B030D-6E8A-4147-A177-3AD203B41FA5}">
                      <a16:colId xmlns:a16="http://schemas.microsoft.com/office/drawing/2014/main" val="2110837425"/>
                    </a:ext>
                  </a:extLst>
                </a:gridCol>
                <a:gridCol w="3530856">
                  <a:extLst>
                    <a:ext uri="{9D8B030D-6E8A-4147-A177-3AD203B41FA5}">
                      <a16:colId xmlns:a16="http://schemas.microsoft.com/office/drawing/2014/main" val="2917128709"/>
                    </a:ext>
                  </a:extLst>
                </a:gridCol>
                <a:gridCol w="1419071">
                  <a:extLst>
                    <a:ext uri="{9D8B030D-6E8A-4147-A177-3AD203B41FA5}">
                      <a16:colId xmlns:a16="http://schemas.microsoft.com/office/drawing/2014/main" val="1614009579"/>
                    </a:ext>
                  </a:extLst>
                </a:gridCol>
                <a:gridCol w="2524278">
                  <a:extLst>
                    <a:ext uri="{9D8B030D-6E8A-4147-A177-3AD203B41FA5}">
                      <a16:colId xmlns:a16="http://schemas.microsoft.com/office/drawing/2014/main" val="256108153"/>
                    </a:ext>
                  </a:extLst>
                </a:gridCol>
              </a:tblGrid>
              <a:tr h="353135">
                <a:tc>
                  <a:txBody>
                    <a:bodyPr/>
                    <a:lstStyle/>
                    <a:p>
                      <a:r>
                        <a:rPr lang="ru-RU" dirty="0"/>
                        <a:t>№</a:t>
                      </a:r>
                    </a:p>
                  </a:txBody>
                  <a:tcPr/>
                </a:tc>
                <a:tc>
                  <a:txBody>
                    <a:bodyPr/>
                    <a:lstStyle/>
                    <a:p>
                      <a:r>
                        <a:rPr lang="ru-RU" dirty="0"/>
                        <a:t>Сотрудник</a:t>
                      </a:r>
                    </a:p>
                  </a:txBody>
                  <a:tcPr/>
                </a:tc>
                <a:tc>
                  <a:txBody>
                    <a:bodyPr/>
                    <a:lstStyle/>
                    <a:p>
                      <a:pPr algn="ctr"/>
                      <a:r>
                        <a:rPr lang="ru-RU" dirty="0"/>
                        <a:t>Количество</a:t>
                      </a:r>
                    </a:p>
                  </a:txBody>
                  <a:tcPr/>
                </a:tc>
                <a:tc>
                  <a:txBody>
                    <a:bodyPr/>
                    <a:lstStyle/>
                    <a:p>
                      <a:pPr algn="ctr"/>
                      <a:r>
                        <a:rPr lang="ru-RU" dirty="0"/>
                        <a:t>Заработная плата, руб.</a:t>
                      </a:r>
                    </a:p>
                  </a:txBody>
                  <a:tcPr/>
                </a:tc>
                <a:extLst>
                  <a:ext uri="{0D108BD9-81ED-4DB2-BD59-A6C34878D82A}">
                    <a16:rowId xmlns:a16="http://schemas.microsoft.com/office/drawing/2014/main" val="42412321"/>
                  </a:ext>
                </a:extLst>
              </a:tr>
              <a:tr h="353135">
                <a:tc>
                  <a:txBody>
                    <a:bodyPr/>
                    <a:lstStyle/>
                    <a:p>
                      <a:r>
                        <a:rPr lang="ru-RU" dirty="0"/>
                        <a:t>1</a:t>
                      </a:r>
                    </a:p>
                  </a:txBody>
                  <a:tcPr/>
                </a:tc>
                <a:tc>
                  <a:txBody>
                    <a:bodyPr/>
                    <a:lstStyle/>
                    <a:p>
                      <a:r>
                        <a:rPr lang="ru-RU" dirty="0"/>
                        <a:t>Руководитель</a:t>
                      </a:r>
                    </a:p>
                  </a:txBody>
                  <a:tcPr/>
                </a:tc>
                <a:tc>
                  <a:txBody>
                    <a:bodyPr/>
                    <a:lstStyle/>
                    <a:p>
                      <a:pPr algn="ctr"/>
                      <a:r>
                        <a:rPr lang="ru-RU" dirty="0"/>
                        <a:t>1</a:t>
                      </a:r>
                    </a:p>
                  </a:txBody>
                  <a:tcPr/>
                </a:tc>
                <a:tc>
                  <a:txBody>
                    <a:bodyPr/>
                    <a:lstStyle/>
                    <a:p>
                      <a:pPr algn="ctr"/>
                      <a:r>
                        <a:rPr lang="ru-RU" dirty="0"/>
                        <a:t>40 000</a:t>
                      </a:r>
                    </a:p>
                  </a:txBody>
                  <a:tcPr/>
                </a:tc>
                <a:extLst>
                  <a:ext uri="{0D108BD9-81ED-4DB2-BD59-A6C34878D82A}">
                    <a16:rowId xmlns:a16="http://schemas.microsoft.com/office/drawing/2014/main" val="1854908124"/>
                  </a:ext>
                </a:extLst>
              </a:tr>
              <a:tr h="353135">
                <a:tc>
                  <a:txBody>
                    <a:bodyPr/>
                    <a:lstStyle/>
                    <a:p>
                      <a:r>
                        <a:rPr lang="ru-RU" dirty="0"/>
                        <a:t>2</a:t>
                      </a:r>
                    </a:p>
                  </a:txBody>
                  <a:tcPr/>
                </a:tc>
                <a:tc>
                  <a:txBody>
                    <a:bodyPr/>
                    <a:lstStyle/>
                    <a:p>
                      <a:r>
                        <a:rPr lang="ru-RU" dirty="0"/>
                        <a:t>Менеджер по работе с клиентами</a:t>
                      </a:r>
                    </a:p>
                  </a:txBody>
                  <a:tcPr/>
                </a:tc>
                <a:tc>
                  <a:txBody>
                    <a:bodyPr/>
                    <a:lstStyle/>
                    <a:p>
                      <a:pPr algn="ctr"/>
                      <a:r>
                        <a:rPr lang="ru-RU" dirty="0"/>
                        <a:t>1</a:t>
                      </a:r>
                    </a:p>
                  </a:txBody>
                  <a:tcPr/>
                </a:tc>
                <a:tc>
                  <a:txBody>
                    <a:bodyPr/>
                    <a:lstStyle/>
                    <a:p>
                      <a:pPr algn="ctr"/>
                      <a:r>
                        <a:rPr lang="ru-RU" dirty="0"/>
                        <a:t>40 000</a:t>
                      </a:r>
                    </a:p>
                  </a:txBody>
                  <a:tcPr/>
                </a:tc>
                <a:extLst>
                  <a:ext uri="{0D108BD9-81ED-4DB2-BD59-A6C34878D82A}">
                    <a16:rowId xmlns:a16="http://schemas.microsoft.com/office/drawing/2014/main" val="2546896775"/>
                  </a:ext>
                </a:extLst>
              </a:tr>
              <a:tr h="353135">
                <a:tc>
                  <a:txBody>
                    <a:bodyPr/>
                    <a:lstStyle/>
                    <a:p>
                      <a:r>
                        <a:rPr lang="ru-RU" dirty="0"/>
                        <a:t>3</a:t>
                      </a:r>
                    </a:p>
                  </a:txBody>
                  <a:tcPr/>
                </a:tc>
                <a:tc>
                  <a:txBody>
                    <a:bodyPr/>
                    <a:lstStyle/>
                    <a:p>
                      <a:r>
                        <a:rPr lang="ru-RU" dirty="0"/>
                        <a:t>Менеджер по планированию</a:t>
                      </a:r>
                    </a:p>
                  </a:txBody>
                  <a:tcPr/>
                </a:tc>
                <a:tc>
                  <a:txBody>
                    <a:bodyPr/>
                    <a:lstStyle/>
                    <a:p>
                      <a:pPr algn="ctr"/>
                      <a:r>
                        <a:rPr lang="ru-RU" dirty="0"/>
                        <a:t>1</a:t>
                      </a:r>
                    </a:p>
                  </a:txBody>
                  <a:tcPr/>
                </a:tc>
                <a:tc>
                  <a:txBody>
                    <a:bodyPr/>
                    <a:lstStyle/>
                    <a:p>
                      <a:pPr algn="ctr"/>
                      <a:r>
                        <a:rPr lang="ru-RU" dirty="0"/>
                        <a:t>40 000</a:t>
                      </a:r>
                    </a:p>
                  </a:txBody>
                  <a:tcPr/>
                </a:tc>
                <a:extLst>
                  <a:ext uri="{0D108BD9-81ED-4DB2-BD59-A6C34878D82A}">
                    <a16:rowId xmlns:a16="http://schemas.microsoft.com/office/drawing/2014/main" val="3018738680"/>
                  </a:ext>
                </a:extLst>
              </a:tr>
              <a:tr h="353135">
                <a:tc>
                  <a:txBody>
                    <a:bodyPr/>
                    <a:lstStyle/>
                    <a:p>
                      <a:r>
                        <a:rPr lang="ru-RU" dirty="0"/>
                        <a:t>4</a:t>
                      </a:r>
                    </a:p>
                  </a:txBody>
                  <a:tcPr/>
                </a:tc>
                <a:tc>
                  <a:txBody>
                    <a:bodyPr/>
                    <a:lstStyle/>
                    <a:p>
                      <a:r>
                        <a:rPr lang="ru-RU" dirty="0"/>
                        <a:t>Клинер</a:t>
                      </a:r>
                    </a:p>
                  </a:txBody>
                  <a:tcPr/>
                </a:tc>
                <a:tc>
                  <a:txBody>
                    <a:bodyPr/>
                    <a:lstStyle/>
                    <a:p>
                      <a:pPr algn="ctr"/>
                      <a:r>
                        <a:rPr lang="ru-RU" dirty="0"/>
                        <a:t>3</a:t>
                      </a:r>
                    </a:p>
                  </a:txBody>
                  <a:tcPr/>
                </a:tc>
                <a:tc>
                  <a:txBody>
                    <a:bodyPr/>
                    <a:lstStyle/>
                    <a:p>
                      <a:pPr algn="ctr"/>
                      <a:r>
                        <a:rPr lang="ru-RU" dirty="0"/>
                        <a:t>50 000</a:t>
                      </a:r>
                    </a:p>
                  </a:txBody>
                  <a:tcPr/>
                </a:tc>
                <a:extLst>
                  <a:ext uri="{0D108BD9-81ED-4DB2-BD59-A6C34878D82A}">
                    <a16:rowId xmlns:a16="http://schemas.microsoft.com/office/drawing/2014/main" val="4161105626"/>
                  </a:ext>
                </a:extLst>
              </a:tr>
              <a:tr h="353135">
                <a:tc>
                  <a:txBody>
                    <a:bodyPr/>
                    <a:lstStyle/>
                    <a:p>
                      <a:r>
                        <a:rPr lang="ru-RU" dirty="0"/>
                        <a:t>5</a:t>
                      </a:r>
                    </a:p>
                  </a:txBody>
                  <a:tcPr/>
                </a:tc>
                <a:tc>
                  <a:txBody>
                    <a:bodyPr/>
                    <a:lstStyle/>
                    <a:p>
                      <a:r>
                        <a:rPr lang="ru-RU" dirty="0"/>
                        <a:t>Бухгалтер</a:t>
                      </a:r>
                    </a:p>
                  </a:txBody>
                  <a:tcPr/>
                </a:tc>
                <a:tc>
                  <a:txBody>
                    <a:bodyPr/>
                    <a:lstStyle/>
                    <a:p>
                      <a:pPr algn="ctr"/>
                      <a:r>
                        <a:rPr lang="ru-RU" dirty="0"/>
                        <a:t>1</a:t>
                      </a:r>
                    </a:p>
                  </a:txBody>
                  <a:tcPr/>
                </a:tc>
                <a:tc>
                  <a:txBody>
                    <a:bodyPr/>
                    <a:lstStyle/>
                    <a:p>
                      <a:pPr algn="ctr"/>
                      <a:r>
                        <a:rPr lang="ru-RU" dirty="0"/>
                        <a:t>15 000</a:t>
                      </a:r>
                    </a:p>
                  </a:txBody>
                  <a:tcPr/>
                </a:tc>
                <a:extLst>
                  <a:ext uri="{0D108BD9-81ED-4DB2-BD59-A6C34878D82A}">
                    <a16:rowId xmlns:a16="http://schemas.microsoft.com/office/drawing/2014/main" val="2622944398"/>
                  </a:ext>
                </a:extLst>
              </a:tr>
              <a:tr h="353135">
                <a:tc>
                  <a:txBody>
                    <a:bodyPr/>
                    <a:lstStyle/>
                    <a:p>
                      <a:endParaRPr lang="ru-RU" dirty="0"/>
                    </a:p>
                  </a:txBody>
                  <a:tcPr/>
                </a:tc>
                <a:tc>
                  <a:txBody>
                    <a:bodyPr/>
                    <a:lstStyle/>
                    <a:p>
                      <a:r>
                        <a:rPr lang="ru-RU" dirty="0"/>
                        <a:t>Страховые взносы</a:t>
                      </a:r>
                    </a:p>
                  </a:txBody>
                  <a:tcPr/>
                </a:tc>
                <a:tc>
                  <a:txBody>
                    <a:bodyPr/>
                    <a:lstStyle/>
                    <a:p>
                      <a:pPr algn="ctr"/>
                      <a:endParaRPr lang="ru-RU" dirty="0"/>
                    </a:p>
                  </a:txBody>
                  <a:tcPr/>
                </a:tc>
                <a:tc>
                  <a:txBody>
                    <a:bodyPr/>
                    <a:lstStyle/>
                    <a:p>
                      <a:pPr algn="ctr"/>
                      <a:r>
                        <a:rPr lang="ru-RU" dirty="0"/>
                        <a:t>36 240</a:t>
                      </a:r>
                    </a:p>
                  </a:txBody>
                  <a:tcPr/>
                </a:tc>
                <a:extLst>
                  <a:ext uri="{0D108BD9-81ED-4DB2-BD59-A6C34878D82A}">
                    <a16:rowId xmlns:a16="http://schemas.microsoft.com/office/drawing/2014/main" val="4130102416"/>
                  </a:ext>
                </a:extLst>
              </a:tr>
              <a:tr h="353135">
                <a:tc>
                  <a:txBody>
                    <a:bodyPr/>
                    <a:lstStyle/>
                    <a:p>
                      <a:endParaRPr lang="ru-RU" dirty="0"/>
                    </a:p>
                  </a:txBody>
                  <a:tcPr/>
                </a:tc>
                <a:tc>
                  <a:txBody>
                    <a:bodyPr/>
                    <a:lstStyle/>
                    <a:p>
                      <a:pPr algn="r"/>
                      <a:r>
                        <a:rPr lang="ru-RU" dirty="0"/>
                        <a:t>Итого ФОТ</a:t>
                      </a:r>
                    </a:p>
                  </a:txBody>
                  <a:tcPr/>
                </a:tc>
                <a:tc>
                  <a:txBody>
                    <a:bodyPr/>
                    <a:lstStyle/>
                    <a:p>
                      <a:pPr algn="ctr"/>
                      <a:r>
                        <a:rPr lang="ru-RU" dirty="0"/>
                        <a:t>7</a:t>
                      </a:r>
                    </a:p>
                  </a:txBody>
                  <a:tcPr/>
                </a:tc>
                <a:tc>
                  <a:txBody>
                    <a:bodyPr/>
                    <a:lstStyle/>
                    <a:p>
                      <a:pPr algn="ctr"/>
                      <a:r>
                        <a:rPr lang="ru-RU" dirty="0"/>
                        <a:t>321 240</a:t>
                      </a:r>
                    </a:p>
                  </a:txBody>
                  <a:tcPr/>
                </a:tc>
                <a:extLst>
                  <a:ext uri="{0D108BD9-81ED-4DB2-BD59-A6C34878D82A}">
                    <a16:rowId xmlns:a16="http://schemas.microsoft.com/office/drawing/2014/main" val="2483999362"/>
                  </a:ext>
                </a:extLst>
              </a:tr>
            </a:tbl>
          </a:graphicData>
        </a:graphic>
      </p:graphicFrame>
    </p:spTree>
    <p:extLst>
      <p:ext uri="{BB962C8B-B14F-4D97-AF65-F5344CB8AC3E}">
        <p14:creationId xmlns:p14="http://schemas.microsoft.com/office/powerpoint/2010/main" val="9986242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C4183AAC-8C02-2779-21A5-529B2EE9755B}"/>
              </a:ext>
            </a:extLst>
          </p:cNvPr>
          <p:cNvSpPr>
            <a:spLocks noGrp="1"/>
          </p:cNvSpPr>
          <p:nvPr>
            <p:ph type="title"/>
          </p:nvPr>
        </p:nvSpPr>
        <p:spPr/>
        <p:txBody>
          <a:bodyPr/>
          <a:lstStyle/>
          <a:p>
            <a:r>
              <a:rPr lang="ru-RU" dirty="0">
                <a:latin typeface="Segoe UI Black" panose="020B0A02040204020203" pitchFamily="34" charset="0"/>
                <a:ea typeface="Segoe UI Black" panose="020B0A02040204020203" pitchFamily="34" charset="0"/>
              </a:rPr>
              <a:t>Производственный план</a:t>
            </a:r>
          </a:p>
        </p:txBody>
      </p:sp>
    </p:spTree>
    <p:extLst>
      <p:ext uri="{BB962C8B-B14F-4D97-AF65-F5344CB8AC3E}">
        <p14:creationId xmlns:p14="http://schemas.microsoft.com/office/powerpoint/2010/main" val="32188304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FEDB1D5-A007-97E1-EE59-A7017A61B53F}"/>
              </a:ext>
            </a:extLst>
          </p:cNvPr>
          <p:cNvSpPr>
            <a:spLocks noGrp="1"/>
          </p:cNvSpPr>
          <p:nvPr>
            <p:ph type="title"/>
          </p:nvPr>
        </p:nvSpPr>
        <p:spPr/>
        <p:txBody>
          <a:bodyPr/>
          <a:lstStyle/>
          <a:p>
            <a:r>
              <a:rPr lang="ru-RU" dirty="0">
                <a:latin typeface="Segoe UI Black" panose="020B0A02040204020203" pitchFamily="34" charset="0"/>
                <a:ea typeface="Segoe UI Black" panose="020B0A02040204020203" pitchFamily="34" charset="0"/>
              </a:rPr>
              <a:t>Инвестиции на открытие</a:t>
            </a:r>
          </a:p>
        </p:txBody>
      </p:sp>
      <p:pic>
        <p:nvPicPr>
          <p:cNvPr id="5" name="Объект 4">
            <a:extLst>
              <a:ext uri="{FF2B5EF4-FFF2-40B4-BE49-F238E27FC236}">
                <a16:creationId xmlns:a16="http://schemas.microsoft.com/office/drawing/2014/main" id="{C4BC0C0C-2800-80F0-B5B9-3715164C0528}"/>
              </a:ext>
            </a:extLst>
          </p:cNvPr>
          <p:cNvPicPr>
            <a:picLocks noGrp="1" noChangeAspect="1"/>
          </p:cNvPicPr>
          <p:nvPr>
            <p:ph idx="1"/>
          </p:nvPr>
        </p:nvPicPr>
        <p:blipFill>
          <a:blip r:embed="rId2"/>
          <a:srcRect t="-2" b="-268"/>
          <a:stretch/>
        </p:blipFill>
        <p:spPr>
          <a:xfrm>
            <a:off x="2250973" y="1268015"/>
            <a:ext cx="4052944" cy="3601641"/>
          </a:xfrm>
        </p:spPr>
      </p:pic>
    </p:spTree>
    <p:extLst>
      <p:ext uri="{BB962C8B-B14F-4D97-AF65-F5344CB8AC3E}">
        <p14:creationId xmlns:p14="http://schemas.microsoft.com/office/powerpoint/2010/main" val="27906854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8"/>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latin typeface="Segoe UI Black" panose="020B0A02040204020203" pitchFamily="34" charset="0"/>
                <a:ea typeface="Segoe UI Black" panose="020B0A02040204020203" pitchFamily="34" charset="0"/>
              </a:rPr>
              <a:t>Команда</a:t>
            </a:r>
            <a:endParaRPr dirty="0">
              <a:latin typeface="Segoe UI Black" panose="020B0A02040204020203" pitchFamily="34" charset="0"/>
              <a:ea typeface="Segoe UI Black" panose="020B0A02040204020203" pitchFamily="34" charset="0"/>
            </a:endParaRPr>
          </a:p>
        </p:txBody>
      </p:sp>
      <p:sp>
        <p:nvSpPr>
          <p:cNvPr id="86" name="Google Shape;86;p18"/>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ctr" rtl="0">
              <a:spcBef>
                <a:spcPts val="0"/>
              </a:spcBef>
              <a:spcAft>
                <a:spcPts val="1200"/>
              </a:spcAft>
              <a:buNone/>
            </a:pPr>
            <a:r>
              <a:rPr lang="ru-RU" sz="1600" dirty="0"/>
              <a:t>Мы студентки 4 курса Финансово-экономического института Северо-Восточного федерального университета им. М.К. Аммосова</a:t>
            </a:r>
          </a:p>
          <a:p>
            <a:pPr marL="0" lvl="0" indent="0" algn="l" rtl="0">
              <a:spcBef>
                <a:spcPts val="0"/>
              </a:spcBef>
              <a:spcAft>
                <a:spcPts val="1200"/>
              </a:spcAft>
              <a:buNone/>
            </a:pPr>
            <a:endParaRPr lang="ru-RU" dirty="0"/>
          </a:p>
          <a:p>
            <a:pPr marL="0" lvl="0" indent="0" algn="l" rtl="0">
              <a:spcBef>
                <a:spcPts val="0"/>
              </a:spcBef>
              <a:spcAft>
                <a:spcPts val="1200"/>
              </a:spcAft>
              <a:buNone/>
            </a:pPr>
            <a:endParaRPr lang="ru-RU" dirty="0"/>
          </a:p>
          <a:p>
            <a:pPr marL="0" lvl="0" indent="0" algn="l" rtl="0">
              <a:spcBef>
                <a:spcPts val="0"/>
              </a:spcBef>
              <a:spcAft>
                <a:spcPts val="1200"/>
              </a:spcAft>
              <a:buNone/>
            </a:pPr>
            <a:endParaRPr lang="ru-RU" dirty="0"/>
          </a:p>
          <a:p>
            <a:pPr marL="0" lvl="0" indent="0" algn="l" rtl="0">
              <a:spcBef>
                <a:spcPts val="0"/>
              </a:spcBef>
              <a:spcAft>
                <a:spcPts val="1200"/>
              </a:spcAft>
              <a:buNone/>
            </a:pPr>
            <a:endParaRPr lang="ru-RU" dirty="0"/>
          </a:p>
        </p:txBody>
      </p:sp>
      <p:pic>
        <p:nvPicPr>
          <p:cNvPr id="4" name="Рисунок 3" descr="Подмигивающее лицо без заливки">
            <a:extLst>
              <a:ext uri="{FF2B5EF4-FFF2-40B4-BE49-F238E27FC236}">
                <a16:creationId xmlns:a16="http://schemas.microsoft.com/office/drawing/2014/main" id="{8BAAC14A-B4A0-F64C-D1F2-47146F476E9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34900" y="1891481"/>
            <a:ext cx="914400" cy="914400"/>
          </a:xfrm>
          <a:prstGeom prst="rect">
            <a:avLst/>
          </a:prstGeom>
        </p:spPr>
      </p:pic>
      <p:pic>
        <p:nvPicPr>
          <p:cNvPr id="6" name="Рисунок 5" descr="Дьявольское лицо (без заливки)">
            <a:extLst>
              <a:ext uri="{FF2B5EF4-FFF2-40B4-BE49-F238E27FC236}">
                <a16:creationId xmlns:a16="http://schemas.microsoft.com/office/drawing/2014/main" id="{A914D7A6-2CC3-8A2D-12D8-C522E6619AF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132050" y="1886565"/>
            <a:ext cx="914400" cy="914400"/>
          </a:xfrm>
          <a:prstGeom prst="rect">
            <a:avLst/>
          </a:prstGeom>
        </p:spPr>
      </p:pic>
      <p:pic>
        <p:nvPicPr>
          <p:cNvPr id="8" name="Рисунок 7" descr="Лицо ангела (без заливки)">
            <a:extLst>
              <a:ext uri="{FF2B5EF4-FFF2-40B4-BE49-F238E27FC236}">
                <a16:creationId xmlns:a16="http://schemas.microsoft.com/office/drawing/2014/main" id="{E3978CF7-7453-5EAC-AAAF-D3134FAD0E0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994700" y="1886565"/>
            <a:ext cx="914400" cy="914400"/>
          </a:xfrm>
          <a:prstGeom prst="rect">
            <a:avLst/>
          </a:prstGeom>
        </p:spPr>
      </p:pic>
      <p:pic>
        <p:nvPicPr>
          <p:cNvPr id="10" name="Рисунок 9" descr="Лицо в солнечных очках без заливки">
            <a:extLst>
              <a:ext uri="{FF2B5EF4-FFF2-40B4-BE49-F238E27FC236}">
                <a16:creationId xmlns:a16="http://schemas.microsoft.com/office/drawing/2014/main" id="{FD87CBC5-63CF-EB50-2AF4-C79805E34B6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067775" y="1886565"/>
            <a:ext cx="914400" cy="914400"/>
          </a:xfrm>
          <a:prstGeom prst="rect">
            <a:avLst/>
          </a:prstGeom>
        </p:spPr>
      </p:pic>
      <p:sp>
        <p:nvSpPr>
          <p:cNvPr id="11" name="TextBox 10">
            <a:extLst>
              <a:ext uri="{FF2B5EF4-FFF2-40B4-BE49-F238E27FC236}">
                <a16:creationId xmlns:a16="http://schemas.microsoft.com/office/drawing/2014/main" id="{CFCDC4AE-F418-AEBE-B68E-C7D3ECE52292}"/>
              </a:ext>
            </a:extLst>
          </p:cNvPr>
          <p:cNvSpPr txBox="1"/>
          <p:nvPr/>
        </p:nvSpPr>
        <p:spPr>
          <a:xfrm>
            <a:off x="978350" y="2860674"/>
            <a:ext cx="1371600" cy="1323439"/>
          </a:xfrm>
          <a:prstGeom prst="rect">
            <a:avLst/>
          </a:prstGeom>
          <a:noFill/>
        </p:spPr>
        <p:txBody>
          <a:bodyPr wrap="square" rtlCol="0">
            <a:spAutoFit/>
          </a:bodyPr>
          <a:lstStyle/>
          <a:p>
            <a:pPr algn="ctr"/>
            <a:r>
              <a:rPr lang="ru-RU" sz="1600" b="1" dirty="0">
                <a:solidFill>
                  <a:schemeClr val="accent4">
                    <a:lumMod val="60000"/>
                    <a:lumOff val="40000"/>
                  </a:schemeClr>
                </a:solidFill>
              </a:rPr>
              <a:t>Николаева Ольга</a:t>
            </a:r>
          </a:p>
          <a:p>
            <a:pPr algn="ctr"/>
            <a:endParaRPr lang="ru-RU" sz="1600" dirty="0"/>
          </a:p>
          <a:p>
            <a:pPr algn="ctr"/>
            <a:r>
              <a:rPr lang="ru-RU" sz="1600" dirty="0"/>
              <a:t>экономист</a:t>
            </a:r>
          </a:p>
          <a:p>
            <a:pPr algn="ctr"/>
            <a:r>
              <a:rPr lang="ru-RU" sz="1600" dirty="0"/>
              <a:t>дизайнер</a:t>
            </a:r>
          </a:p>
        </p:txBody>
      </p:sp>
      <p:sp>
        <p:nvSpPr>
          <p:cNvPr id="12" name="TextBox 11">
            <a:extLst>
              <a:ext uri="{FF2B5EF4-FFF2-40B4-BE49-F238E27FC236}">
                <a16:creationId xmlns:a16="http://schemas.microsoft.com/office/drawing/2014/main" id="{A6B76D87-3929-1B1B-6295-103E4FE32ED1}"/>
              </a:ext>
            </a:extLst>
          </p:cNvPr>
          <p:cNvSpPr txBox="1"/>
          <p:nvPr/>
        </p:nvSpPr>
        <p:spPr>
          <a:xfrm>
            <a:off x="2908408" y="2860674"/>
            <a:ext cx="1371600" cy="1323439"/>
          </a:xfrm>
          <a:prstGeom prst="rect">
            <a:avLst/>
          </a:prstGeom>
          <a:noFill/>
        </p:spPr>
        <p:txBody>
          <a:bodyPr wrap="square" rtlCol="0">
            <a:spAutoFit/>
          </a:bodyPr>
          <a:lstStyle/>
          <a:p>
            <a:pPr algn="ctr"/>
            <a:r>
              <a:rPr lang="ru-RU" sz="1600" b="1" dirty="0">
                <a:solidFill>
                  <a:schemeClr val="accent4">
                    <a:lumMod val="60000"/>
                    <a:lumOff val="40000"/>
                  </a:schemeClr>
                </a:solidFill>
              </a:rPr>
              <a:t>Осипова</a:t>
            </a:r>
          </a:p>
          <a:p>
            <a:pPr algn="ctr"/>
            <a:r>
              <a:rPr lang="ru-RU" sz="1600" b="1" dirty="0">
                <a:solidFill>
                  <a:schemeClr val="accent4">
                    <a:lumMod val="60000"/>
                    <a:lumOff val="40000"/>
                  </a:schemeClr>
                </a:solidFill>
              </a:rPr>
              <a:t>Юлия</a:t>
            </a:r>
          </a:p>
          <a:p>
            <a:pPr algn="ctr"/>
            <a:endParaRPr lang="ru-RU" sz="1600" dirty="0"/>
          </a:p>
          <a:p>
            <a:pPr algn="ctr"/>
            <a:r>
              <a:rPr lang="ru-RU" sz="1600" dirty="0"/>
              <a:t>лидер команды </a:t>
            </a:r>
          </a:p>
        </p:txBody>
      </p:sp>
      <p:sp>
        <p:nvSpPr>
          <p:cNvPr id="13" name="TextBox 12">
            <a:extLst>
              <a:ext uri="{FF2B5EF4-FFF2-40B4-BE49-F238E27FC236}">
                <a16:creationId xmlns:a16="http://schemas.microsoft.com/office/drawing/2014/main" id="{44F6DF3A-B230-2538-A79D-BA2311360BD9}"/>
              </a:ext>
            </a:extLst>
          </p:cNvPr>
          <p:cNvSpPr txBox="1"/>
          <p:nvPr/>
        </p:nvSpPr>
        <p:spPr>
          <a:xfrm>
            <a:off x="6794050" y="2860673"/>
            <a:ext cx="1371600" cy="1077218"/>
          </a:xfrm>
          <a:prstGeom prst="rect">
            <a:avLst/>
          </a:prstGeom>
          <a:noFill/>
        </p:spPr>
        <p:txBody>
          <a:bodyPr wrap="square" rtlCol="0">
            <a:spAutoFit/>
          </a:bodyPr>
          <a:lstStyle/>
          <a:p>
            <a:pPr algn="ctr"/>
            <a:r>
              <a:rPr lang="ru-RU" sz="1600" b="1" dirty="0">
                <a:solidFill>
                  <a:schemeClr val="accent4">
                    <a:lumMod val="60000"/>
                    <a:lumOff val="40000"/>
                  </a:schemeClr>
                </a:solidFill>
              </a:rPr>
              <a:t>Никифорова</a:t>
            </a:r>
          </a:p>
          <a:p>
            <a:pPr algn="ctr"/>
            <a:r>
              <a:rPr lang="ru-RU" sz="1600" b="1" dirty="0">
                <a:solidFill>
                  <a:schemeClr val="accent4">
                    <a:lumMod val="60000"/>
                    <a:lumOff val="40000"/>
                  </a:schemeClr>
                </a:solidFill>
              </a:rPr>
              <a:t>Елизавета</a:t>
            </a:r>
          </a:p>
          <a:p>
            <a:pPr algn="ctr"/>
            <a:endParaRPr lang="ru-RU" sz="1600" dirty="0"/>
          </a:p>
          <a:p>
            <a:pPr algn="ctr"/>
            <a:r>
              <a:rPr lang="ru-RU" sz="1600" dirty="0"/>
              <a:t>маркетолог</a:t>
            </a:r>
          </a:p>
        </p:txBody>
      </p:sp>
      <p:sp>
        <p:nvSpPr>
          <p:cNvPr id="14" name="TextBox 13">
            <a:extLst>
              <a:ext uri="{FF2B5EF4-FFF2-40B4-BE49-F238E27FC236}">
                <a16:creationId xmlns:a16="http://schemas.microsoft.com/office/drawing/2014/main" id="{F996CB76-FFD0-E5C0-86CC-3B0AE2061CE5}"/>
              </a:ext>
            </a:extLst>
          </p:cNvPr>
          <p:cNvSpPr txBox="1"/>
          <p:nvPr/>
        </p:nvSpPr>
        <p:spPr>
          <a:xfrm>
            <a:off x="4863994" y="2860674"/>
            <a:ext cx="1371600" cy="1569660"/>
          </a:xfrm>
          <a:prstGeom prst="rect">
            <a:avLst/>
          </a:prstGeom>
          <a:noFill/>
        </p:spPr>
        <p:txBody>
          <a:bodyPr wrap="square" rtlCol="0">
            <a:spAutoFit/>
          </a:bodyPr>
          <a:lstStyle/>
          <a:p>
            <a:pPr algn="ctr"/>
            <a:r>
              <a:rPr lang="ru-RU" sz="1600" b="1" dirty="0">
                <a:solidFill>
                  <a:schemeClr val="accent4">
                    <a:lumMod val="60000"/>
                    <a:lumOff val="40000"/>
                  </a:schemeClr>
                </a:solidFill>
              </a:rPr>
              <a:t>Гриценко</a:t>
            </a:r>
          </a:p>
          <a:p>
            <a:pPr algn="ctr"/>
            <a:r>
              <a:rPr lang="ru-RU" sz="1600" b="1" dirty="0">
                <a:solidFill>
                  <a:schemeClr val="accent4">
                    <a:lumMod val="60000"/>
                    <a:lumOff val="40000"/>
                  </a:schemeClr>
                </a:solidFill>
              </a:rPr>
              <a:t>Диана</a:t>
            </a:r>
          </a:p>
          <a:p>
            <a:pPr algn="ctr"/>
            <a:endParaRPr lang="ru-RU" sz="1600" dirty="0"/>
          </a:p>
          <a:p>
            <a:pPr algn="ctr"/>
            <a:r>
              <a:rPr lang="ru-RU" sz="1600" dirty="0"/>
              <a:t>бухгалтер</a:t>
            </a:r>
          </a:p>
          <a:p>
            <a:pPr algn="ctr"/>
            <a:endParaRPr lang="ru-RU" sz="1600" dirty="0"/>
          </a:p>
          <a:p>
            <a:pPr algn="ctr"/>
            <a:endParaRPr lang="ru-RU" sz="1600" dirty="0"/>
          </a:p>
        </p:txBody>
      </p:sp>
    </p:spTree>
  </p:cSld>
  <p:clrMapOvr>
    <a:masterClrMapping/>
  </p:clrMapOvr>
</p:sld>
</file>

<file path=ppt/theme/theme1.xml><?xml version="1.0" encoding="utf-8"?>
<a:theme xmlns:a="http://schemas.openxmlformats.org/drawingml/2006/main" name="Тема Office">
  <a:themeElements>
    <a:clrScheme name="Другая 3">
      <a:dk1>
        <a:sysClr val="windowText" lastClr="000000"/>
      </a:dk1>
      <a:lt1>
        <a:sysClr val="window" lastClr="FFFFFF"/>
      </a:lt1>
      <a:dk2>
        <a:srgbClr val="44546A"/>
      </a:dk2>
      <a:lt2>
        <a:srgbClr val="E7E6E6"/>
      </a:lt2>
      <a:accent1>
        <a:srgbClr val="1D9A78"/>
      </a:accent1>
      <a:accent2>
        <a:srgbClr val="8BC145"/>
      </a:accent2>
      <a:accent3>
        <a:srgbClr val="15537E"/>
      </a:accent3>
      <a:accent4>
        <a:srgbClr val="1D6FA9"/>
      </a:accent4>
      <a:accent5>
        <a:srgbClr val="B74919"/>
      </a:accent5>
      <a:accent6>
        <a:srgbClr val="F19D19"/>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AE6F2518-B084-4896-AF52-66CC2144AA26}"/>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2013 - 2022 Theme</Template>
  <TotalTime>3405</TotalTime>
  <Words>3569</Words>
  <Application>Microsoft Office PowerPoint</Application>
  <PresentationFormat>Экран (16:9)</PresentationFormat>
  <Paragraphs>385</Paragraphs>
  <Slides>26</Slides>
  <Notes>8</Notes>
  <HiddenSlides>5</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26</vt:i4>
      </vt:variant>
    </vt:vector>
  </HeadingPairs>
  <TitlesOfParts>
    <vt:vector size="35" baseType="lpstr">
      <vt:lpstr>Calibri</vt:lpstr>
      <vt:lpstr>Segoe UI Black</vt:lpstr>
      <vt:lpstr>Arial</vt:lpstr>
      <vt:lpstr>Calibri Light</vt:lpstr>
      <vt:lpstr>Nunito</vt:lpstr>
      <vt:lpstr>Cooper Black</vt:lpstr>
      <vt:lpstr>Times New Roman</vt:lpstr>
      <vt:lpstr>Symbol</vt:lpstr>
      <vt:lpstr>Тема Office</vt:lpstr>
      <vt:lpstr>Создание бизнес-плана клининговой компании  «Tugen»</vt:lpstr>
      <vt:lpstr>Актуальность проекта</vt:lpstr>
      <vt:lpstr>Проблемы, которые мы решаем:</vt:lpstr>
      <vt:lpstr>Наши пользователи:</vt:lpstr>
      <vt:lpstr>Аналоги решения</vt:lpstr>
      <vt:lpstr>Решение</vt:lpstr>
      <vt:lpstr>Решение</vt:lpstr>
      <vt:lpstr>Заинтересованные стороны / стейкхолдеры</vt:lpstr>
      <vt:lpstr>Маркетинговый план</vt:lpstr>
      <vt:lpstr>Результаты анкетирования</vt:lpstr>
      <vt:lpstr>Результаты анкетирования</vt:lpstr>
      <vt:lpstr>Портрет пользователя</vt:lpstr>
      <vt:lpstr>Анализ целевых групп B2C B2B</vt:lpstr>
      <vt:lpstr>Оценка объёма рынка</vt:lpstr>
      <vt:lpstr>Анализ конкурентов</vt:lpstr>
      <vt:lpstr>PEST-анализ</vt:lpstr>
      <vt:lpstr>SWOT-анализ</vt:lpstr>
      <vt:lpstr>Сегментация рынка</vt:lpstr>
      <vt:lpstr>4P</vt:lpstr>
      <vt:lpstr>SMART-цель</vt:lpstr>
      <vt:lpstr>Организационный план</vt:lpstr>
      <vt:lpstr>Должностные обязанности персонала </vt:lpstr>
      <vt:lpstr>Фонд оплаты труда</vt:lpstr>
      <vt:lpstr>Производственный план</vt:lpstr>
      <vt:lpstr>Инвестиции на открытие</vt:lpstr>
      <vt:lpstr>Команда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Olya</dc:creator>
  <cp:lastModifiedBy>Оля Николаева</cp:lastModifiedBy>
  <cp:revision>13</cp:revision>
  <dcterms:modified xsi:type="dcterms:W3CDTF">2024-11-13T06:57:12Z</dcterms:modified>
</cp:coreProperties>
</file>