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5143500" type="screen16x9"/>
  <p:notesSz cx="6858000" cy="9144000"/>
  <p:embeddedFontLst>
    <p:embeddedFont>
      <p:font typeface="Raleway SemiBold" panose="020B0604020202020204" charset="-52"/>
      <p:regular r:id="rId20"/>
      <p:bold r:id="rId21"/>
      <p:italic r:id="rId22"/>
      <p:boldItalic r:id="rId23"/>
    </p:embeddedFont>
    <p:embeddedFont>
      <p:font typeface="Raleway Medium" panose="020B0604020202020204" charset="-52"/>
      <p:regular r:id="rId24"/>
      <p:bold r:id="rId25"/>
      <p:italic r:id="rId26"/>
      <p:boldItalic r:id="rId27"/>
    </p:embeddedFont>
    <p:embeddedFont>
      <p:font typeface="Raleway" panose="020B0604020202020204" charset="-52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54B7B7F-D3C3-4096-8C78-FDE0E1A8C851}">
  <a:tblStyle styleId="{254B7B7F-D3C3-4096-8C78-FDE0E1A8C8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8ABC02E-D552-4304-BCB3-30C21BF54C4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20" name="Google Shape;20;p2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2"/>
            <p:cNvPicPr preferRelativeResize="0"/>
            <p:nvPr/>
          </p:nvPicPr>
          <p:blipFill rotWithShape="1">
            <a:blip r:embed="rId2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2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4" name="Google Shape;24;p2" title="putp_technologies_logo_violet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6" name="Google Shape;66;p1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457297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548746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7316457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8230948" y="4926413"/>
            <a:ext cx="913580" cy="216982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2745905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1830447" y="4926413"/>
            <a:ext cx="916181" cy="216982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91595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455" y="4926413"/>
            <a:ext cx="4574261" cy="216982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6401967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0" y="437262"/>
            <a:ext cx="266100" cy="77432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265742" y="437262"/>
            <a:ext cx="267545" cy="77432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532933" y="437262"/>
            <a:ext cx="254254" cy="77432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786822" y="437262"/>
            <a:ext cx="265522" cy="77432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1052074" y="437262"/>
            <a:ext cx="265522" cy="77432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20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7" name="Google Shape;47;p8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t="1756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4" name="Google Shape;54;p9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0" name="Google Shape;60;p10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 i="0" u="none" strike="noStrike" cap="non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" name="Google Shape;10;p1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13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1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4" name="Google Shape;14;p1" title="putp_technologies_logo_violet.png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elina.kadyrova04@mail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243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456816" y="1938299"/>
            <a:ext cx="4495628" cy="76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dirty="0" smtClean="0"/>
              <a:t> </a:t>
            </a:r>
            <a:r>
              <a:rPr lang="ru-RU" dirty="0" smtClean="0"/>
              <a:t>Р</a:t>
            </a:r>
            <a:r>
              <a:rPr lang="ru-RU" dirty="0" smtClean="0"/>
              <a:t>азработка </a:t>
            </a:r>
            <a:r>
              <a:rPr lang="ru-RU" dirty="0"/>
              <a:t>отечественной безусадочной корундовой футеровки для индукционных плавильных </a:t>
            </a:r>
            <a:r>
              <a:rPr lang="ru-RU" dirty="0" smtClean="0"/>
              <a:t>печей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456817" y="3555025"/>
            <a:ext cx="4428000" cy="68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ru" sz="2050" dirty="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Кадырова Эвелина Раилевна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ru-RU" sz="2050" b="0" i="0" u="none" strike="noStrike" cap="none" dirty="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</a:t>
            </a:r>
            <a:r>
              <a:rPr lang="ru" sz="2050" b="0" i="0" u="none" strike="noStrike" cap="none" dirty="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r>
              <a:rPr lang="ru" sz="2050" dirty="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л.89869750873, </a:t>
            </a:r>
            <a:r>
              <a:rPr lang="ru-RU" sz="2050" dirty="0" err="1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УУНиТ</a:t>
            </a:r>
            <a:endParaRPr lang="ru" sz="2050" dirty="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1370" y="380460"/>
            <a:ext cx="2183447" cy="4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2A884F9-047C-47F1-8C28-34C6F63CC1B4}"/>
              </a:ext>
            </a:extLst>
          </p:cNvPr>
          <p:cNvSpPr/>
          <p:nvPr/>
        </p:nvSpPr>
        <p:spPr>
          <a:xfrm>
            <a:off x="413463" y="1237803"/>
            <a:ext cx="457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Сухая набивная масса из корунда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10</a:t>
            </a:fld>
            <a:endParaRPr sz="900"/>
          </a:p>
        </p:txBody>
      </p:sp>
      <p:sp>
        <p:nvSpPr>
          <p:cNvPr id="179" name="Google Shape;179;p22"/>
          <p:cNvSpPr txBox="1"/>
          <p:nvPr/>
        </p:nvSpPr>
        <p:spPr>
          <a:xfrm>
            <a:off x="395007" y="905946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1" i="0" u="none" strike="noStrike" cap="non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395007" y="1451733"/>
            <a:ext cx="81627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81" name="Google Shape;181;p22"/>
          <p:cNvGraphicFramePr/>
          <p:nvPr>
            <p:extLst>
              <p:ext uri="{D42A27DB-BD31-4B8C-83A1-F6EECF244321}">
                <p14:modId xmlns:p14="http://schemas.microsoft.com/office/powerpoint/2010/main" val="238493272"/>
              </p:ext>
            </p:extLst>
          </p:nvPr>
        </p:nvGraphicFramePr>
        <p:xfrm>
          <a:off x="402337" y="1406285"/>
          <a:ext cx="8339325" cy="2367890"/>
        </p:xfrm>
        <a:graphic>
          <a:graphicData uri="http://schemas.openxmlformats.org/drawingml/2006/table">
            <a:tbl>
              <a:tblPr>
                <a:noFill/>
                <a:tableStyleId>{254B7B7F-D3C3-4096-8C78-FDE0E1A8C851}</a:tableStyleId>
              </a:tblPr>
              <a:tblGrid>
                <a:gridCol w="154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7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3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Характеристики продукта</a:t>
                      </a:r>
                      <a:endParaRPr sz="800" u="none" strike="noStrike" cap="non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 dirty="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Наша разработка</a:t>
                      </a:r>
                      <a:endParaRPr sz="1100" u="none" strike="noStrike" cap="none" dirty="0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Конкурент №1 «</a:t>
                      </a:r>
                      <a:r>
                        <a:rPr lang="ru-RU" sz="1100" u="none" strike="noStrike" cap="none" dirty="0" err="1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Седрус</a:t>
                      </a:r>
                      <a:r>
                        <a:rPr lang="ru-RU" sz="1100" u="none" strike="noStrike" cap="none" dirty="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» / </a:t>
                      </a:r>
                      <a:r>
                        <a:rPr lang="en-US" sz="1100" u="none" strike="noStrike" cap="none" dirty="0" err="1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Firebond</a:t>
                      </a:r>
                      <a:r>
                        <a:rPr lang="en-US" sz="1100" u="none" strike="noStrike" cap="none" dirty="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Ram FA 90 (</a:t>
                      </a:r>
                      <a:r>
                        <a:rPr lang="ru-RU" sz="1100" u="none" strike="noStrike" cap="none" dirty="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Беларусь)</a:t>
                      </a:r>
                      <a:endParaRPr sz="1100" u="none" strike="noStrike" cap="none" dirty="0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Конкурент №2 ALU-RAM® 650 (Китай)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Конкурент №3 НПО «ЭКВИЗОЛ» (Россия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Температура отверждения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500 </a:t>
                      </a: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°С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1200–1300 °С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1100–1250 °С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1150–1300 °С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Доступность поставок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Гарантирована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Ограничена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Нестабильна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Стабильна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Линейная усадка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0,3%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0,8–1,1%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0,7–1,0%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	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0,8–1,2%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23416" y="3838418"/>
            <a:ext cx="8160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Наша </a:t>
            </a:r>
            <a:r>
              <a:rPr lang="ru-RU" dirty="0"/>
              <a:t>сухая смесь гарантирует </a:t>
            </a:r>
            <a:r>
              <a:rPr lang="ru-RU" dirty="0" err="1"/>
              <a:t>импортозамещение</a:t>
            </a:r>
            <a:r>
              <a:rPr lang="ru-RU" dirty="0"/>
              <a:t>, позволяет исключить образование трещин и зазоров между футеровкой и индуктором, сократить время и </a:t>
            </a:r>
            <a:r>
              <a:rPr lang="ru-RU" dirty="0" err="1"/>
              <a:t>энергозатраты</a:t>
            </a:r>
            <a:r>
              <a:rPr lang="ru-RU" dirty="0"/>
              <a:t> на ввод печи в </a:t>
            </a:r>
            <a:r>
              <a:rPr lang="ru-RU" dirty="0" err="1" smtClean="0"/>
              <a:t>эксплуатацию,а</a:t>
            </a:r>
            <a:r>
              <a:rPr lang="ru-RU" dirty="0" smtClean="0"/>
              <a:t> </a:t>
            </a:r>
            <a:r>
              <a:rPr lang="ru-RU" dirty="0"/>
              <a:t>также повысить ресурс службы футеровки и стабильность плавильного процесса, что напрямую снижает простои оборудования и себестоимость выплавки металлов и сплавов.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590683" y="2029707"/>
            <a:ext cx="6936600" cy="223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5000"/>
              </a:lnSpc>
              <a:buSzPts val="1200"/>
            </a:pPr>
            <a:r>
              <a:rPr lang="ru-RU" dirty="0" smtClean="0">
                <a:solidFill>
                  <a:srgbClr val="1D1D1F"/>
                </a:solidFill>
                <a:latin typeface="system-ui"/>
              </a:rPr>
              <a:t>     С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ухие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безусадочные корундовые набивные массы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.</a:t>
            </a:r>
            <a:endParaRPr lang="ru-RU" dirty="0">
              <a:solidFill>
                <a:srgbClr val="1D1D1F"/>
              </a:solidFill>
              <a:latin typeface="system-ui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ru-RU" dirty="0" smtClean="0">
                <a:solidFill>
                  <a:srgbClr val="1D1D1F"/>
                </a:solidFill>
                <a:latin typeface="system-ui"/>
              </a:rPr>
              <a:t>     Литейные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предприятия, металлургические комбинаты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.</a:t>
            </a:r>
            <a:endParaRPr lang="ru-RU" dirty="0">
              <a:solidFill>
                <a:srgbClr val="1D1D1F"/>
              </a:solidFill>
              <a:latin typeface="system-ui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ru-RU" dirty="0" smtClean="0">
                <a:solidFill>
                  <a:srgbClr val="1D1D1F"/>
                </a:solidFill>
                <a:latin typeface="system-ui"/>
                <a:sym typeface="Raleway"/>
              </a:rPr>
              <a:t>     У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величение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ресурса </a:t>
            </a:r>
            <a:r>
              <a:rPr lang="ru-RU" dirty="0" err="1">
                <a:solidFill>
                  <a:srgbClr val="1D1D1F"/>
                </a:solidFill>
                <a:latin typeface="system-ui"/>
              </a:rPr>
              <a:t>футеровки,сокращение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 простоев на ремонт.</a:t>
            </a:r>
          </a:p>
          <a:p>
            <a:pPr lvl="0" algn="just">
              <a:lnSpc>
                <a:spcPct val="115000"/>
              </a:lnSpc>
              <a:buSzPts val="1200"/>
            </a:pPr>
            <a:r>
              <a:rPr lang="ru-RU" dirty="0" smtClean="0">
                <a:solidFill>
                  <a:srgbClr val="1D1D1F"/>
                </a:solidFill>
                <a:latin typeface="system-ui"/>
                <a:sym typeface="Raleway"/>
              </a:rPr>
              <a:t>     П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рямые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продажи, отраслевые выставки, специализированные СМИ, модель «пилот + мониторинг + долгосрочный контракт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».</a:t>
            </a:r>
            <a:endParaRPr lang="ru-RU" dirty="0">
              <a:solidFill>
                <a:srgbClr val="1D1D1F"/>
              </a:solidFill>
              <a:latin typeface="system-ui"/>
            </a:endParaRPr>
          </a:p>
          <a:p>
            <a:pPr algn="just"/>
            <a:r>
              <a:rPr lang="ru-RU" dirty="0" smtClean="0">
                <a:solidFill>
                  <a:srgbClr val="1D1D1F"/>
                </a:solidFill>
                <a:latin typeface="system-ui"/>
              </a:rPr>
              <a:t>     План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продаж: 50 тонн в первый год.</a:t>
            </a:r>
          </a:p>
          <a:p>
            <a:r>
              <a:rPr lang="ru-RU" sz="1200" dirty="0">
                <a:solidFill>
                  <a:srgbClr val="1D1D1F"/>
                </a:solidFill>
                <a:latin typeface="system-ui"/>
              </a:rPr>
              <a:t/>
            </a:r>
            <a:br>
              <a:rPr lang="ru-RU" sz="1200" dirty="0">
                <a:solidFill>
                  <a:srgbClr val="1D1D1F"/>
                </a:solidFill>
                <a:latin typeface="system-ui"/>
              </a:rPr>
            </a:br>
            <a:endParaRPr lang="ru-RU" sz="1200" dirty="0">
              <a:solidFill>
                <a:srgbClr val="1D1D1F"/>
              </a:solidFill>
              <a:latin typeface="system-ui"/>
            </a:endParaRPr>
          </a:p>
          <a:p>
            <a:pPr lvl="0">
              <a:lnSpc>
                <a:spcPct val="115000"/>
              </a:lnSpc>
              <a:buSzPts val="1200"/>
            </a:pPr>
            <a:endParaRPr lang="ru-RU" sz="1300" b="0" i="0" u="none" strike="noStrike" cap="none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11</a:t>
            </a:fld>
            <a:endParaRPr sz="900"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456818" y="1257881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БИЗНЕС-МОДЕЛЬ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456818" y="927322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И ПРОГРЕСС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197" name="Google Shape;197;p24"/>
          <p:cNvGraphicFramePr/>
          <p:nvPr>
            <p:extLst>
              <p:ext uri="{D42A27DB-BD31-4B8C-83A1-F6EECF244321}">
                <p14:modId xmlns:p14="http://schemas.microsoft.com/office/powerpoint/2010/main" val="3477622573"/>
              </p:ext>
            </p:extLst>
          </p:nvPr>
        </p:nvGraphicFramePr>
        <p:xfrm>
          <a:off x="456810" y="1657866"/>
          <a:ext cx="7942700" cy="2250890"/>
        </p:xfrm>
        <a:graphic>
          <a:graphicData uri="http://schemas.openxmlformats.org/drawingml/2006/table">
            <a:tbl>
              <a:tblPr>
                <a:noFill/>
                <a:tableStyleId>{254B7B7F-D3C3-4096-8C78-FDE0E1A8C851}</a:tableStyleId>
              </a:tblPr>
              <a:tblGrid>
                <a:gridCol w="1985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4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5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Роль/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Должность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Функционал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БУДЕШЬ ДЕЛАТЬ?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ОПЫТ и КОМПЕТЕНЦИИ</a:t>
                      </a: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Кадырова Эвелина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Студентка </a:t>
                      </a:r>
                      <a:r>
                        <a:rPr lang="ru-RU" sz="1100" u="none" strike="noStrike" cap="none" dirty="0" err="1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УУНиТ</a:t>
                      </a: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 4 курса,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 команды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ведение переговоров с предприятиями, подготовка </a:t>
                      </a:r>
                      <a:r>
                        <a:rPr lang="ru-RU" sz="1100" u="none" strike="noStrike" cap="none" dirty="0" err="1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отчетности,проведение</a:t>
                      </a: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 лабораторных испытаний.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Компетенции в области композиционной керамики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8" name="Google Shape;198;p24"/>
          <p:cNvSpPr/>
          <p:nvPr/>
        </p:nvSpPr>
        <p:spPr>
          <a:xfrm>
            <a:off x="456825" y="3891991"/>
            <a:ext cx="8201400" cy="812100"/>
          </a:xfrm>
          <a:prstGeom prst="rect">
            <a:avLst/>
          </a:prstGeom>
          <a:noFill/>
          <a:ln w="9525" cap="flat" cmpd="sng">
            <a:solidFill>
              <a:srgbClr val="8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56818" y="3522528"/>
            <a:ext cx="7993200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200"/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20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evelina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kadyrova04@mail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ru</a:t>
            </a:r>
            <a:endParaRPr lang="ru-RU" dirty="0" smtClean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200"/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89869750873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12</a:t>
            </a:fld>
            <a:endParaRPr sz="900"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9" y="3026010"/>
            <a:ext cx="129222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13</a:t>
            </a:fld>
            <a:endParaRPr sz="900"/>
          </a:p>
        </p:txBody>
      </p:sp>
      <p:sp>
        <p:nvSpPr>
          <p:cNvPr id="207" name="Google Shape;207;p25"/>
          <p:cNvSpPr txBox="1"/>
          <p:nvPr/>
        </p:nvSpPr>
        <p:spPr>
          <a:xfrm>
            <a:off x="395007" y="1170393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1" i="0" u="none" strike="noStrike" cap="none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ПАРТНЕРЫ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395007" y="1722009"/>
            <a:ext cx="8108246" cy="154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ru-RU" sz="1300" b="0" i="1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     В </a:t>
            </a:r>
            <a:r>
              <a:rPr lang="ru-RU" sz="1600" dirty="0">
                <a:solidFill>
                  <a:srgbClr val="1D1D1F"/>
                </a:solidFill>
                <a:latin typeface="system-ui"/>
              </a:rPr>
              <a:t>рамках проекта по созданию безусадочной корундовой футеровки Челябинский цинковый завод предложил сотрудничество и передал для анализа образцы используемых им импортных смесей</a:t>
            </a:r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.</a:t>
            </a:r>
          </a:p>
          <a:p>
            <a:endParaRPr lang="ru-RU" sz="1600" dirty="0" smtClean="0">
              <a:solidFill>
                <a:srgbClr val="1D1D1F"/>
              </a:solidFill>
              <a:latin typeface="system-ui"/>
            </a:endParaRPr>
          </a:p>
          <a:p>
            <a:r>
              <a:rPr lang="ru-RU" sz="1600" dirty="0">
                <a:solidFill>
                  <a:srgbClr val="1D1D1F"/>
                </a:solidFill>
                <a:latin typeface="system-ui"/>
              </a:rPr>
              <a:t> </a:t>
            </a:r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   </a:t>
            </a:r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 </a:t>
            </a:r>
            <a:r>
              <a:rPr lang="ru-RU" sz="1600" dirty="0">
                <a:solidFill>
                  <a:srgbClr val="1D1D1F"/>
                </a:solidFill>
                <a:latin typeface="system-ui"/>
              </a:rPr>
              <a:t>Мы провели комплекс лабораторных испытаний аналогов, выявили их недостатки и преимущества и на основе полученных данных решили разработать собственный </a:t>
            </a:r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состав. 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system-ui"/>
                <a:ea typeface="Raleway"/>
                <a:cs typeface="Raleway"/>
                <a:sym typeface="Raleway"/>
              </a:rPr>
              <a:t/>
            </a:r>
            <a:br>
              <a:rPr lang="ru-RU" sz="1600" b="0" i="1" u="none" strike="noStrike" cap="none" dirty="0">
                <a:solidFill>
                  <a:srgbClr val="000000"/>
                </a:solidFill>
                <a:latin typeface="system-ui"/>
                <a:ea typeface="Raleway"/>
                <a:cs typeface="Raleway"/>
                <a:sym typeface="Raleway"/>
              </a:rPr>
            </a:br>
            <a:r>
              <a:rPr lang="ru-RU" sz="1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1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ru-RU"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401731" y="1270000"/>
            <a:ext cx="799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ТЕКУЩИЕ РЕЗУЛЬТАТЫ </a:t>
            </a:r>
            <a:r>
              <a:rPr lang="ru" sz="2800" dirty="0">
                <a:solidFill>
                  <a:schemeClr val="dk1"/>
                </a:solidFill>
              </a:rPr>
              <a:t>И ПЛАНЫ РАЗВИТИЯ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543050" y="1929902"/>
            <a:ext cx="6782100" cy="1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С</a:t>
            </a:r>
            <a:r>
              <a:rPr lang="ru-RU" i="1" dirty="0" smtClean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оздан </a:t>
            </a: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состав сухой корундовой </a:t>
            </a:r>
            <a:r>
              <a:rPr lang="ru-RU" i="1" dirty="0" smtClean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смеси</a:t>
            </a: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 </a:t>
            </a:r>
            <a:r>
              <a:rPr lang="ru-RU" i="1" dirty="0" smtClean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проведены лабораторные эксперименты.</a:t>
            </a:r>
            <a:endParaRPr lang="ru-RU" i="1" dirty="0">
              <a:solidFill>
                <a:schemeClr val="dk2"/>
              </a:solidFill>
              <a:latin typeface="system-ui"/>
              <a:ea typeface="Raleway"/>
              <a:cs typeface="Raleway"/>
              <a:sym typeface="Raleway"/>
            </a:endParaRPr>
          </a:p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Планы на 1–1,5 года:</a:t>
            </a:r>
          </a:p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Оптимизация рецептуры, пилотные испытания на 2–3 заводах;</a:t>
            </a:r>
          </a:p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Получение патента и технологического регламента;</a:t>
            </a:r>
          </a:p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r>
              <a:rPr lang="ru-RU" i="1" dirty="0">
                <a:solidFill>
                  <a:schemeClr val="dk2"/>
                </a:solidFill>
                <a:latin typeface="system-ui"/>
                <a:ea typeface="Raleway"/>
                <a:cs typeface="Raleway"/>
                <a:sym typeface="Raleway"/>
              </a:rPr>
              <a:t>Первые контракты на 50–100 тонн (~10 млн руб.);</a:t>
            </a:r>
          </a:p>
          <a:p>
            <a:pPr lvl="0">
              <a:lnSpc>
                <a:spcPct val="115000"/>
              </a:lnSpc>
              <a:buClr>
                <a:schemeClr val="dk2"/>
              </a:buClr>
              <a:buSzPts val="1200"/>
            </a:pPr>
            <a:endParaRPr lang="ru-RU" i="1" dirty="0">
              <a:solidFill>
                <a:schemeClr val="dk2"/>
              </a:solidFill>
              <a:latin typeface="system-ui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14</a:t>
            </a:fld>
            <a:endParaRPr sz="900"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9" y="3616621"/>
            <a:ext cx="2060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50" y="3556951"/>
            <a:ext cx="1072559" cy="1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i.oneme.ru/i?r=BTE2sh_eZW7g8kugOdIm2Notz_Z1YYc-PcPM90VXDxC03H37NS-1dOwgx9q-fLL6kp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i.oneme.ru/i?r=BTE2sh_eZW7g8kugOdIm2Notz_Z1YYc-PcPM90VXDxC03H37NS-1dOwgx9q-fLL6kp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47" y="3556951"/>
            <a:ext cx="1095221" cy="1460294"/>
          </a:xfrm>
          <a:prstGeom prst="rect">
            <a:avLst/>
          </a:prstGeom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32" y="3575002"/>
            <a:ext cx="1078407" cy="144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456827" y="1257875"/>
            <a:ext cx="6017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b="1" dirty="0">
                <a:latin typeface="Raleway"/>
                <a:ea typeface="Raleway"/>
                <a:cs typeface="Raleway"/>
                <a:sym typeface="Raleway"/>
              </a:rPr>
              <a:t>ЗАПРОС 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340811" y="1990829"/>
            <a:ext cx="8229761" cy="19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indent="0">
              <a:buNone/>
            </a:pPr>
            <a:r>
              <a:rPr lang="ru-RU" sz="1400" b="1" dirty="0" smtClean="0">
                <a:solidFill>
                  <a:srgbClr val="1D1D1F"/>
                </a:solidFill>
                <a:latin typeface="system-ui"/>
              </a:rPr>
              <a:t>                                                     Запрос </a:t>
            </a:r>
            <a:r>
              <a:rPr lang="ru-RU" sz="1400" b="1" dirty="0">
                <a:solidFill>
                  <a:srgbClr val="1D1D1F"/>
                </a:solidFill>
                <a:latin typeface="system-ui"/>
              </a:rPr>
              <a:t>к </a:t>
            </a:r>
            <a:r>
              <a:rPr lang="ru-RU" sz="1400" b="1" dirty="0" smtClean="0">
                <a:solidFill>
                  <a:srgbClr val="1D1D1F"/>
                </a:solidFill>
                <a:latin typeface="system-ui"/>
              </a:rPr>
              <a:t>партнёрам</a:t>
            </a:r>
            <a:endParaRPr lang="ru-RU" sz="1400" dirty="0" smtClean="0">
              <a:solidFill>
                <a:srgbClr val="1D1D1F"/>
              </a:solidFill>
              <a:latin typeface="system-ui"/>
            </a:endParaRPr>
          </a:p>
          <a:p>
            <a:endParaRPr lang="ru-RU" sz="1400" dirty="0">
              <a:solidFill>
                <a:srgbClr val="1D1D1F"/>
              </a:solidFill>
              <a:latin typeface="system-ui"/>
            </a:endParaRPr>
          </a:p>
          <a:p>
            <a:endParaRPr lang="ru-RU" sz="1400" dirty="0" smtClean="0">
              <a:solidFill>
                <a:srgbClr val="1D1D1F"/>
              </a:solidFill>
              <a:latin typeface="system-ui"/>
            </a:endParaRPr>
          </a:p>
          <a:p>
            <a:endParaRPr lang="ru-RU" sz="1400" dirty="0">
              <a:solidFill>
                <a:srgbClr val="1D1D1F"/>
              </a:solidFill>
              <a:latin typeface="system-ui"/>
            </a:endParaRPr>
          </a:p>
          <a:p>
            <a:pPr marL="152400" indent="0">
              <a:buNone/>
            </a:pPr>
            <a:endParaRPr lang="ru-RU" sz="1400" dirty="0" smtClean="0">
              <a:solidFill>
                <a:srgbClr val="1D1D1F"/>
              </a:solidFill>
              <a:latin typeface="system-ui"/>
            </a:endParaRPr>
          </a:p>
          <a:p>
            <a:pPr marL="152400" indent="0">
              <a:buNone/>
            </a:pPr>
            <a:r>
              <a:rPr lang="ru-RU" sz="1400" dirty="0" smtClean="0">
                <a:solidFill>
                  <a:srgbClr val="1D1D1F"/>
                </a:solidFill>
                <a:latin typeface="system-ui"/>
              </a:rPr>
              <a:t>                                Д</a:t>
            </a:r>
            <a:r>
              <a:rPr lang="ru-RU" sz="1400" dirty="0" smtClean="0">
                <a:solidFill>
                  <a:srgbClr val="1D1D1F"/>
                </a:solidFill>
                <a:latin typeface="system-ui"/>
              </a:rPr>
              <a:t>оступ </a:t>
            </a:r>
            <a:r>
              <a:rPr lang="ru-RU" sz="1400" dirty="0">
                <a:solidFill>
                  <a:srgbClr val="1D1D1F"/>
                </a:solidFill>
                <a:latin typeface="system-ui"/>
              </a:rPr>
              <a:t>к индукционным печам для пилотных </a:t>
            </a:r>
            <a:r>
              <a:rPr lang="ru-RU" sz="1400" dirty="0" smtClean="0">
                <a:solidFill>
                  <a:srgbClr val="1D1D1F"/>
                </a:solidFill>
                <a:latin typeface="system-ui"/>
              </a:rPr>
              <a:t>испытаний.</a:t>
            </a:r>
            <a:endParaRPr lang="ru-RU" sz="1400" dirty="0">
              <a:solidFill>
                <a:srgbClr val="1D1D1F"/>
              </a:solidFill>
              <a:latin typeface="system-ui"/>
            </a:endParaRPr>
          </a:p>
          <a:p>
            <a:pPr marL="152400" indent="0">
              <a:buNone/>
            </a:pPr>
            <a:endParaRPr sz="1400" i="1"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15</a:t>
            </a:fld>
            <a:endParaRPr sz="900"/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/>
          <p:nvPr/>
        </p:nvSpPr>
        <p:spPr>
          <a:xfrm>
            <a:off x="3840480" y="2390052"/>
            <a:ext cx="315310" cy="90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18" y="1081514"/>
            <a:ext cx="2734746" cy="203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355340" y="919168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0" i="0" u="none" strike="noStrike" cap="non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УРОВЕНЬ ГОТОВНОСТИ ТЕХНОЛОГИИ</a:t>
            </a:r>
            <a:endParaRPr sz="800" b="0" i="0" u="none" strike="noStrike" cap="non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264365" y="1406086"/>
            <a:ext cx="88053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800" b="0" i="1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53" name="Google Shape;253;p30"/>
          <p:cNvGraphicFramePr/>
          <p:nvPr>
            <p:extLst>
              <p:ext uri="{D42A27DB-BD31-4B8C-83A1-F6EECF244321}">
                <p14:modId xmlns:p14="http://schemas.microsoft.com/office/powerpoint/2010/main" val="3609935759"/>
              </p:ext>
            </p:extLst>
          </p:nvPr>
        </p:nvGraphicFramePr>
        <p:xfrm>
          <a:off x="355340" y="1643986"/>
          <a:ext cx="8382259" cy="2175644"/>
        </p:xfrm>
        <a:graphic>
          <a:graphicData uri="http://schemas.openxmlformats.org/drawingml/2006/table">
            <a:tbl>
              <a:tblPr firstRow="1" bandRow="1">
                <a:noFill/>
                <a:tableStyleId>{C8ABC02E-D552-4304-BCB3-30C21BF54C4B}</a:tableStyleId>
              </a:tblPr>
              <a:tblGrid>
                <a:gridCol w="97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2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Краткое описание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Артефакт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1-3</a:t>
                      </a:r>
                      <a:endParaRPr sz="9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Формирование концепции, лабораторные исследования, создание макета. </a:t>
                      </a:r>
                      <a:r>
                        <a:rPr lang="ru-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Разработана смесь 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Лабораторный образец сухой смеси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Протоколы лабораторных </a:t>
                      </a:r>
                      <a:r>
                        <a:rPr lang="ru-RU" sz="80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испытаний.Сравнительный</a:t>
                      </a:r>
                      <a:r>
                        <a:rPr lang="ru-RU" sz="8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анализ с аналогами</a:t>
                      </a: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4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4-6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Создание прототипа, подтверждение характеристик в лабораторных условиях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Заявка на патент.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Предоставление образцов, согласие на пилотные испытания от Челябинского завода.</a:t>
                      </a: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4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Пилотирование проекта (опытные испытания).</a:t>
                      </a:r>
                      <a:r>
                        <a:rPr lang="ru-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Следующий этап: переход на уровень 7 — пилотные испытания на действующих индукционных печах партнёров.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Следующий этап: переход на уровень 7 — пилотные испытания на действующих индукционных печах партнёров.</a:t>
                      </a: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395007" y="1011725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0" i="0" u="none" strike="noStrike" cap="non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ПРОГРЕСС ЗА ВРЕМЯ АКСЕЛЕРАЦИИ</a:t>
            </a:r>
            <a:endParaRPr sz="800" b="0" i="0" u="none" strike="noStrike" cap="non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406689" y="1599040"/>
            <a:ext cx="85440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62" name="Google Shape;262;p31"/>
          <p:cNvGraphicFramePr/>
          <p:nvPr>
            <p:extLst>
              <p:ext uri="{D42A27DB-BD31-4B8C-83A1-F6EECF244321}">
                <p14:modId xmlns:p14="http://schemas.microsoft.com/office/powerpoint/2010/main" val="2270268171"/>
              </p:ext>
            </p:extLst>
          </p:nvPr>
        </p:nvGraphicFramePr>
        <p:xfrm>
          <a:off x="1174703" y="1844724"/>
          <a:ext cx="6406244" cy="3242973"/>
        </p:xfrm>
        <a:graphic>
          <a:graphicData uri="http://schemas.openxmlformats.org/drawingml/2006/table">
            <a:tbl>
              <a:tblPr>
                <a:noFill/>
                <a:tableStyleId>{254B7B7F-D3C3-4096-8C78-FDE0E1A8C851}</a:tableStyleId>
              </a:tblPr>
              <a:tblGrid>
                <a:gridCol w="2949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7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89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До участия в акселерационной программе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>
                          <a:solidFill>
                            <a:schemeClr val="dk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После участия в акселерационной программе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 –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идея и наработки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 –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разработка, сравнительный анализ с аналогами.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Производственная готовность -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 полностью доработанная технология</a:t>
                      </a:r>
                      <a:endParaRPr lang="ru"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Производственная готовность -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доработана технология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Рыночная готовность -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гипотезы о наличии проблемы </a:t>
                      </a:r>
                      <a:r>
                        <a:rPr lang="ru-RU" sz="1100" u="none" strike="noStrike" cap="none" dirty="0" smtClean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</a:t>
                      </a:r>
                      <a:r>
                        <a:rPr lang="ru-RU" sz="1100" u="none" strike="noStrike" cap="none" baseline="0" dirty="0" smtClean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ru-RU" sz="1100" u="none" strike="noStrike" cap="none" dirty="0" smtClean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подтверждением </a:t>
                      </a:r>
                      <a:r>
                        <a:rPr lang="ru-RU" sz="1100" u="none" strike="noStrike" cap="none" dirty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от рынка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Рыночная готовность </a:t>
                      </a:r>
                      <a:r>
                        <a:rPr lang="ru" sz="1300" u="none" strike="noStrike" cap="none" dirty="0" smtClean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–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 smtClean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Гипотезы о наличии проблемы с подтверждением</a:t>
                      </a:r>
                      <a:r>
                        <a:rPr lang="ru-RU" sz="1100" u="none" strike="noStrike" cap="none" baseline="0" dirty="0" smtClean="0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от рынка</a:t>
                      </a: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Партнерства – </a:t>
                      </a:r>
                      <a:r>
                        <a:rPr lang="ru-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Челябинский завод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Партнерства – </a:t>
                      </a:r>
                      <a:r>
                        <a:rPr lang="ru-RU" sz="130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Челябинский завод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53980" y="847655"/>
            <a:ext cx="4558538" cy="5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rgbClr val="9900FF"/>
                </a:solidFill>
              </a:rPr>
              <a:t>АКТУАЛЬНОСТЬ ИДЕИ</a:t>
            </a:r>
            <a:endParaRPr sz="3000" dirty="0">
              <a:solidFill>
                <a:srgbClr val="9900FF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67562" y="1701985"/>
            <a:ext cx="7919620" cy="143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 algn="just">
              <a:buSzPts val="1200"/>
            </a:pPr>
            <a:r>
              <a:rPr lang="ru-RU" i="1" dirty="0" smtClean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     В</a:t>
            </a:r>
            <a:r>
              <a:rPr lang="ru-RU" i="1" dirty="0" smtClean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i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России более 115 литейных и металлургических предприятий с индукционными печами критически зависят от импортных футеровок. Отрасль активно ищет отечественные решения для импортозамещения, а наш материал с отверждением при 500 °С позволяет снизить энергозатраты на 60–70% и исключить усадочные дефекты. Актуальность подтверждается трендами на энергоэффективность и локализацию критических материалов в рамках Стратегии НТР РФ. </a:t>
            </a:r>
            <a:endParaRPr lang="ru-RU" i="1" dirty="0" smtClean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2</a:t>
            </a:fld>
            <a:endParaRPr sz="900"/>
          </a:p>
        </p:txBody>
      </p:sp>
      <p:grpSp>
        <p:nvGrpSpPr>
          <p:cNvPr id="105" name="Google Shape;105;p14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4"/>
            <p:cNvPicPr preferRelativeResize="0"/>
            <p:nvPr/>
          </p:nvPicPr>
          <p:blipFill rotWithShape="1">
            <a:blip r:embed="rId3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4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09" name="Google Shape;109;p14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10" name="Google Shape;110;p14" title="putp_technologies_logo_violet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6817" y="8287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56825" y="1408375"/>
            <a:ext cx="7994100" cy="114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139700" lvl="0" algn="just">
              <a:lnSpc>
                <a:spcPct val="115000"/>
              </a:lnSpc>
              <a:buSzPts val="1900"/>
            </a:pPr>
            <a:r>
              <a:rPr lang="ru-RU" dirty="0" smtClean="0"/>
              <a:t>     </a:t>
            </a:r>
            <a:r>
              <a:rPr lang="ru-RU" dirty="0" err="1" smtClean="0"/>
              <a:t>И</a:t>
            </a:r>
            <a:r>
              <a:rPr lang="ru-RU" dirty="0" err="1" smtClean="0"/>
              <a:t>мпортозамещение</a:t>
            </a:r>
            <a:r>
              <a:rPr lang="ru-RU" dirty="0" smtClean="0"/>
              <a:t> </a:t>
            </a:r>
            <a:r>
              <a:rPr lang="ru-RU" dirty="0"/>
              <a:t>футеровок либо недоступно, либо неоправданно дорого. </a:t>
            </a:r>
          </a:p>
          <a:p>
            <a:pPr marL="139700" lvl="0" algn="just">
              <a:lnSpc>
                <a:spcPct val="115000"/>
              </a:lnSpc>
              <a:buSzPts val="1900"/>
            </a:pPr>
            <a:r>
              <a:rPr lang="ru-RU" dirty="0" smtClean="0"/>
              <a:t>     Преждевременный </a:t>
            </a:r>
            <a:r>
              <a:rPr lang="ru-RU" dirty="0"/>
              <a:t>выход из строя футеровки из-за усадочных деформаций и термических напряжений при традиционном высокотемпературном спекании. </a:t>
            </a:r>
            <a:endParaRPr lang="ru-RU" dirty="0"/>
          </a:p>
          <a:p>
            <a:pPr marL="139700" lvl="0" algn="just">
              <a:lnSpc>
                <a:spcPct val="115000"/>
              </a:lnSpc>
              <a:buSzPts val="1900"/>
            </a:pPr>
            <a:r>
              <a:rPr lang="ru-RU" dirty="0" smtClean="0"/>
              <a:t>     Образование трещин и зазоров между футеровкой и индуктором.</a:t>
            </a:r>
            <a:endParaRPr lang="ru-RU"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3</a:t>
            </a:fld>
            <a:endParaRPr sz="900"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5" y="2751537"/>
            <a:ext cx="2664667" cy="17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760" y="4540485"/>
            <a:ext cx="3015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Изображение </a:t>
            </a:r>
            <a:r>
              <a:rPr lang="ru-RU" dirty="0"/>
              <a:t>смеси по фракциям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53" y="2728204"/>
            <a:ext cx="3173511" cy="178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0553" y="4540485"/>
            <a:ext cx="419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Изображение </a:t>
            </a:r>
            <a:r>
              <a:rPr lang="ru-RU" dirty="0"/>
              <a:t>плавильного индуктора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456817" y="1035369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ЦЕЛЕВАЯ АУДИТОРИЯ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456825" y="1802224"/>
            <a:ext cx="7993200" cy="27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just">
              <a:buNone/>
            </a:pPr>
            <a:r>
              <a:rPr lang="ru-RU" dirty="0" smtClean="0"/>
              <a:t>     Л</a:t>
            </a:r>
            <a:r>
              <a:rPr lang="ru-RU" dirty="0" smtClean="0"/>
              <a:t>итейные </a:t>
            </a:r>
            <a:r>
              <a:rPr lang="ru-RU" dirty="0"/>
              <a:t>и металлургические предприятия России (более 115 заводов), эксплуатирующие индукционные плавильные печи и сталкивающиеся с дефицитом доступных </a:t>
            </a:r>
            <a:r>
              <a:rPr lang="ru-RU" dirty="0" err="1"/>
              <a:t>футеровочных</a:t>
            </a:r>
            <a:r>
              <a:rPr lang="ru-RU" dirty="0"/>
              <a:t> материалов. </a:t>
            </a:r>
            <a:endParaRPr lang="ru-RU" sz="1300" dirty="0">
              <a:solidFill>
                <a:srgbClr val="132C40"/>
              </a:solidFill>
            </a:endParaRPr>
          </a:p>
          <a:p>
            <a:pPr marL="0" lvl="0" indent="0" algn="just">
              <a:buNone/>
            </a:pPr>
            <a:endParaRPr lang="ru-RU" sz="1300" dirty="0">
              <a:solidFill>
                <a:srgbClr val="132C40"/>
              </a:solidFill>
            </a:endParaRPr>
          </a:p>
          <a:p>
            <a:pPr marL="0" lvl="0" indent="0" algn="just">
              <a:buNone/>
            </a:pPr>
            <a:r>
              <a:rPr lang="ru-RU" sz="1300" dirty="0" smtClean="0">
                <a:solidFill>
                  <a:srgbClr val="132C40"/>
                </a:solidFill>
              </a:rPr>
              <a:t>Пользователь             начальник плавильного участка.</a:t>
            </a:r>
          </a:p>
          <a:p>
            <a:pPr marL="0" lvl="0" indent="0" algn="just">
              <a:buNone/>
            </a:pPr>
            <a:r>
              <a:rPr lang="ru-RU" sz="1300" dirty="0" smtClean="0">
                <a:solidFill>
                  <a:srgbClr val="132C40"/>
                </a:solidFill>
              </a:rPr>
              <a:t>          ЛПР                     технический директор или руководитель закупок.</a:t>
            </a:r>
          </a:p>
          <a:p>
            <a:pPr marL="0" lvl="0" indent="0" algn="just">
              <a:buNone/>
            </a:pPr>
            <a:r>
              <a:rPr lang="ru-RU" sz="1300" dirty="0" smtClean="0">
                <a:solidFill>
                  <a:srgbClr val="132C40"/>
                </a:solidFill>
              </a:rPr>
              <a:t>Влияющее лицо     главный </a:t>
            </a:r>
            <a:r>
              <a:rPr lang="ru-RU" sz="1300" dirty="0">
                <a:solidFill>
                  <a:srgbClr val="132C40"/>
                </a:solidFill>
              </a:rPr>
              <a:t>инженер или технолог, оценивающий соответствие материала техпроцессу. </a:t>
            </a:r>
          </a:p>
          <a:p>
            <a:pPr marL="0" lvl="0" indent="0" algn="just">
              <a:buNone/>
            </a:pPr>
            <a:endParaRPr sz="1300" dirty="0">
              <a:solidFill>
                <a:srgbClr val="132C40"/>
              </a:solidFill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4</a:t>
            </a:fld>
            <a:endParaRPr sz="900"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трелка вправо 17"/>
          <p:cNvSpPr/>
          <p:nvPr/>
        </p:nvSpPr>
        <p:spPr>
          <a:xfrm>
            <a:off x="1690063" y="2602888"/>
            <a:ext cx="3468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690063" y="2837793"/>
            <a:ext cx="3468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954924" y="3096348"/>
            <a:ext cx="2648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6817" y="82925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05477" y="1781309"/>
            <a:ext cx="5512800" cy="15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lvl="0" algn="just">
              <a:lnSpc>
                <a:spcPct val="115000"/>
              </a:lnSpc>
              <a:buSzPts val="1000"/>
            </a:pPr>
            <a:r>
              <a:rPr lang="ru-RU" sz="1000" dirty="0" smtClean="0">
                <a:solidFill>
                  <a:srgbClr val="1D1D1F"/>
                </a:solidFill>
                <a:latin typeface="system-ui"/>
              </a:rPr>
              <a:t>     Сухая </a:t>
            </a:r>
            <a:r>
              <a:rPr lang="ru-RU" sz="1000" dirty="0">
                <a:solidFill>
                  <a:srgbClr val="1D1D1F"/>
                </a:solidFill>
                <a:latin typeface="system-ui"/>
              </a:rPr>
              <a:t>безусадочная корундовая смесь с отверждением при 500 °С (вместо традиционных 1200–1500 °С), обеспечивающая линейную усадку ≤</a:t>
            </a:r>
            <a:r>
              <a:rPr lang="ru-RU" sz="1000" dirty="0" smtClean="0">
                <a:solidFill>
                  <a:srgbClr val="1D1D1F"/>
                </a:solidFill>
                <a:latin typeface="system-ui"/>
              </a:rPr>
              <a:t>0.1% </a:t>
            </a:r>
            <a:r>
              <a:rPr lang="ru-RU" sz="1000" dirty="0">
                <a:solidFill>
                  <a:srgbClr val="1D1D1F"/>
                </a:solidFill>
                <a:latin typeface="system-ui"/>
              </a:rPr>
              <a:t>и прочность на </a:t>
            </a:r>
            <a:r>
              <a:rPr lang="ru-RU" sz="1000" dirty="0" smtClean="0">
                <a:solidFill>
                  <a:srgbClr val="1D1D1F"/>
                </a:solidFill>
                <a:latin typeface="system-ui"/>
              </a:rPr>
              <a:t>сжатие 30 </a:t>
            </a:r>
            <a:r>
              <a:rPr lang="ru-RU" sz="1000" dirty="0">
                <a:solidFill>
                  <a:srgbClr val="1D1D1F"/>
                </a:solidFill>
                <a:latin typeface="system-ui"/>
              </a:rPr>
              <a:t>Мпа. </a:t>
            </a:r>
          </a:p>
          <a:p>
            <a:pPr lvl="0" algn="just">
              <a:lnSpc>
                <a:spcPct val="115000"/>
              </a:lnSpc>
              <a:buSzPts val="1000"/>
            </a:pPr>
            <a:endParaRPr lang="ru-RU" sz="1000" dirty="0">
              <a:solidFill>
                <a:srgbClr val="1D1D1F"/>
              </a:solidFill>
              <a:latin typeface="system-ui"/>
            </a:endParaRPr>
          </a:p>
          <a:p>
            <a:pPr lvl="0" algn="just">
              <a:lnSpc>
                <a:spcPct val="115000"/>
              </a:lnSpc>
              <a:buSzPts val="1000"/>
            </a:pPr>
            <a:r>
              <a:rPr lang="ru-RU" sz="1000" dirty="0" smtClean="0">
                <a:solidFill>
                  <a:srgbClr val="1D1D1F"/>
                </a:solidFill>
                <a:latin typeface="system-ui"/>
              </a:rPr>
              <a:t>     Продукт </a:t>
            </a:r>
            <a:r>
              <a:rPr lang="ru-RU" sz="1000" dirty="0">
                <a:solidFill>
                  <a:srgbClr val="1D1D1F"/>
                </a:solidFill>
                <a:latin typeface="system-ui"/>
              </a:rPr>
              <a:t>решает проблему усадочных трещин и зазоров между футеровкой и индуктором за счёт оптимизированного гранулометрического состава и модификаторов. </a:t>
            </a:r>
          </a:p>
          <a:p>
            <a:pPr lvl="0" algn="just">
              <a:lnSpc>
                <a:spcPct val="115000"/>
              </a:lnSpc>
              <a:buSzPts val="1000"/>
            </a:pPr>
            <a:endParaRPr lang="ru-RU" sz="1000" dirty="0">
              <a:solidFill>
                <a:srgbClr val="1D1D1F"/>
              </a:solidFill>
              <a:latin typeface="system-ui"/>
            </a:endParaRPr>
          </a:p>
          <a:p>
            <a:pPr lvl="0" algn="just">
              <a:lnSpc>
                <a:spcPct val="115000"/>
              </a:lnSpc>
              <a:buSzPts val="1000"/>
            </a:pPr>
            <a:endParaRPr lang="ru-RU" sz="1000" dirty="0">
              <a:solidFill>
                <a:srgbClr val="1D1D1F"/>
              </a:solidFill>
              <a:latin typeface="system-ui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5959592" y="1590200"/>
            <a:ext cx="2664600" cy="239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300" tIns="58300" rIns="58300" bIns="583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dirty="0">
                <a:solidFill>
                  <a:srgbClr val="132C40"/>
                </a:solidFill>
              </a:rPr>
              <a:t>фото, картинка, </a:t>
            </a:r>
            <a:endParaRPr dirty="0">
              <a:solidFill>
                <a:srgbClr val="132C4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dirty="0">
                <a:solidFill>
                  <a:srgbClr val="132C40"/>
                </a:solidFill>
              </a:rPr>
              <a:t>схема предполагаемого продукта</a:t>
            </a:r>
            <a:endParaRPr dirty="0">
              <a:solidFill>
                <a:srgbClr val="132C40"/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5</a:t>
            </a:fld>
            <a:endParaRPr sz="900"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251AD8CF-C32D-4935-A889-C6FFB0637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25" y="1590200"/>
            <a:ext cx="2664600" cy="24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6</a:t>
            </a:fld>
            <a:endParaRPr sz="900"/>
          </a:p>
        </p:txBody>
      </p:sp>
      <p:sp>
        <p:nvSpPr>
          <p:cNvPr id="142" name="Google Shape;142;p18"/>
          <p:cNvSpPr txBox="1"/>
          <p:nvPr/>
        </p:nvSpPr>
        <p:spPr>
          <a:xfrm>
            <a:off x="389735" y="863677"/>
            <a:ext cx="68031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1" i="0" u="none" strike="noStrike" cap="none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ТЕХНОЛОГИЧЕСКОЕ ЯДРО ПРОЕКТА</a:t>
            </a:r>
            <a:endParaRPr sz="27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17251" y="1638349"/>
            <a:ext cx="6160519" cy="264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algn="just"/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     Комбинированная 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технология низкотемпературного фазово-химического структурообразования с управляемой компенсацией термических деформаций. </a:t>
            </a:r>
            <a:endParaRPr lang="ru-RU" sz="1200" i="1" dirty="0" smtClean="0">
              <a:latin typeface="Raleway" panose="020B0604020202020204" charset="-52"/>
              <a:ea typeface="Raleway"/>
              <a:cs typeface="Raleway"/>
              <a:sym typeface="Raleway"/>
            </a:endParaRPr>
          </a:p>
          <a:p>
            <a:pPr algn="just"/>
            <a:endParaRPr lang="ru-RU" sz="1200" i="1" dirty="0" smtClean="0">
              <a:latin typeface="Raleway" panose="020B0604020202020204" charset="-52"/>
              <a:ea typeface="Raleway"/>
              <a:cs typeface="Raleway"/>
              <a:sym typeface="Raleway"/>
            </a:endParaRPr>
          </a:p>
          <a:p>
            <a:pPr algn="just"/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   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За 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счёт введения в электрокорундовую матрицу (</a:t>
            </a:r>
            <a:r>
              <a:rPr lang="ru-RU" sz="1200" i="1" dirty="0" err="1">
                <a:latin typeface="Raleway" panose="020B0604020202020204" charset="-52"/>
                <a:ea typeface="Raleway"/>
                <a:cs typeface="Raleway"/>
                <a:sym typeface="Raleway"/>
              </a:rPr>
              <a:t>Al₂O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₃ ≥92 %)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микродобавок в 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диапазоне 450–550 °С происходит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небольшая 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линейная усадка ≤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0,1 %.  </a:t>
            </a:r>
          </a:p>
          <a:p>
            <a:pPr algn="just"/>
            <a:endParaRPr lang="ru-RU" sz="1200" i="1" dirty="0">
              <a:latin typeface="Raleway" panose="020B0604020202020204" charset="-52"/>
              <a:ea typeface="Raleway"/>
              <a:cs typeface="Raleway"/>
              <a:sym typeface="Raleway"/>
            </a:endParaRPr>
          </a:p>
          <a:p>
            <a:pPr algn="just"/>
            <a:r>
              <a:rPr lang="en-US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     </a:t>
            </a:r>
            <a:r>
              <a:rPr lang="ru-RU" sz="1200" i="1" dirty="0" smtClean="0">
                <a:latin typeface="Raleway" panose="020B0604020202020204" charset="-52"/>
                <a:ea typeface="Raleway"/>
                <a:cs typeface="Raleway"/>
                <a:sym typeface="Raleway"/>
              </a:rPr>
              <a:t>К</a:t>
            </a:r>
            <a:r>
              <a:rPr lang="ru-RU" sz="1200" b="0" i="1" strike="noStrike" cap="none" dirty="0" smtClean="0">
                <a:solidFill>
                  <a:srgbClr val="000000"/>
                </a:solidFill>
                <a:latin typeface="Raleway" panose="020B0604020202020204" charset="-52"/>
                <a:ea typeface="Raleway"/>
                <a:cs typeface="Raleway"/>
                <a:sym typeface="Raleway"/>
              </a:rPr>
              <a:t>ритическая </a:t>
            </a:r>
            <a:r>
              <a:rPr lang="ru-RU" sz="1200" b="0" i="1" strike="noStrike" cap="none" dirty="0">
                <a:solidFill>
                  <a:srgbClr val="000000"/>
                </a:solidFill>
                <a:latin typeface="Raleway" panose="020B0604020202020204" charset="-52"/>
                <a:ea typeface="Raleway"/>
                <a:cs typeface="Raleway"/>
                <a:sym typeface="Raleway"/>
              </a:rPr>
              <a:t>технология</a:t>
            </a:r>
            <a:r>
              <a:rPr lang="ru-RU" sz="1200" i="1" dirty="0">
                <a:latin typeface="Raleway" panose="020B0604020202020204" charset="-52"/>
                <a:ea typeface="Raleway"/>
                <a:cs typeface="Raleway"/>
                <a:sym typeface="Raleway"/>
              </a:rPr>
              <a:t>: т</a:t>
            </a:r>
            <a:r>
              <a:rPr lang="ru-RU" sz="1200" dirty="0"/>
              <a:t>ехнологии создания новых материалов с заданными свойствами и эксплуатационными </a:t>
            </a:r>
            <a:r>
              <a:rPr lang="ru-RU" sz="1200" dirty="0" smtClean="0"/>
              <a:t>характеристиками.</a:t>
            </a:r>
            <a:endParaRPr lang="ru-RU" sz="1200" dirty="0"/>
          </a:p>
          <a:p>
            <a:pPr algn="just"/>
            <a:r>
              <a:rPr lang="en-US" sz="1200" dirty="0" smtClean="0"/>
              <a:t>     </a:t>
            </a:r>
            <a:r>
              <a:rPr lang="ru-RU" sz="1200" dirty="0" smtClean="0"/>
              <a:t>Технологии </a:t>
            </a:r>
            <a:r>
              <a:rPr lang="ru-RU" sz="1200" dirty="0"/>
              <a:t>производства малотоннажной химической продукции, включая особо чистые вещества, для фармацевтики, энергетики и микроэлектроники</a:t>
            </a:r>
            <a:br>
              <a:rPr lang="ru-RU" sz="1200" dirty="0"/>
            </a:br>
            <a:endParaRPr lang="ru-RU" sz="1200" b="0" i="1" strike="noStrike" cap="none" dirty="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l="24910" t="15182" r="25938"/>
          <a:stretch/>
        </p:blipFill>
        <p:spPr>
          <a:xfrm>
            <a:off x="6467899" y="2317699"/>
            <a:ext cx="2258850" cy="275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456817" y="1173405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r>
              <a:rPr lang="ru" sz="3000">
                <a:solidFill>
                  <a:srgbClr val="980000"/>
                </a:solidFill>
              </a:rPr>
              <a:t>*</a:t>
            </a:r>
            <a:endParaRPr sz="3000">
              <a:solidFill>
                <a:srgbClr val="980000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30725" y="2037541"/>
            <a:ext cx="65139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 sz="1400" b="0" i="1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Уровень локализации</a:t>
            </a:r>
            <a:endParaRPr sz="1400" b="0" i="1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 sz="1400" b="0" i="1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Какое оборудование, помещения и программное обеспечение нужны для производства продукта?</a:t>
            </a:r>
            <a:endParaRPr sz="1400" b="0" i="1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 sz="1400" b="0" i="1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Какие материалы, расходники и другие ресурсы потребуются для производства?</a:t>
            </a:r>
            <a:endParaRPr sz="1400" b="0" i="1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 sz="1400" b="0" i="1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Какие технологические операции и действия нужно выполнить для производства?</a:t>
            </a:r>
            <a:endParaRPr sz="1400" b="0" i="1" u="none" strike="noStrike" cap="none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7</a:t>
            </a:fld>
            <a:endParaRPr sz="900"/>
          </a:p>
        </p:txBody>
      </p:sp>
      <p:sp>
        <p:nvSpPr>
          <p:cNvPr id="153" name="Google Shape;153;p19"/>
          <p:cNvSpPr txBox="1"/>
          <p:nvPr/>
        </p:nvSpPr>
        <p:spPr>
          <a:xfrm>
            <a:off x="390525" y="4426450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* для разработок поздних стадий (уровень технологической готовности выше - 6)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622275" y="742300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СЛАЙД ИСПОЛЬЗУЕТСЯ ПОСЛЕ ЭКВАТОРА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11600" y="1524818"/>
            <a:ext cx="83208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ЦЕННОСТЬ, ЦЕННОСТНОЕ ПРЕДЛОЖЕНИЕ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808057" y="2104425"/>
            <a:ext cx="51189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Х,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клиентам типа Y 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Z 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P 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технологии S 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"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ценность V</a:t>
            </a:r>
            <a:endParaRPr sz="1200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8</a:t>
            </a:fld>
            <a:endParaRPr sz="900"/>
          </a:p>
        </p:txBody>
      </p:sp>
      <p:sp>
        <p:nvSpPr>
          <p:cNvPr id="163" name="Google Shape;163;p20"/>
          <p:cNvSpPr txBox="1"/>
          <p:nvPr/>
        </p:nvSpPr>
        <p:spPr>
          <a:xfrm>
            <a:off x="397495" y="927413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СЛАЙД ИСПОЛЬЗУЕТСЯ ПОСЛЕ ЭКВАТОРА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488944" y="1806888"/>
            <a:ext cx="693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57200" y="1806888"/>
            <a:ext cx="75654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ru-RU" sz="1600" dirty="0" smtClean="0">
                <a:solidFill>
                  <a:srgbClr val="1D1D1F"/>
                </a:solidFill>
                <a:latin typeface="system-ui"/>
              </a:rPr>
              <a:t>     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Рынок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огнеупоров в России — ~3,8 млрд долл. (2025 г.), сегмент футеровок для индукционных печей — ~15–20%. </a:t>
            </a:r>
            <a:endParaRPr lang="ru-RU" dirty="0" smtClean="0">
              <a:solidFill>
                <a:srgbClr val="1D1D1F"/>
              </a:solidFill>
              <a:latin typeface="system-ui"/>
            </a:endParaRPr>
          </a:p>
          <a:p>
            <a:pPr algn="just"/>
            <a:endParaRPr lang="ru-RU" dirty="0">
              <a:solidFill>
                <a:srgbClr val="1D1D1F"/>
              </a:solidFill>
              <a:latin typeface="system-ui"/>
            </a:endParaRPr>
          </a:p>
          <a:p>
            <a:pPr algn="just"/>
            <a:r>
              <a:rPr lang="ru-RU" b="1" dirty="0" smtClean="0">
                <a:solidFill>
                  <a:srgbClr val="1D1D1F"/>
                </a:solidFill>
                <a:latin typeface="system-ui"/>
              </a:rPr>
              <a:t>     Общий объем целевого рынка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— 115+ предприятий (~600–800 млн руб./год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)</a:t>
            </a:r>
          </a:p>
          <a:p>
            <a:pPr algn="just"/>
            <a:endParaRPr lang="ru-RU" dirty="0">
              <a:solidFill>
                <a:srgbClr val="1D1D1F"/>
              </a:solidFill>
              <a:latin typeface="system-ui"/>
            </a:endParaRPr>
          </a:p>
          <a:p>
            <a:pPr algn="just"/>
            <a:r>
              <a:rPr lang="ru-RU" b="1" dirty="0" smtClean="0">
                <a:solidFill>
                  <a:srgbClr val="1D1D1F"/>
                </a:solidFill>
                <a:latin typeface="system-ui"/>
              </a:rPr>
              <a:t>     Доступный объем рынка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— 30–40 заводов чёрной и цветной металлургии, ищущих импортозамещение (~150–250 млн руб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.)</a:t>
            </a:r>
          </a:p>
          <a:p>
            <a:pPr algn="just"/>
            <a:endParaRPr lang="ru-RU" dirty="0">
              <a:solidFill>
                <a:srgbClr val="1D1D1F"/>
              </a:solidFill>
              <a:latin typeface="system-ui"/>
            </a:endParaRPr>
          </a:p>
          <a:p>
            <a:pPr algn="just"/>
            <a:r>
              <a:rPr lang="ru-RU" b="1" dirty="0" smtClean="0">
                <a:solidFill>
                  <a:srgbClr val="1D1D1F"/>
                </a:solidFill>
                <a:latin typeface="system-ui"/>
              </a:rPr>
              <a:t>     Реально достижимый объем рынка</a:t>
            </a:r>
            <a:r>
              <a:rPr lang="ru-RU" dirty="0" smtClean="0">
                <a:solidFill>
                  <a:srgbClr val="1D1D1F"/>
                </a:solidFill>
                <a:latin typeface="system-ui"/>
              </a:rPr>
              <a:t>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— 5–7 пилотных клиентов в первый год (~30–50 млн руб.). </a:t>
            </a:r>
            <a:endParaRPr lang="ru-RU" dirty="0" smtClean="0">
              <a:solidFill>
                <a:srgbClr val="1D1D1F"/>
              </a:solidFill>
              <a:latin typeface="system-ui"/>
            </a:endParaRPr>
          </a:p>
          <a:p>
            <a:pPr algn="just"/>
            <a:endParaRPr lang="ru-RU" dirty="0">
              <a:solidFill>
                <a:srgbClr val="1D1D1F"/>
              </a:solidFill>
              <a:latin typeface="system-ui"/>
            </a:endParaRPr>
          </a:p>
          <a:p>
            <a:pPr algn="just"/>
            <a:r>
              <a:rPr lang="ru-RU" dirty="0" smtClean="0">
                <a:solidFill>
                  <a:srgbClr val="1D1D1F"/>
                </a:solidFill>
                <a:latin typeface="system-ui"/>
              </a:rPr>
              <a:t>     Динамика </a:t>
            </a:r>
            <a:r>
              <a:rPr lang="ru-RU" dirty="0">
                <a:solidFill>
                  <a:srgbClr val="1D1D1F"/>
                </a:solidFill>
                <a:latin typeface="system-ui"/>
              </a:rPr>
              <a:t>рынка: +4–6% г/г, сезонность слабо выражена. </a:t>
            </a: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9</a:t>
            </a:fld>
            <a:endParaRPr sz="900"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432325" y="984693"/>
            <a:ext cx="83208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РЫНОК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988</Words>
  <Application>Microsoft Office PowerPoint</Application>
  <PresentationFormat>Экран (16:9)</PresentationFormat>
  <Paragraphs>174</Paragraphs>
  <Slides>17</Slides>
  <Notes>17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Raleway SemiBold</vt:lpstr>
      <vt:lpstr>system-ui</vt:lpstr>
      <vt:lpstr>Raleway Medium</vt:lpstr>
      <vt:lpstr>Raleway</vt:lpstr>
      <vt:lpstr>Helvetica Neue</vt:lpstr>
      <vt:lpstr>Century Gothic</vt:lpstr>
      <vt:lpstr>Trebuchet MS</vt:lpstr>
      <vt:lpstr>Simple Light</vt:lpstr>
      <vt:lpstr>Презентация PowerPoint</vt:lpstr>
      <vt:lpstr>АКТУАЛЬНОСТЬ ИДЕИ</vt:lpstr>
      <vt:lpstr>ПРОБЛЕМА</vt:lpstr>
      <vt:lpstr>ЦЕЛЕВАЯ АУДИТОРИЯ</vt:lpstr>
      <vt:lpstr>РЕШЕНИЕ</vt:lpstr>
      <vt:lpstr>Презентация PowerPoint</vt:lpstr>
      <vt:lpstr>РЕШЕНИЕ*</vt:lpstr>
      <vt:lpstr>ЦЕННОСТЬ, ЦЕННОСТНОЕ ПРЕДЛОЖЕНИЕ</vt:lpstr>
      <vt:lpstr>РЫНОК</vt:lpstr>
      <vt:lpstr>Презентация PowerPoint</vt:lpstr>
      <vt:lpstr>БИЗНЕС-МОДЕЛЬ</vt:lpstr>
      <vt:lpstr>КОМАНДА И ПРОГРЕСС</vt:lpstr>
      <vt:lpstr>Презентация PowerPoint</vt:lpstr>
      <vt:lpstr>ТЕКУЩИЕ РЕЗУЛЬТАТЫ И ПЛАНЫ РАЗВИТИЯ</vt:lpstr>
      <vt:lpstr>ЗАПРОС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Раиль и Маргарита</cp:lastModifiedBy>
  <cp:revision>15</cp:revision>
  <dcterms:modified xsi:type="dcterms:W3CDTF">2026-04-26T08:19:24Z</dcterms:modified>
</cp:coreProperties>
</file>