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1" r:id="rId7"/>
    <p:sldId id="299" r:id="rId8"/>
    <p:sldId id="292" r:id="rId9"/>
    <p:sldId id="293" r:id="rId10"/>
    <p:sldId id="294" r:id="rId11"/>
    <p:sldId id="295" r:id="rId12"/>
    <p:sldId id="296" r:id="rId13"/>
    <p:sldId id="281" r:id="rId14"/>
    <p:sldId id="297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538"/>
    <a:srgbClr val="605D5C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63" d="100"/>
          <a:sy n="63" d="100"/>
        </p:scale>
        <p:origin x="90" y="108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eslobacheva@chsu.ru" TargetMode="External"/><Relationship Id="rId3" Type="http://schemas.openxmlformats.org/officeDocument/2006/relationships/image" Target="../media/image18.jpeg"/><Relationship Id="rId7" Type="http://schemas.openxmlformats.org/officeDocument/2006/relationships/hyperlink" Target="mailto:amkoltcov@chsu.ru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hyperlink" Target="mailto:dmitriyevstratov03@gmail.com" TargetMode="External"/><Relationship Id="rId4" Type="http://schemas.openxmlformats.org/officeDocument/2006/relationships/image" Target="../media/image19.png"/><Relationship Id="rId9" Type="http://schemas.openxmlformats.org/officeDocument/2006/relationships/hyperlink" Target="mailto:avkonobeeva@chs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проекта утилизации теплоты, отводимой в системе охлаждения заготовок машины непрерывного литья заготовок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 lnSpcReduction="100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</a:t>
            </a:r>
            <a:r>
              <a:rPr lang="ru-RU" sz="2000" dirty="0"/>
              <a:t>делаем </a:t>
            </a:r>
            <a:r>
              <a:rPr lang="ru-RU" sz="2000" dirty="0" smtClean="0"/>
              <a:t>проект использования </a:t>
            </a:r>
            <a:r>
              <a:rPr lang="ru-RU" sz="2000" dirty="0"/>
              <a:t>теплоты, отводимой в системе охлаждения заготовок </a:t>
            </a:r>
            <a:r>
              <a:rPr lang="ru-RU" sz="2000" dirty="0" smtClean="0"/>
              <a:t>МНЛЗ для промышленных организаций</a:t>
            </a:r>
            <a:r>
              <a:rPr lang="en-US" sz="2000" dirty="0" smtClean="0"/>
              <a:t>, </a:t>
            </a:r>
            <a:r>
              <a:rPr lang="ru-RU" sz="2000" dirty="0" smtClean="0"/>
              <a:t> чтобы </a:t>
            </a:r>
            <a:r>
              <a:rPr lang="ru-RU" sz="2000" dirty="0"/>
              <a:t>они </a:t>
            </a:r>
            <a:r>
              <a:rPr lang="ru-RU" sz="2000" dirty="0" smtClean="0"/>
              <a:t>могли экономить </a:t>
            </a:r>
            <a:r>
              <a:rPr lang="ru-RU" sz="2000" dirty="0"/>
              <a:t>50 тыс. т. </a:t>
            </a:r>
            <a:r>
              <a:rPr lang="ru-RU" sz="2000" dirty="0" smtClean="0"/>
              <a:t>Условного топлива </a:t>
            </a:r>
            <a:r>
              <a:rPr lang="ru-RU" sz="2000" dirty="0"/>
              <a:t>в </a:t>
            </a:r>
            <a:r>
              <a:rPr lang="ru-RU" sz="2000" dirty="0" smtClean="0"/>
              <a:t>год</a:t>
            </a:r>
            <a:r>
              <a:rPr lang="en-US" sz="2000" dirty="0" smtClean="0"/>
              <a:t>,</a:t>
            </a:r>
            <a:r>
              <a:rPr lang="ru-RU" sz="2000" dirty="0" smtClean="0"/>
              <a:t> что равняется</a:t>
            </a:r>
            <a:r>
              <a:rPr lang="ru-RU" dirty="0"/>
              <a:t> </a:t>
            </a:r>
            <a:r>
              <a:rPr lang="ru-RU" sz="1900" dirty="0" smtClean="0"/>
              <a:t>450 </a:t>
            </a:r>
            <a:r>
              <a:rPr lang="ru-RU" sz="1900" dirty="0"/>
              <a:t>млн. руб. в год</a:t>
            </a:r>
            <a:r>
              <a:rPr lang="ru-RU" sz="2000" dirty="0" smtClean="0"/>
              <a:t>!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505" y="4312645"/>
            <a:ext cx="2410388" cy="241038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Autofit/>
          </a:bodyPr>
          <a:lstStyle/>
          <a:p>
            <a:r>
              <a:rPr lang="ru-RU" sz="1800" dirty="0"/>
              <a:t>Количество теплоты, поступающее с жидкой сталью в кристаллизаторы МНЛЗ в единицу времени, в среднем составляет 1500 ГДж/ч, или 1,3 ГДж на 1 тонну жидкой стали. Примерно треть поступившей теплоты отводится в системе охлаждения МНЛЗ и далее теряется в окружающей среде</a:t>
            </a:r>
            <a:r>
              <a:rPr lang="ru-RU" sz="1800" dirty="0" smtClean="0"/>
              <a:t>.</a:t>
            </a:r>
          </a:p>
          <a:p>
            <a:endParaRPr lang="ru-RU" sz="1400" dirty="0" smtClean="0"/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стоимости природного газа 5,18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ru-RU" sz="20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(на 01.12.22) экономия денежных средств составит </a:t>
            </a:r>
            <a:r>
              <a:rPr lang="en-US" sz="20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22,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руб. на 1 тонну разлитой жидкой стали, что применительно к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ЧерМК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ОАО «Северсталь» равняется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450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млн. руб. в год;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 smtClean="0"/>
          </a:p>
          <a:p>
            <a:r>
              <a:rPr lang="ru-RU" sz="1800" dirty="0" smtClean="0"/>
              <a:t>О данной проблеме мы узнали из общения со специалистами Управления главного энергетика ПАО «Северсталь» – </a:t>
            </a:r>
            <a:r>
              <a:rPr lang="ru-RU" sz="1800" dirty="0" err="1" smtClean="0"/>
              <a:t>Бахваловым</a:t>
            </a:r>
            <a:r>
              <a:rPr lang="ru-RU" sz="1800" dirty="0" smtClean="0"/>
              <a:t> М.А. и </a:t>
            </a:r>
            <a:r>
              <a:rPr lang="ru-RU" sz="1800" dirty="0" err="1" smtClean="0"/>
              <a:t>Разинковым</a:t>
            </a:r>
            <a:r>
              <a:rPr lang="ru-RU" sz="1800" dirty="0" smtClean="0"/>
              <a:t> А.А., а также из научно-технической литературы по данной теме</a:t>
            </a:r>
          </a:p>
          <a:p>
            <a:endParaRPr lang="ru-RU" sz="1800" dirty="0"/>
          </a:p>
          <a:p>
            <a:endParaRPr lang="ru-RU" sz="1800" dirty="0"/>
          </a:p>
          <a:p>
            <a:r>
              <a:rPr lang="ru-RU" sz="1800" dirty="0"/>
              <a:t> </a:t>
            </a:r>
          </a:p>
          <a:p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9521" y="4880495"/>
            <a:ext cx="89154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Данная проблема является весьма актуальной для ПАО «Северсталь», т.к. ее решение позволит снизить затраты на отопление примерно на 150 млн. руб. в год, что уменьшит себестоимость конечной продукции и повысит </a:t>
            </a:r>
            <a:r>
              <a:rPr lang="ru-RU" sz="1800" dirty="0" err="1"/>
              <a:t>конкурентноспособность</a:t>
            </a:r>
            <a:r>
              <a:rPr lang="ru-RU" sz="1800" dirty="0"/>
              <a:t> предприятия </a:t>
            </a: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Мы предлагаем применять систему испарительного </a:t>
            </a:r>
            <a:r>
              <a:rPr lang="ru-RU" dirty="0"/>
              <a:t>охлаждения </a:t>
            </a:r>
            <a:r>
              <a:rPr lang="ru-RU" dirty="0" smtClean="0"/>
              <a:t>для отвода теплоты в которой холодная </a:t>
            </a:r>
            <a:r>
              <a:rPr lang="ru-RU" dirty="0"/>
              <a:t>вода заменена кипящей, при этом используется в основном скрытая теплота парообразования. Теплота, отбираемая охлаждающей водой, нагревает ее до температуры кипения при данном давлении, после чего происходит парообразование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пределах применяемых в СИО давлений </a:t>
            </a:r>
            <a:r>
              <a:rPr lang="ru-RU" dirty="0" smtClean="0"/>
              <a:t>на </a:t>
            </a:r>
            <a:r>
              <a:rPr lang="ru-RU" dirty="0"/>
              <a:t>нагрев воды расходуется </a:t>
            </a:r>
            <a:r>
              <a:rPr lang="ru-RU" dirty="0" smtClean="0"/>
              <a:t>130-630 </a:t>
            </a:r>
            <a:r>
              <a:rPr lang="ru-RU" dirty="0"/>
              <a:t>кДж/кг теплоты; теплота парообразования составляет </a:t>
            </a:r>
            <a:r>
              <a:rPr lang="ru-RU" dirty="0" smtClean="0"/>
              <a:t>2200-1700 </a:t>
            </a:r>
            <a:r>
              <a:rPr lang="ru-RU" dirty="0"/>
              <a:t>кДж/кг.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итоге количество отбираемой 1 кг воды теплоты во всем диапазоне давлений составляет около 2300 кДж вместо </a:t>
            </a:r>
            <a:r>
              <a:rPr lang="ru-RU" dirty="0" smtClean="0"/>
              <a:t>40-80 </a:t>
            </a:r>
            <a:r>
              <a:rPr lang="ru-RU" dirty="0"/>
              <a:t>кДж при водяном, что позволяет сократить расход воды примерно в 30-50 раз </a:t>
            </a:r>
          </a:p>
          <a:p>
            <a:endParaRPr lang="ru-RU" dirty="0" smtClean="0"/>
          </a:p>
          <a:p>
            <a:r>
              <a:rPr lang="ru-RU" dirty="0" smtClean="0"/>
              <a:t>Такая технология использования тепла </a:t>
            </a:r>
            <a:r>
              <a:rPr lang="ru-RU" dirty="0"/>
              <a:t>отходящего в </a:t>
            </a:r>
            <a:r>
              <a:rPr lang="ru-RU" dirty="0" smtClean="0"/>
              <a:t>МНЛЗ пока что не применяется на металлургических комбинатах, поэтому ее можно считать является новой.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утилизации теплоты МНЛЗ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7494" y="5831931"/>
            <a:ext cx="10971372" cy="953588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ВК – водогрейный котел; ТП – тепловой потребитель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484" y="1112237"/>
            <a:ext cx="7830789" cy="47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983009"/>
            <a:ext cx="11269783" cy="1912591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Нашим клиентом являются крупные металлургические комбинаты (ЧМК, НЛМК, ММК), </a:t>
            </a:r>
            <a:r>
              <a:rPr lang="ru-RU" sz="1800" dirty="0"/>
              <a:t>которые хотят снизить затраты на отопление производственных помещений или увеличить выручку за счет использования тепла отходящего в </a:t>
            </a:r>
            <a:r>
              <a:rPr lang="ru-RU" sz="1800" dirty="0" smtClean="0"/>
              <a:t>МНЛЗ</a:t>
            </a:r>
          </a:p>
          <a:p>
            <a:r>
              <a:rPr lang="ru-RU" sz="1800" dirty="0" smtClean="0"/>
              <a:t>Потребность: снижение затрат на отопление и повышение конкурентоспособности предприятия</a:t>
            </a:r>
          </a:p>
          <a:p>
            <a:endParaRPr lang="ru-RU" sz="18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11110" y="2356317"/>
            <a:ext cx="7710357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Мы проводили интервью со </a:t>
            </a:r>
            <a:r>
              <a:rPr lang="ru-RU" sz="1800" dirty="0" smtClean="0"/>
              <a:t>специалистом </a:t>
            </a:r>
            <a:r>
              <a:rPr lang="ru-RU" sz="1800" dirty="0"/>
              <a:t>УГЭ ПАО «Северсталь» - </a:t>
            </a:r>
            <a:r>
              <a:rPr lang="ru-RU" sz="1800" dirty="0" smtClean="0"/>
              <a:t>старшим </a:t>
            </a:r>
            <a:r>
              <a:rPr lang="ru-RU" sz="1800" dirty="0"/>
              <a:t>менеджером центра развития бизнес системы «Северстали» </a:t>
            </a:r>
            <a:r>
              <a:rPr lang="ru-RU" sz="1800" dirty="0" err="1"/>
              <a:t>Разинковым</a:t>
            </a:r>
            <a:r>
              <a:rPr lang="ru-RU" sz="1800" dirty="0"/>
              <a:t> Антоном </a:t>
            </a:r>
            <a:r>
              <a:rPr lang="ru-RU" sz="1800" dirty="0" smtClean="0"/>
              <a:t>Александровичем</a:t>
            </a:r>
          </a:p>
          <a:p>
            <a:endParaRPr lang="ru-RU" sz="1800" dirty="0"/>
          </a:p>
          <a:p>
            <a:r>
              <a:rPr lang="ru-RU" sz="1800" dirty="0" smtClean="0"/>
              <a:t>Были выделены преимущества предлагаемой системы:</a:t>
            </a:r>
          </a:p>
          <a:p>
            <a:r>
              <a:rPr lang="ru-RU" sz="2000" dirty="0" smtClean="0"/>
              <a:t> •</a:t>
            </a:r>
            <a:r>
              <a:rPr lang="ru-RU" sz="1800" dirty="0" smtClean="0"/>
              <a:t>обеспечивается </a:t>
            </a:r>
            <a:r>
              <a:rPr lang="ru-RU" sz="1800" dirty="0"/>
              <a:t>надежность работы печи и сокращаются ее простои для ремонта охлаждаемых деталей;</a:t>
            </a:r>
          </a:p>
          <a:p>
            <a:r>
              <a:rPr lang="ru-RU" sz="1800" dirty="0" smtClean="0"/>
              <a:t>•уменьшаются </a:t>
            </a:r>
            <a:r>
              <a:rPr lang="ru-RU" sz="1800" dirty="0"/>
              <a:t>в три раза объем сооружений и мощность системы водоснабжения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•за </a:t>
            </a:r>
            <a:r>
              <a:rPr lang="ru-RU" sz="1800" dirty="0"/>
              <a:t>счет использования хим. очищенной </a:t>
            </a:r>
            <a:r>
              <a:rPr lang="ru-RU" sz="1800" dirty="0" err="1"/>
              <a:t>деаэрированной</a:t>
            </a:r>
            <a:r>
              <a:rPr lang="ru-RU" sz="1800" dirty="0"/>
              <a:t> воды сокращается не менее, чем в 60 раз расход технической </a:t>
            </a:r>
            <a:r>
              <a:rPr lang="ru-RU" sz="1800" dirty="0" smtClean="0"/>
              <a:t>воды</a:t>
            </a:r>
          </a:p>
          <a:p>
            <a:r>
              <a:rPr lang="ru-RU" sz="1800" dirty="0" smtClean="0"/>
              <a:t>•за </a:t>
            </a:r>
            <a:r>
              <a:rPr lang="ru-RU" sz="1800" dirty="0"/>
              <a:t>счет естественной циркуляции исключается зависимость системы испарительного охлаждения от источников электропитания;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1" t="5544" r="13309"/>
          <a:stretch/>
        </p:blipFill>
        <p:spPr>
          <a:xfrm>
            <a:off x="8021467" y="3101594"/>
            <a:ext cx="4053840" cy="343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92" y="839678"/>
            <a:ext cx="10210664" cy="5973807"/>
          </a:xfrm>
        </p:spPr>
      </p:pic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Рынок </a:t>
            </a:r>
            <a:r>
              <a:rPr lang="ru-RU" dirty="0"/>
              <a:t>использования энергии отходящей от горячих слябов, также известной как термоэлектрическая энергия, растет в последние годы. Технология может быть востребована на </a:t>
            </a:r>
            <a:r>
              <a:rPr lang="ru-RU" dirty="0" smtClean="0"/>
              <a:t>отечественных </a:t>
            </a:r>
            <a:r>
              <a:rPr lang="ru-RU" dirty="0"/>
              <a:t>и зарубежных металлургических предприятиях. В России </a:t>
            </a:r>
            <a:r>
              <a:rPr lang="ru-RU" dirty="0" smtClean="0"/>
              <a:t>имеется более 60 таких предприятий . </a:t>
            </a:r>
            <a:r>
              <a:rPr lang="ru-RU" dirty="0" smtClean="0"/>
              <a:t>Установка имеет средний срок окупаемости </a:t>
            </a:r>
            <a:r>
              <a:rPr lang="ru-RU" dirty="0" smtClean="0"/>
              <a:t>(</a:t>
            </a:r>
            <a:r>
              <a:rPr lang="ru-RU" dirty="0" smtClean="0"/>
              <a:t>1,5-2</a:t>
            </a:r>
            <a:r>
              <a:rPr lang="ru-RU" dirty="0" smtClean="0"/>
              <a:t> </a:t>
            </a:r>
            <a:r>
              <a:rPr lang="ru-RU" dirty="0" smtClean="0"/>
              <a:t>года)</a:t>
            </a:r>
            <a:r>
              <a:rPr lang="en-US" dirty="0" smtClean="0"/>
              <a:t>,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/>
              <a:t>прямой продаже покупатель может более детально изучить товар, узнать о всех достоинствах и недостатках непосредственно от производителя.</a:t>
            </a:r>
          </a:p>
          <a:p>
            <a:endParaRPr lang="ru-RU" dirty="0" smtClean="0"/>
          </a:p>
          <a:p>
            <a:r>
              <a:rPr lang="ru-RU" dirty="0" smtClean="0"/>
              <a:t>Использование полученного пара в технологических</a:t>
            </a:r>
          </a:p>
          <a:p>
            <a:r>
              <a:rPr lang="ru-RU" dirty="0"/>
              <a:t>целях</a:t>
            </a:r>
            <a:r>
              <a:rPr lang="ru-RU" dirty="0" smtClean="0"/>
              <a:t>: для </a:t>
            </a:r>
            <a:r>
              <a:rPr lang="ru-RU" dirty="0"/>
              <a:t>водоподготовки </a:t>
            </a:r>
            <a:r>
              <a:rPr lang="ru-RU" dirty="0" smtClean="0"/>
              <a:t>производственных</a:t>
            </a:r>
          </a:p>
          <a:p>
            <a:r>
              <a:rPr lang="ru-RU" dirty="0" smtClean="0"/>
              <a:t> </a:t>
            </a:r>
            <a:r>
              <a:rPr lang="ru-RU" dirty="0"/>
              <a:t>котельных ТЭЦ ПВС, паровакуумных холодильных </a:t>
            </a:r>
            <a:endParaRPr lang="ru-RU" dirty="0" smtClean="0"/>
          </a:p>
          <a:p>
            <a:r>
              <a:rPr lang="ru-RU" dirty="0" smtClean="0"/>
              <a:t>установок</a:t>
            </a:r>
            <a:r>
              <a:rPr lang="ru-RU" dirty="0"/>
              <a:t>, кондиционирования воздуха в горячих </a:t>
            </a:r>
            <a:endParaRPr lang="ru-RU" dirty="0" smtClean="0"/>
          </a:p>
          <a:p>
            <a:r>
              <a:rPr lang="ru-RU" dirty="0" smtClean="0"/>
              <a:t>цехах</a:t>
            </a:r>
            <a:r>
              <a:rPr lang="ru-RU" dirty="0"/>
              <a:t>, получения льда, в горячем водоснабжении </a:t>
            </a:r>
            <a:endParaRPr lang="ru-RU" dirty="0" smtClean="0"/>
          </a:p>
          <a:p>
            <a:r>
              <a:rPr lang="ru-RU" dirty="0" smtClean="0"/>
              <a:t>бань</a:t>
            </a:r>
            <a:r>
              <a:rPr lang="ru-RU" dirty="0"/>
              <a:t>, прачечных и др.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167" y="3555295"/>
            <a:ext cx="2839609" cy="283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На данный момент </a:t>
            </a:r>
            <a:r>
              <a:rPr lang="ru-RU" sz="2400" dirty="0" smtClean="0"/>
              <a:t>существует небольшое </a:t>
            </a:r>
            <a:r>
              <a:rPr lang="ru-RU" sz="2400" dirty="0"/>
              <a:t>количество организаций</a:t>
            </a:r>
            <a:r>
              <a:rPr lang="en-GB" sz="2400" dirty="0"/>
              <a:t>, </a:t>
            </a:r>
            <a:r>
              <a:rPr lang="ru-RU" sz="2400" dirty="0"/>
              <a:t>которые занимаются </a:t>
            </a:r>
            <a:r>
              <a:rPr lang="ru-RU" sz="2400" dirty="0" smtClean="0"/>
              <a:t>проектировкой систем охлаждения МНЛЗ</a:t>
            </a:r>
            <a:r>
              <a:rPr lang="en-US" sz="2400" dirty="0" smtClean="0"/>
              <a:t>,</a:t>
            </a:r>
            <a:r>
              <a:rPr lang="ru-RU" sz="2400" dirty="0" smtClean="0"/>
              <a:t> например </a:t>
            </a:r>
            <a:r>
              <a:rPr lang="ru-RU" sz="2400" dirty="0" smtClean="0"/>
              <a:t>компания ООО «</a:t>
            </a:r>
            <a:r>
              <a:rPr lang="ru-RU" sz="2400" dirty="0" err="1" smtClean="0"/>
              <a:t>Русьэнергомонтаж</a:t>
            </a:r>
            <a:r>
              <a:rPr lang="ru-RU" sz="2400" dirty="0" smtClean="0"/>
              <a:t>»</a:t>
            </a:r>
            <a:endParaRPr lang="ru-RU" sz="2400" dirty="0" smtClean="0"/>
          </a:p>
          <a:p>
            <a:r>
              <a:rPr lang="ru-RU" sz="2400" dirty="0" smtClean="0"/>
              <a:t>Наша </a:t>
            </a:r>
            <a:r>
              <a:rPr lang="ru-RU" sz="2400" dirty="0"/>
              <a:t>команда  предлагает новую и более технически продуманную систему с </a:t>
            </a:r>
            <a:r>
              <a:rPr lang="ru-RU" sz="2400" dirty="0" smtClean="0"/>
              <a:t>применением систем испарительного охлаждения. </a:t>
            </a:r>
            <a:r>
              <a:rPr lang="ru-RU" sz="2400" dirty="0"/>
              <a:t>Данная система утилизации теплоты</a:t>
            </a:r>
            <a:r>
              <a:rPr lang="ru-RU" sz="2400" dirty="0" smtClean="0"/>
              <a:t> </a:t>
            </a:r>
            <a:r>
              <a:rPr lang="ru-RU" sz="2400" dirty="0"/>
              <a:t>способствует снижению финансовых затрат</a:t>
            </a:r>
            <a:r>
              <a:rPr lang="en-GB" sz="2400" dirty="0"/>
              <a:t>, </a:t>
            </a:r>
            <a:r>
              <a:rPr lang="ru-RU" sz="2400" dirty="0"/>
              <a:t>а так же </a:t>
            </a:r>
            <a:r>
              <a:rPr lang="ru-RU" sz="2400" dirty="0" smtClean="0"/>
              <a:t>способно снизить зависимость предприятия от центрального отопления.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6" r="3982"/>
          <a:stretch/>
        </p:blipFill>
        <p:spPr>
          <a:xfrm>
            <a:off x="6522719" y="3778063"/>
            <a:ext cx="4728003" cy="294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2506951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На </a:t>
            </a:r>
            <a:r>
              <a:rPr lang="ru-RU" sz="2400" dirty="0"/>
              <a:t>данном этапе нами произведён анализ и отбор всей необходимой информации для реализации проекта. Так же сделаны все необходимые расчёты</a:t>
            </a:r>
            <a:r>
              <a:rPr lang="en-GB" sz="2400" dirty="0"/>
              <a:t>, </a:t>
            </a:r>
            <a:r>
              <a:rPr lang="ru-RU" sz="2400" dirty="0"/>
              <a:t>которые нужны для проектирования и </a:t>
            </a:r>
            <a:r>
              <a:rPr lang="ru-RU" sz="2400" dirty="0" smtClean="0"/>
              <a:t>модернизации системы охлаждения МНЛЗ.</a:t>
            </a:r>
            <a:r>
              <a:rPr lang="ru-RU" sz="2400" dirty="0"/>
              <a:t> </a:t>
            </a:r>
            <a:r>
              <a:rPr lang="ru-RU" sz="2400" dirty="0" smtClean="0"/>
              <a:t>А также разрабатывается </a:t>
            </a:r>
            <a:r>
              <a:rPr lang="ru-RU" sz="2400" dirty="0"/>
              <a:t>план по привлечению внимания и инвестиций к данному проекту. Поиск инвесторов</a:t>
            </a:r>
            <a:r>
              <a:rPr lang="en-GB" sz="2400" dirty="0"/>
              <a:t>, </a:t>
            </a:r>
            <a:r>
              <a:rPr lang="ru-RU" sz="2400" dirty="0"/>
              <a:t>которые будут заинтересованы в нашем проекта и могут помочь воплотить проект в жизнь.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778" y="3230880"/>
            <a:ext cx="5194894" cy="34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r>
              <a:rPr lang="ru-RU" dirty="0" smtClean="0"/>
              <a:t>1.План </a:t>
            </a:r>
            <a:r>
              <a:rPr lang="ru-RU" dirty="0"/>
              <a:t>реализации идеи в конечный </a:t>
            </a:r>
            <a:r>
              <a:rPr lang="ru-RU" dirty="0" smtClean="0"/>
              <a:t>продукт:</a:t>
            </a:r>
          </a:p>
          <a:p>
            <a:r>
              <a:rPr lang="ru-RU" dirty="0" smtClean="0"/>
              <a:t>    1. Разработка </a:t>
            </a:r>
            <a:r>
              <a:rPr lang="ru-RU" dirty="0"/>
              <a:t>бизнес-стратегии.</a:t>
            </a:r>
            <a:br>
              <a:rPr lang="ru-RU" dirty="0"/>
            </a:br>
            <a:r>
              <a:rPr lang="ru-RU" dirty="0" smtClean="0"/>
              <a:t>    2</a:t>
            </a:r>
            <a:r>
              <a:rPr lang="ru-RU" dirty="0"/>
              <a:t>. Проведение рыночного исследования.</a:t>
            </a:r>
            <a:br>
              <a:rPr lang="ru-RU" dirty="0"/>
            </a:br>
            <a:r>
              <a:rPr lang="ru-RU" dirty="0" smtClean="0"/>
              <a:t>    3</a:t>
            </a:r>
            <a:r>
              <a:rPr lang="ru-RU" dirty="0"/>
              <a:t>. Создание бизнес-плана.</a:t>
            </a:r>
            <a:br>
              <a:rPr lang="ru-RU" dirty="0"/>
            </a:br>
            <a:r>
              <a:rPr lang="ru-RU" dirty="0" smtClean="0"/>
              <a:t>    4</a:t>
            </a:r>
            <a:r>
              <a:rPr lang="ru-RU" dirty="0"/>
              <a:t>. Проектирование продукта.</a:t>
            </a:r>
            <a:br>
              <a:rPr lang="ru-RU" dirty="0"/>
            </a:br>
            <a:r>
              <a:rPr lang="ru-RU" dirty="0" smtClean="0"/>
              <a:t>    5</a:t>
            </a:r>
            <a:r>
              <a:rPr lang="ru-RU" dirty="0"/>
              <a:t>. Привлечение финансирования.</a:t>
            </a:r>
            <a:br>
              <a:rPr lang="ru-RU" dirty="0"/>
            </a:br>
            <a:r>
              <a:rPr lang="ru-RU" dirty="0" smtClean="0"/>
              <a:t>    7</a:t>
            </a:r>
            <a:r>
              <a:rPr lang="ru-RU" dirty="0"/>
              <a:t>. Развитие маркетинговой стратегии.</a:t>
            </a:r>
            <a:br>
              <a:rPr lang="ru-RU" dirty="0"/>
            </a:br>
            <a:r>
              <a:rPr lang="ru-RU" dirty="0" smtClean="0"/>
              <a:t>    8</a:t>
            </a:r>
            <a:r>
              <a:rPr lang="ru-RU" dirty="0"/>
              <a:t>. </a:t>
            </a:r>
            <a:r>
              <a:rPr lang="ru-RU" dirty="0" smtClean="0"/>
              <a:t>Масштабирование </a:t>
            </a:r>
            <a:r>
              <a:rPr lang="ru-RU" dirty="0"/>
              <a:t>бизнеса</a:t>
            </a:r>
            <a:r>
              <a:rPr lang="ru-RU" dirty="0" smtClean="0"/>
              <a:t>.</a:t>
            </a:r>
          </a:p>
          <a:p>
            <a:pPr marL="0" indent="0"/>
            <a:r>
              <a:rPr lang="ru-RU" dirty="0" smtClean="0"/>
              <a:t>2.Способ коммерциализации: </a:t>
            </a:r>
          </a:p>
          <a:p>
            <a:pPr marL="0" indent="0"/>
            <a:r>
              <a:rPr lang="ru-RU" dirty="0" smtClean="0"/>
              <a:t>организация </a:t>
            </a:r>
            <a:r>
              <a:rPr lang="ru-RU" dirty="0"/>
              <a:t>производства </a:t>
            </a:r>
            <a:r>
              <a:rPr lang="ru-RU" dirty="0" smtClean="0"/>
              <a:t>инновационной</a:t>
            </a:r>
          </a:p>
          <a:p>
            <a:pPr marL="0" indent="0"/>
            <a:r>
              <a:rPr lang="ru-RU" dirty="0" smtClean="0"/>
              <a:t>продукции </a:t>
            </a:r>
            <a:r>
              <a:rPr lang="ru-RU" dirty="0"/>
              <a:t>на дейст­вующем </a:t>
            </a:r>
            <a:r>
              <a:rPr lang="ru-RU" dirty="0" smtClean="0"/>
              <a:t>предприятии.</a:t>
            </a:r>
          </a:p>
          <a:p>
            <a:pPr marL="0" indent="0"/>
            <a:endParaRPr lang="ru-RU" dirty="0" smtClean="0"/>
          </a:p>
          <a:p>
            <a:pPr marL="0" indent="0"/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925" y="3368920"/>
            <a:ext cx="4370115" cy="317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763678"/>
              </p:ext>
            </p:extLst>
          </p:nvPr>
        </p:nvGraphicFramePr>
        <p:xfrm>
          <a:off x="746760" y="1341120"/>
          <a:ext cx="10971213" cy="193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071">
                  <a:extLst>
                    <a:ext uri="{9D8B030D-6E8A-4147-A177-3AD203B41FA5}">
                      <a16:colId xmlns:a16="http://schemas.microsoft.com/office/drawing/2014/main" val="2006188620"/>
                    </a:ext>
                  </a:extLst>
                </a:gridCol>
                <a:gridCol w="3657071">
                  <a:extLst>
                    <a:ext uri="{9D8B030D-6E8A-4147-A177-3AD203B41FA5}">
                      <a16:colId xmlns:a16="http://schemas.microsoft.com/office/drawing/2014/main" val="2129964161"/>
                    </a:ext>
                  </a:extLst>
                </a:gridCol>
                <a:gridCol w="3657071">
                  <a:extLst>
                    <a:ext uri="{9D8B030D-6E8A-4147-A177-3AD203B41FA5}">
                      <a16:colId xmlns:a16="http://schemas.microsoft.com/office/drawing/2014/main" val="198075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Модернизация</a:t>
                      </a:r>
                      <a:r>
                        <a:rPr lang="ru-RU" baseline="0" dirty="0" smtClean="0"/>
                        <a:t> с</a:t>
                      </a:r>
                      <a:r>
                        <a:rPr lang="ru-RU" dirty="0" smtClean="0"/>
                        <a:t>истемы охлаждения МНЛЗ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Установка</a:t>
                      </a:r>
                      <a:r>
                        <a:rPr lang="ru-RU" baseline="0" dirty="0" smtClean="0"/>
                        <a:t> для </a:t>
                      </a:r>
                      <a:r>
                        <a:rPr lang="ru-RU" baseline="0" dirty="0" err="1" smtClean="0"/>
                        <a:t>хим.очищенной</a:t>
                      </a:r>
                      <a:r>
                        <a:rPr lang="ru-RU" baseline="0" dirty="0" smtClean="0"/>
                        <a:t> воды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Подключение установки  к паропроводу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753770"/>
                  </a:ext>
                </a:extLst>
              </a:tr>
              <a:tr h="388937">
                <a:tc>
                  <a:txBody>
                    <a:bodyPr/>
                    <a:lstStyle/>
                    <a:p>
                      <a:r>
                        <a:rPr lang="ru-RU" dirty="0" smtClean="0"/>
                        <a:t>510 </a:t>
                      </a:r>
                      <a:r>
                        <a:rPr lang="ru-RU" dirty="0" smtClean="0"/>
                        <a:t>млн.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86 </a:t>
                      </a:r>
                      <a:r>
                        <a:rPr lang="ru-RU" baseline="0" dirty="0" smtClean="0"/>
                        <a:t>млн. 100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 тыс.</a:t>
                      </a:r>
                      <a:r>
                        <a:rPr lang="ru-RU" baseline="0" dirty="0" smtClean="0"/>
                        <a:t>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80349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6760" y="3543627"/>
            <a:ext cx="78181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учетом экономии на закупке энергии из внешних источников для отопления помещений предприятия по ценам на 01.12.22 год затраты на закупку</a:t>
            </a:r>
            <a:r>
              <a:rPr lang="en-US" dirty="0" smtClean="0"/>
              <a:t>,</a:t>
            </a:r>
            <a:r>
              <a:rPr lang="ru-RU" dirty="0" smtClean="0"/>
              <a:t> подключение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smtClean="0"/>
              <a:t>установку</a:t>
            </a:r>
            <a:r>
              <a:rPr lang="en-US" dirty="0" smtClean="0"/>
              <a:t>,</a:t>
            </a:r>
            <a:r>
              <a:rPr lang="ru-RU" dirty="0" smtClean="0"/>
              <a:t> а также на обучение персонала работе с установкой </a:t>
            </a:r>
            <a:r>
              <a:rPr lang="ru-RU" dirty="0" smtClean="0"/>
              <a:t>окупятся </a:t>
            </a:r>
            <a:r>
              <a:rPr lang="ru-RU" smtClean="0"/>
              <a:t>за 1,5-2 </a:t>
            </a:r>
            <a:r>
              <a:rPr lang="ru-RU" dirty="0" smtClean="0"/>
              <a:t>года.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r="22122"/>
          <a:stretch/>
        </p:blipFill>
        <p:spPr>
          <a:xfrm>
            <a:off x="8564880" y="3675421"/>
            <a:ext cx="3169920" cy="318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782049" y="4495016"/>
            <a:ext cx="5088656" cy="944880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endParaRPr lang="ru-RU" sz="1600" dirty="0" smtClean="0"/>
          </a:p>
          <a:p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1" r="21676"/>
          <a:stretch/>
        </p:blipFill>
        <p:spPr>
          <a:xfrm>
            <a:off x="9623915" y="2147947"/>
            <a:ext cx="2302058" cy="2761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532" y="1002052"/>
            <a:ext cx="2044873" cy="26453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877" y="2184205"/>
            <a:ext cx="2294145" cy="27257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131" r="316" b="162"/>
          <a:stretch/>
        </p:blipFill>
        <p:spPr>
          <a:xfrm>
            <a:off x="357292" y="2147947"/>
            <a:ext cx="1967644" cy="2761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4"/>
          <a:stretch/>
        </p:blipFill>
        <p:spPr>
          <a:xfrm>
            <a:off x="2644159" y="987019"/>
            <a:ext cx="2071482" cy="26453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2557097" y="3872411"/>
            <a:ext cx="26230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2</a:t>
            </a:r>
            <a:r>
              <a:rPr lang="en-US" sz="1600" dirty="0"/>
              <a:t>)</a:t>
            </a:r>
            <a:r>
              <a:rPr lang="ru-RU" sz="1600" dirty="0"/>
              <a:t>Кольцов Алексей Михайлович: участник</a:t>
            </a:r>
          </a:p>
          <a:p>
            <a:r>
              <a:rPr lang="en-US" sz="1600" dirty="0">
                <a:hlinkClick r:id="rId7"/>
              </a:rPr>
              <a:t>amkoltcov@chsu.ru</a:t>
            </a:r>
            <a:r>
              <a:rPr lang="ru-RU" sz="1600" dirty="0"/>
              <a:t> </a:t>
            </a:r>
            <a:r>
              <a:rPr lang="en-US" sz="1600" dirty="0" smtClean="0"/>
              <a:t>,</a:t>
            </a:r>
            <a:endParaRPr lang="ru-RU" sz="1600" dirty="0" smtClean="0"/>
          </a:p>
          <a:p>
            <a:r>
              <a:rPr lang="en-US" sz="1600" dirty="0" smtClean="0"/>
              <a:t>+</a:t>
            </a:r>
            <a:r>
              <a:rPr lang="en-US" sz="1600" dirty="0"/>
              <a:t>7 </a:t>
            </a:r>
            <a:r>
              <a:rPr lang="ru-RU" sz="1600" dirty="0"/>
              <a:t>921</a:t>
            </a:r>
            <a:r>
              <a:rPr lang="en-US" sz="1600" dirty="0"/>
              <a:t> </a:t>
            </a:r>
            <a:r>
              <a:rPr lang="ru-RU" sz="1600" dirty="0"/>
              <a:t>549</a:t>
            </a:r>
            <a:r>
              <a:rPr lang="en-US" sz="1600" dirty="0"/>
              <a:t> </a:t>
            </a:r>
            <a:r>
              <a:rPr lang="ru-RU" sz="1600" dirty="0"/>
              <a:t>30</a:t>
            </a:r>
            <a:r>
              <a:rPr lang="en-US" sz="1600" dirty="0"/>
              <a:t> </a:t>
            </a:r>
            <a:r>
              <a:rPr lang="ru-RU" sz="1600" dirty="0"/>
              <a:t>80</a:t>
            </a:r>
            <a:endParaRPr lang="en-US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08083" y="5024397"/>
            <a:ext cx="23799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3)</a:t>
            </a:r>
            <a:r>
              <a:rPr lang="ru-RU" sz="1600" dirty="0"/>
              <a:t>Лобачева Екатерина Сергеевна: участник</a:t>
            </a:r>
            <a:endParaRPr lang="en-US" sz="1600" dirty="0"/>
          </a:p>
          <a:p>
            <a:r>
              <a:rPr lang="en-US" sz="1600" u="sng" dirty="0">
                <a:solidFill>
                  <a:srgbClr val="E63538"/>
                </a:solidFill>
                <a:hlinkClick r:id="rId8"/>
              </a:rPr>
              <a:t>eslobacheva@chsu.ru</a:t>
            </a:r>
            <a:endParaRPr lang="ru-RU" sz="1600" u="sng" dirty="0">
              <a:solidFill>
                <a:srgbClr val="E63538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66258" y="3876243"/>
            <a:ext cx="23717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4)Конобеева Алена Витальевна: участник</a:t>
            </a:r>
          </a:p>
          <a:p>
            <a:r>
              <a:rPr lang="en-US" sz="1600" u="sng" dirty="0">
                <a:solidFill>
                  <a:srgbClr val="E63538"/>
                </a:solidFill>
                <a:hlinkClick r:id="rId9"/>
              </a:rPr>
              <a:t>avkonobeeva@chsu.ru</a:t>
            </a:r>
            <a:endParaRPr lang="ru-RU" sz="1600" u="sng" dirty="0">
              <a:solidFill>
                <a:srgbClr val="E63538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24802" y="4909922"/>
            <a:ext cx="27015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5)Лукин Сергей Владимирович: наставник команды</a:t>
            </a:r>
          </a:p>
          <a:p>
            <a:r>
              <a:rPr lang="en-US" sz="1600" u="sng" dirty="0">
                <a:solidFill>
                  <a:srgbClr val="E63538"/>
                </a:solidFill>
              </a:rPr>
              <a:t>svlukin@chsu.ru</a:t>
            </a:r>
            <a:endParaRPr lang="ru-RU" sz="1600" u="sng" dirty="0">
              <a:solidFill>
                <a:srgbClr val="E63538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710" y="4967456"/>
            <a:ext cx="32526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1)Евстратов </a:t>
            </a:r>
            <a:r>
              <a:rPr lang="ru-RU" sz="1600" dirty="0"/>
              <a:t>Дмитрий Андреевич: лидер команды.</a:t>
            </a:r>
          </a:p>
          <a:p>
            <a:r>
              <a:rPr lang="ru-RU" sz="1600" dirty="0"/>
              <a:t> </a:t>
            </a:r>
            <a:r>
              <a:rPr lang="en-US" sz="1600" dirty="0">
                <a:hlinkClick r:id="rId10"/>
              </a:rPr>
              <a:t>dmitriyevstratov03@gmail.com</a:t>
            </a:r>
            <a:r>
              <a:rPr lang="en-US" sz="1600" dirty="0"/>
              <a:t> </a:t>
            </a:r>
            <a:r>
              <a:rPr lang="en-US" sz="1600" dirty="0" smtClean="0"/>
              <a:t>,</a:t>
            </a:r>
            <a:endParaRPr lang="ru-RU" sz="1600" dirty="0" smtClean="0"/>
          </a:p>
          <a:p>
            <a:r>
              <a:rPr lang="en-US" sz="1600" dirty="0" smtClean="0"/>
              <a:t>+</a:t>
            </a:r>
            <a:r>
              <a:rPr lang="en-US" sz="1600" dirty="0"/>
              <a:t>7 921 139 71 69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4c612441-9502-4d03-96ef-459065c861af"/>
    <ds:schemaRef ds:uri="http://purl.org/dc/terms/"/>
    <ds:schemaRef ds:uri="http://purl.org/dc/elements/1.1/"/>
    <ds:schemaRef ds:uri="2b9d9955-93fb-4bd4-bcdb-8e7ddc259c2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4267</TotalTime>
  <Words>862</Words>
  <Application>Microsoft Office PowerPoint</Application>
  <PresentationFormat>Произвольный</PresentationFormat>
  <Paragraphs>86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Презентация</vt:lpstr>
      <vt:lpstr>Разработка проекта утилизации теплоты, отводимой в системе охлаждения заготовок машины непрерывного литья заготовок</vt:lpstr>
      <vt:lpstr>Актуальность проекта и проблема клиента</vt:lpstr>
      <vt:lpstr>Решение</vt:lpstr>
      <vt:lpstr>Схема утилизации теплоты МНЛЗ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Дмитрий Евстратов</cp:lastModifiedBy>
  <cp:revision>344</cp:revision>
  <dcterms:created xsi:type="dcterms:W3CDTF">2022-04-04T12:37:27Z</dcterms:created>
  <dcterms:modified xsi:type="dcterms:W3CDTF">2023-11-22T10:12:27Z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