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4" r:id="rId3"/>
    <p:sldId id="296" r:id="rId4"/>
    <p:sldId id="295" r:id="rId5"/>
    <p:sldId id="311" r:id="rId6"/>
    <p:sldId id="307" r:id="rId7"/>
    <p:sldId id="310" r:id="rId8"/>
    <p:sldId id="304" r:id="rId9"/>
    <p:sldId id="297" r:id="rId10"/>
    <p:sldId id="303" r:id="rId11"/>
    <p:sldId id="318" r:id="rId12"/>
    <p:sldId id="305" r:id="rId13"/>
    <p:sldId id="300" r:id="rId14"/>
    <p:sldId id="312" r:id="rId15"/>
    <p:sldId id="313" r:id="rId16"/>
    <p:sldId id="302" r:id="rId17"/>
    <p:sldId id="317" r:id="rId18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CFFF"/>
    <a:srgbClr val="CCCCFF"/>
    <a:srgbClr val="B3C6FF"/>
    <a:srgbClr val="9F70AD"/>
    <a:srgbClr val="113367"/>
    <a:srgbClr val="4472C4"/>
    <a:srgbClr val="164194"/>
    <a:srgbClr val="E0E8FF"/>
    <a:srgbClr val="318D72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4016" autoAdjust="0"/>
  </p:normalViewPr>
  <p:slideViewPr>
    <p:cSldViewPr snapToGrid="0" snapToObjects="1">
      <p:cViewPr varScale="1">
        <p:scale>
          <a:sx n="75" d="100"/>
          <a:sy n="75" d="100"/>
        </p:scale>
        <p:origin x="255" y="36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3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4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Лист3!$C$26:$N$26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Лист3!$C$27:$N$27</c:f>
              <c:numCache>
                <c:formatCode>#,##0</c:formatCode>
                <c:ptCount val="12"/>
                <c:pt idx="0">
                  <c:v>1406</c:v>
                </c:pt>
                <c:pt idx="1">
                  <c:v>1905</c:v>
                </c:pt>
                <c:pt idx="2">
                  <c:v>2381</c:v>
                </c:pt>
                <c:pt idx="3">
                  <c:v>2356</c:v>
                </c:pt>
                <c:pt idx="4">
                  <c:v>2352</c:v>
                </c:pt>
                <c:pt idx="5">
                  <c:v>2456</c:v>
                </c:pt>
                <c:pt idx="6">
                  <c:v>2464</c:v>
                </c:pt>
                <c:pt idx="7">
                  <c:v>3635</c:v>
                </c:pt>
                <c:pt idx="8">
                  <c:v>2986</c:v>
                </c:pt>
                <c:pt idx="9">
                  <c:v>3502</c:v>
                </c:pt>
                <c:pt idx="10">
                  <c:v>2654</c:v>
                </c:pt>
                <c:pt idx="11">
                  <c:v>3287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12-4411-9565-4792FD259C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750927"/>
        <c:axId val="213751343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1">
                  <a:tint val="77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6.4358632933865956E-2"/>
                  <c:y val="-3.2401782098015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12-4411-9565-4792FD259C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00206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Лист3!$C$26:$N$26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Лист3!$C$28:$N$28</c:f>
              <c:numCache>
                <c:formatCode>0.0</c:formatCode>
                <c:ptCount val="12"/>
                <c:pt idx="1">
                  <c:v>135.49075391180654</c:v>
                </c:pt>
                <c:pt idx="2">
                  <c:v>124.98687664041994</c:v>
                </c:pt>
                <c:pt idx="3">
                  <c:v>98.950020999580019</c:v>
                </c:pt>
                <c:pt idx="4">
                  <c:v>99.830220713073004</c:v>
                </c:pt>
                <c:pt idx="5">
                  <c:v>104.42176870748298</c:v>
                </c:pt>
                <c:pt idx="6">
                  <c:v>100.3257328990228</c:v>
                </c:pt>
                <c:pt idx="7">
                  <c:v>147.52435064935065</c:v>
                </c:pt>
                <c:pt idx="8">
                  <c:v>82.145804676753784</c:v>
                </c:pt>
                <c:pt idx="9">
                  <c:v>117.28064300066978</c:v>
                </c:pt>
                <c:pt idx="10">
                  <c:v>75.785265562535699</c:v>
                </c:pt>
                <c:pt idx="11">
                  <c:v>123.85079125847778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012-4411-9565-4792FD259C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757583"/>
        <c:axId val="213760079"/>
      </c:lineChart>
      <c:catAx>
        <c:axId val="213750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751343"/>
        <c:crosses val="autoZero"/>
        <c:auto val="1"/>
        <c:lblAlgn val="ctr"/>
        <c:lblOffset val="100"/>
        <c:noMultiLvlLbl val="0"/>
      </c:catAx>
      <c:valAx>
        <c:axId val="2137513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b="1"/>
                  <a:t>Объем</a:t>
                </a:r>
                <a:r>
                  <a:rPr lang="ru-RU" sz="1200" b="1" baseline="0"/>
                  <a:t> отгруженных товаров, млрд. руб.</a:t>
                </a:r>
                <a:endParaRPr lang="ru-RU" sz="1200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750927"/>
        <c:crosses val="autoZero"/>
        <c:crossBetween val="between"/>
      </c:valAx>
      <c:valAx>
        <c:axId val="213760079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b="1"/>
                  <a:t>Темпы роста рынка, </a:t>
                </a:r>
                <a:r>
                  <a:rPr lang="en-US" sz="1200" b="1"/>
                  <a:t>%</a:t>
                </a:r>
                <a:endParaRPr lang="ru-RU" sz="1200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757583"/>
        <c:crosses val="max"/>
        <c:crossBetween val="between"/>
      </c:valAx>
      <c:catAx>
        <c:axId val="21375758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376007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803145593039403"/>
          <c:y val="6.926275135890006E-2"/>
          <c:w val="0.81196854406960595"/>
          <c:h val="0.7067550298329672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0.10521327868201794"/>
                  <c:y val="-5.91252001187706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5ED-4B74-BA34-D6AFE722A8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forward val="2"/>
            <c:dispRSqr val="0"/>
            <c:dispEq val="0"/>
          </c:trendline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156.68</c:v>
                </c:pt>
                <c:pt idx="1">
                  <c:v>175.71</c:v>
                </c:pt>
                <c:pt idx="2">
                  <c:v>223.94</c:v>
                </c:pt>
                <c:pt idx="3">
                  <c:v>237.53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ED-4B74-BA34-D6AFE722A8F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37126224"/>
        <c:axId val="737126880"/>
      </c:lineChart>
      <c:catAx>
        <c:axId val="7371262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r"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1"/>
                  <a:t>Год</a:t>
                </a:r>
              </a:p>
            </c:rich>
          </c:tx>
          <c:layout>
            <c:manualLayout>
              <c:xMode val="edge"/>
              <c:yMode val="edge"/>
              <c:x val="0.46271440840537137"/>
              <c:y val="0.887100670998391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r"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7126880"/>
        <c:crosses val="autoZero"/>
        <c:auto val="1"/>
        <c:lblAlgn val="ctr"/>
        <c:lblOffset val="100"/>
        <c:noMultiLvlLbl val="0"/>
      </c:catAx>
      <c:valAx>
        <c:axId val="73712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1"/>
                  <a:t>Объем рынка, млрд. руб.</a:t>
                </a:r>
              </a:p>
            </c:rich>
          </c:tx>
          <c:layout>
            <c:manualLayout>
              <c:xMode val="edge"/>
              <c:yMode val="edge"/>
              <c:x val="9.5060078499361912E-3"/>
              <c:y val="5.8023395559834968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7126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lt1"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dk1">
                <a:tint val="88500"/>
              </a:schemeClr>
            </a:solidFill>
            <a:ln>
              <a:solidFill>
                <a:schemeClr val="dk1">
                  <a:tint val="88500"/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chemeClr val="dk1">
                  <a:tint val="88500"/>
                  <a:lumMod val="75000"/>
                </a:schemeClr>
              </a:contourClr>
            </a:sp3d>
          </c:spPr>
          <c:invertIfNegative val="0"/>
          <c:cat>
            <c:strRef>
              <c:f>'[Лист Microsoft Excel.xlsx]Лист1'!$A$1:$C$1</c:f>
              <c:strCache>
                <c:ptCount val="3"/>
                <c:pt idx="0">
                  <c:v>Димет</c:v>
                </c:pt>
                <c:pt idx="1">
                  <c:v>Пранс</c:v>
                </c:pt>
                <c:pt idx="2">
                  <c:v>neSTORE</c:v>
                </c:pt>
              </c:strCache>
            </c:strRef>
          </c:cat>
          <c:val>
            <c:numRef>
              <c:f>'[Лист Microsoft Excel.xlsx]Лист1'!$A$2:$C$2</c:f>
              <c:numCache>
                <c:formatCode>#\ ##0\ "₽"</c:formatCode>
                <c:ptCount val="3"/>
                <c:pt idx="0">
                  <c:v>420000</c:v>
                </c:pt>
                <c:pt idx="1">
                  <c:v>612000</c:v>
                </c:pt>
                <c:pt idx="2">
                  <c:v>110000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98-4E29-9AAF-4E21ED079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01029776"/>
        <c:axId val="993235568"/>
        <c:axId val="0"/>
      </c:bar3DChart>
      <c:catAx>
        <c:axId val="130102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3235568"/>
        <c:crosses val="autoZero"/>
        <c:auto val="1"/>
        <c:lblAlgn val="ctr"/>
        <c:lblOffset val="100"/>
        <c:noMultiLvlLbl val="0"/>
      </c:catAx>
      <c:valAx>
        <c:axId val="99323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\ ##0\ &quot;₽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1029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rgbClr val="00206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9525">
                <a:solidFill>
                  <a:srgbClr val="002060"/>
                </a:solidFill>
              </a:ln>
              <a:effectLst/>
            </c:spPr>
          </c:marker>
          <c:xVal>
            <c:numRef>
              <c:f>'[Plan_dokhodov_i_raskhodov.xlsx]Точка безубыточности'!$A$9:$A$21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xVal>
          <c:yVal>
            <c:numRef>
              <c:f>'[Plan_dokhodov_i_raskhodov.xlsx]Точка безубыточности'!$G$9:$G$21</c:f>
              <c:numCache>
                <c:formatCode>0.00</c:formatCode>
                <c:ptCount val="13"/>
                <c:pt idx="0">
                  <c:v>-403994.41919999995</c:v>
                </c:pt>
                <c:pt idx="1">
                  <c:v>-324650.00314916356</c:v>
                </c:pt>
                <c:pt idx="2">
                  <c:v>-245305.58709832723</c:v>
                </c:pt>
                <c:pt idx="3">
                  <c:v>-165961.17104749085</c:v>
                </c:pt>
                <c:pt idx="4">
                  <c:v>-86616.754996654519</c:v>
                </c:pt>
                <c:pt idx="5">
                  <c:v>-7272.3389458181337</c:v>
                </c:pt>
                <c:pt idx="6">
                  <c:v>72072.077105018252</c:v>
                </c:pt>
                <c:pt idx="7">
                  <c:v>151416.49315585458</c:v>
                </c:pt>
                <c:pt idx="8">
                  <c:v>230760.90920669091</c:v>
                </c:pt>
                <c:pt idx="9">
                  <c:v>310105.32525752735</c:v>
                </c:pt>
                <c:pt idx="10">
                  <c:v>389449.74130836368</c:v>
                </c:pt>
                <c:pt idx="11">
                  <c:v>468794.15735920001</c:v>
                </c:pt>
                <c:pt idx="12" formatCode="General">
                  <c:v>548138.57341003651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46F-4861-87DB-E2560882CC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3964575"/>
        <c:axId val="1263959775"/>
      </c:scatterChart>
      <c:valAx>
        <c:axId val="12639645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b="1"/>
                  <a:t>Количество реализованных единиц,</a:t>
                </a:r>
                <a:r>
                  <a:rPr lang="ru-RU" b="1" baseline="0"/>
                  <a:t> шт.</a:t>
                </a:r>
                <a:endParaRPr lang="ru-RU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63959775"/>
        <c:crosses val="autoZero"/>
        <c:crossBetween val="midCat"/>
      </c:valAx>
      <c:valAx>
        <c:axId val="1263959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b="1"/>
                  <a:t>Прибыль нарастающим итогом, руб.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63964575"/>
        <c:crosses val="autoZero"/>
        <c:crossBetween val="midCat"/>
      </c:valAx>
      <c:spPr>
        <a:noFill/>
        <a:ln>
          <a:solidFill>
            <a:schemeClr val="accent1"/>
          </a:solidFill>
          <a:prstDash val="sysDash"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cked"/>
        <c:varyColors val="0"/>
        <c:ser>
          <c:idx val="0"/>
          <c:order val="0"/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28575">
                <a:solidFill>
                  <a:srgbClr val="002060"/>
                </a:solidFill>
              </a:ln>
              <a:effectLst/>
            </c:spPr>
          </c:marker>
          <c:cat>
            <c:strRef>
              <c:f>'[Plan_dokhodov_i_raskhodov.xlsx]План доходов и расходов'!$D$4:$Q$4</c:f>
              <c:strCache>
                <c:ptCount val="14"/>
                <c:pt idx="0">
                  <c:v>0</c:v>
                </c:pt>
                <c:pt idx="1">
                  <c:v>Инвест. месяц</c:v>
                </c:pt>
                <c:pt idx="2">
                  <c:v>мар.24</c:v>
                </c:pt>
                <c:pt idx="3">
                  <c:v>апр.24</c:v>
                </c:pt>
                <c:pt idx="4">
                  <c:v>май.24</c:v>
                </c:pt>
                <c:pt idx="5">
                  <c:v>июн.24</c:v>
                </c:pt>
                <c:pt idx="6">
                  <c:v>июл.24</c:v>
                </c:pt>
                <c:pt idx="7">
                  <c:v>авг.24</c:v>
                </c:pt>
                <c:pt idx="8">
                  <c:v>сен.24</c:v>
                </c:pt>
                <c:pt idx="9">
                  <c:v>окт.24</c:v>
                </c:pt>
                <c:pt idx="10">
                  <c:v>ноя.24</c:v>
                </c:pt>
                <c:pt idx="11">
                  <c:v>дек.24</c:v>
                </c:pt>
                <c:pt idx="12">
                  <c:v>янв.25</c:v>
                </c:pt>
                <c:pt idx="13">
                  <c:v>фев.25</c:v>
                </c:pt>
              </c:strCache>
            </c:strRef>
          </c:cat>
          <c:val>
            <c:numRef>
              <c:f>'[Plan_dokhodov_i_raskhodov.xlsx]План доходов и расходов'!$D$28:$Q$28</c:f>
              <c:numCache>
                <c:formatCode>#,##0</c:formatCode>
                <c:ptCount val="14"/>
                <c:pt idx="0">
                  <c:v>0</c:v>
                </c:pt>
                <c:pt idx="1">
                  <c:v>-2124412.48</c:v>
                </c:pt>
                <c:pt idx="2">
                  <c:v>-1758284.2305087599</c:v>
                </c:pt>
                <c:pt idx="3">
                  <c:v>-1389163.4810175197</c:v>
                </c:pt>
                <c:pt idx="4">
                  <c:v>-1020042.7315262796</c:v>
                </c:pt>
                <c:pt idx="5">
                  <c:v>-653914.48203503946</c:v>
                </c:pt>
                <c:pt idx="6">
                  <c:v>-284793.73254379939</c:v>
                </c:pt>
                <c:pt idx="7">
                  <c:v>84327.016947440687</c:v>
                </c:pt>
                <c:pt idx="8">
                  <c:v>450455.26643868076</c:v>
                </c:pt>
                <c:pt idx="9">
                  <c:v>819576.01592992083</c:v>
                </c:pt>
                <c:pt idx="10">
                  <c:v>1188696.765421161</c:v>
                </c:pt>
                <c:pt idx="11">
                  <c:v>1554825.0149124011</c:v>
                </c:pt>
                <c:pt idx="12">
                  <c:v>1923945.7644036412</c:v>
                </c:pt>
                <c:pt idx="13">
                  <c:v>904452.51389488112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2B-4AE5-8696-509714A95E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8761344"/>
        <c:axId val="1631798016"/>
      </c:lineChart>
      <c:catAx>
        <c:axId val="165876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31798016"/>
        <c:crosses val="autoZero"/>
        <c:auto val="1"/>
        <c:lblAlgn val="ctr"/>
        <c:lblOffset val="100"/>
        <c:noMultiLvlLbl val="0"/>
      </c:catAx>
      <c:valAx>
        <c:axId val="163179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100" b="1"/>
                  <a:t>Прибыль нарастающим итогом, руб.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58761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4FB0A-3A5A-4DD2-A4D9-3BA4DD72242E}" type="doc">
      <dgm:prSet loTypeId="urn:microsoft.com/office/officeart/2005/8/layout/venn2" loCatId="relationship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87F9E22-9AAB-448C-837D-82D2F61B0404}">
      <dgm:prSet phldrT="[Текст]" custT="1"/>
      <dgm:spPr>
        <a:xfrm>
          <a:off x="84459" y="0"/>
          <a:ext cx="3705367" cy="3705367"/>
        </a:xfrm>
        <a:prstGeom prst="ellipse">
          <a:avLst/>
        </a:prstGeom>
        <a:solidFill>
          <a:srgbClr val="9F70AD"/>
        </a:solidFill>
      </dgm:spPr>
      <dgm:t>
        <a:bodyPr/>
        <a:lstStyle/>
        <a:p>
          <a:pPr>
            <a:buNone/>
          </a:pPr>
          <a:r>
            <a:rPr lang="en-US" sz="1200" b="1">
              <a:latin typeface="Arial"/>
              <a:ea typeface="+mn-ea"/>
              <a:cs typeface="+mn-cs"/>
            </a:rPr>
            <a:t>TAM</a:t>
          </a:r>
        </a:p>
        <a:p>
          <a:pPr>
            <a:buNone/>
          </a:pPr>
          <a:r>
            <a:rPr lang="en-US" sz="1200" b="1">
              <a:latin typeface="Arial"/>
              <a:ea typeface="+mn-ea"/>
              <a:cs typeface="+mn-cs"/>
            </a:rPr>
            <a:t>38</a:t>
          </a:r>
          <a:r>
            <a:rPr lang="ru-RU" sz="1200" b="1">
              <a:latin typeface="Arial"/>
              <a:ea typeface="+mn-ea"/>
              <a:cs typeface="+mn-cs"/>
            </a:rPr>
            <a:t> 800 млн.</a:t>
          </a:r>
          <a:r>
            <a:rPr lang="en-US" sz="1200" b="1">
              <a:latin typeface="Arial"/>
              <a:ea typeface="+mn-ea"/>
              <a:cs typeface="+mn-cs"/>
            </a:rPr>
            <a:t> </a:t>
          </a:r>
          <a:r>
            <a:rPr lang="ru-RU" sz="1200" b="1">
              <a:latin typeface="Arial"/>
              <a:ea typeface="+mn-ea"/>
              <a:cs typeface="+mn-cs"/>
            </a:rPr>
            <a:t>руб.</a:t>
          </a:r>
          <a:endParaRPr lang="ru-RU" sz="1200" b="1" dirty="0">
            <a:latin typeface="Arial"/>
            <a:ea typeface="+mn-ea"/>
            <a:cs typeface="+mn-cs"/>
          </a:endParaRPr>
        </a:p>
      </dgm:t>
    </dgm:pt>
    <dgm:pt modelId="{71F89247-37B6-4AE9-874C-0DF7C4FF5FD2}" type="parTrans" cxnId="{9DC5972F-DD63-4896-AD1B-6E20B9FADD68}">
      <dgm:prSet/>
      <dgm:spPr/>
      <dgm:t>
        <a:bodyPr/>
        <a:lstStyle/>
        <a:p>
          <a:endParaRPr lang="ru-RU"/>
        </a:p>
      </dgm:t>
    </dgm:pt>
    <dgm:pt modelId="{84398254-942C-4B86-B915-07B6500877DD}" type="sibTrans" cxnId="{9DC5972F-DD63-4896-AD1B-6E20B9FADD68}">
      <dgm:prSet/>
      <dgm:spPr/>
      <dgm:t>
        <a:bodyPr/>
        <a:lstStyle/>
        <a:p>
          <a:endParaRPr lang="ru-RU"/>
        </a:p>
      </dgm:t>
    </dgm:pt>
    <dgm:pt modelId="{51780D82-31B5-498D-8B28-19C0E0833D32}">
      <dgm:prSet phldrT="[Текст]" custT="1"/>
      <dgm:spPr>
        <a:xfrm>
          <a:off x="547630" y="926341"/>
          <a:ext cx="2779025" cy="2779025"/>
        </a:xfrm>
        <a:prstGeom prst="ellipse">
          <a:avLst/>
        </a:prstGeom>
        <a:solidFill>
          <a:srgbClr val="002060"/>
        </a:solidFill>
      </dgm:spPr>
      <dgm:t>
        <a:bodyPr/>
        <a:lstStyle/>
        <a:p>
          <a:pPr>
            <a:buNone/>
          </a:pPr>
          <a:endParaRPr lang="ru-RU" sz="1200" b="1">
            <a:latin typeface="Arial"/>
            <a:ea typeface="+mn-ea"/>
            <a:cs typeface="+mn-cs"/>
          </a:endParaRPr>
        </a:p>
        <a:p>
          <a:pPr>
            <a:buNone/>
          </a:pPr>
          <a:endParaRPr lang="ru-RU" sz="1200" b="1">
            <a:latin typeface="Arial"/>
            <a:ea typeface="+mn-ea"/>
            <a:cs typeface="+mn-cs"/>
          </a:endParaRPr>
        </a:p>
        <a:p>
          <a:pPr>
            <a:buNone/>
          </a:pPr>
          <a:endParaRPr lang="ru-RU" sz="1200" b="1">
            <a:latin typeface="Arial"/>
            <a:ea typeface="+mn-ea"/>
            <a:cs typeface="+mn-cs"/>
          </a:endParaRPr>
        </a:p>
        <a:p>
          <a:pPr>
            <a:buNone/>
          </a:pPr>
          <a:r>
            <a:rPr lang="en-US" sz="1200" b="1">
              <a:latin typeface="Arial"/>
              <a:ea typeface="+mn-ea"/>
              <a:cs typeface="+mn-cs"/>
            </a:rPr>
            <a:t>SAM</a:t>
          </a:r>
          <a:endParaRPr lang="ru-RU" sz="1200" b="1">
            <a:latin typeface="Arial"/>
            <a:ea typeface="+mn-ea"/>
            <a:cs typeface="+mn-cs"/>
          </a:endParaRPr>
        </a:p>
        <a:p>
          <a:pPr>
            <a:buNone/>
          </a:pPr>
          <a:r>
            <a:rPr lang="ru-RU" sz="1200" b="1">
              <a:latin typeface="Arial"/>
              <a:ea typeface="+mn-ea"/>
              <a:cs typeface="+mn-cs"/>
            </a:rPr>
            <a:t>769,27 млн. руб.</a:t>
          </a:r>
          <a:endParaRPr lang="en-US" sz="1200" b="1">
            <a:latin typeface="Arial"/>
            <a:ea typeface="+mn-ea"/>
            <a:cs typeface="+mn-cs"/>
          </a:endParaRPr>
        </a:p>
        <a:p>
          <a:pPr>
            <a:buNone/>
          </a:pPr>
          <a:endParaRPr lang="ru-RU" sz="2300" dirty="0">
            <a:latin typeface="Arial"/>
            <a:ea typeface="+mn-ea"/>
            <a:cs typeface="+mn-cs"/>
          </a:endParaRPr>
        </a:p>
      </dgm:t>
    </dgm:pt>
    <dgm:pt modelId="{E18E4A4F-4F89-4150-B84C-C481952C1AD0}" type="parTrans" cxnId="{D0D83D1A-0446-4F0B-800D-356A3795EC08}">
      <dgm:prSet/>
      <dgm:spPr/>
      <dgm:t>
        <a:bodyPr/>
        <a:lstStyle/>
        <a:p>
          <a:endParaRPr lang="ru-RU"/>
        </a:p>
      </dgm:t>
    </dgm:pt>
    <dgm:pt modelId="{317EBC5D-A1E9-405F-ABD2-A8414A9A1196}" type="sibTrans" cxnId="{D0D83D1A-0446-4F0B-800D-356A3795EC08}">
      <dgm:prSet/>
      <dgm:spPr/>
      <dgm:t>
        <a:bodyPr/>
        <a:lstStyle/>
        <a:p>
          <a:endParaRPr lang="ru-RU"/>
        </a:p>
      </dgm:t>
    </dgm:pt>
    <dgm:pt modelId="{F02B04C2-6E7A-4C13-9028-EC09182B4E28}">
      <dgm:prSet phldrT="[Текст]" custT="1"/>
      <dgm:spPr>
        <a:xfrm>
          <a:off x="1010801" y="1852683"/>
          <a:ext cx="1852683" cy="1852683"/>
        </a:xfrm>
        <a:prstGeom prst="ellipse">
          <a:avLst/>
        </a:prstGeom>
        <a:solidFill>
          <a:srgbClr val="4472C4"/>
        </a:solidFill>
      </dgm:spPr>
      <dgm:t>
        <a:bodyPr/>
        <a:lstStyle/>
        <a:p>
          <a:pPr>
            <a:buNone/>
          </a:pPr>
          <a:r>
            <a:rPr lang="en-US" sz="1200" b="1" dirty="0">
              <a:latin typeface="Arial"/>
              <a:ea typeface="+mn-ea"/>
              <a:cs typeface="+mn-cs"/>
            </a:rPr>
            <a:t>SOM</a:t>
          </a:r>
          <a:endParaRPr lang="ru-RU" sz="1200" b="1" dirty="0">
            <a:latin typeface="Arial"/>
            <a:ea typeface="+mn-ea"/>
            <a:cs typeface="+mn-cs"/>
          </a:endParaRPr>
        </a:p>
        <a:p>
          <a:pPr>
            <a:buNone/>
          </a:pPr>
          <a:r>
            <a:rPr lang="ru-RU" sz="1200" b="1" dirty="0">
              <a:latin typeface="Arial"/>
              <a:ea typeface="+mn-ea"/>
              <a:cs typeface="+mn-cs"/>
            </a:rPr>
            <a:t>85,8 млн.</a:t>
          </a:r>
          <a:r>
            <a:rPr lang="en-US" sz="1200" b="1" dirty="0">
              <a:latin typeface="Arial"/>
              <a:ea typeface="+mn-ea"/>
              <a:cs typeface="+mn-cs"/>
            </a:rPr>
            <a:t> </a:t>
          </a:r>
          <a:r>
            <a:rPr lang="ru-RU" sz="1200" b="1" dirty="0">
              <a:latin typeface="Arial"/>
              <a:ea typeface="+mn-ea"/>
              <a:cs typeface="+mn-cs"/>
            </a:rPr>
            <a:t>руб.</a:t>
          </a:r>
          <a:endParaRPr lang="en-US" sz="1200" b="1" dirty="0">
            <a:latin typeface="Arial"/>
            <a:ea typeface="+mn-ea"/>
            <a:cs typeface="+mn-cs"/>
          </a:endParaRPr>
        </a:p>
        <a:p>
          <a:pPr>
            <a:buNone/>
          </a:pPr>
          <a:endParaRPr lang="ru-RU" sz="2300" dirty="0">
            <a:latin typeface="Arial"/>
            <a:ea typeface="+mn-ea"/>
            <a:cs typeface="+mn-cs"/>
          </a:endParaRPr>
        </a:p>
      </dgm:t>
    </dgm:pt>
    <dgm:pt modelId="{5C9A0DBF-4C79-4B83-B3EC-E1EA81B5F2D9}" type="parTrans" cxnId="{E08AD0DF-BB45-4FBE-A79B-A1528647D7B9}">
      <dgm:prSet/>
      <dgm:spPr/>
      <dgm:t>
        <a:bodyPr/>
        <a:lstStyle/>
        <a:p>
          <a:endParaRPr lang="ru-RU"/>
        </a:p>
      </dgm:t>
    </dgm:pt>
    <dgm:pt modelId="{0B9B932D-F4BE-4E5A-B6AB-D58D07C6B8E5}" type="sibTrans" cxnId="{E08AD0DF-BB45-4FBE-A79B-A1528647D7B9}">
      <dgm:prSet/>
      <dgm:spPr/>
      <dgm:t>
        <a:bodyPr/>
        <a:lstStyle/>
        <a:p>
          <a:endParaRPr lang="ru-RU"/>
        </a:p>
      </dgm:t>
    </dgm:pt>
    <dgm:pt modelId="{519C1BF7-619F-48FE-B451-E081B6286EC0}" type="pres">
      <dgm:prSet presAssocID="{84D4FB0A-3A5A-4DD2-A4D9-3BA4DD72242E}" presName="Name0" presStyleCnt="0">
        <dgm:presLayoutVars>
          <dgm:chMax val="7"/>
          <dgm:resizeHandles val="exact"/>
        </dgm:presLayoutVars>
      </dgm:prSet>
      <dgm:spPr/>
    </dgm:pt>
    <dgm:pt modelId="{18E25922-31B0-4E96-9B0A-3845EDD5924A}" type="pres">
      <dgm:prSet presAssocID="{84D4FB0A-3A5A-4DD2-A4D9-3BA4DD72242E}" presName="comp1" presStyleCnt="0"/>
      <dgm:spPr/>
    </dgm:pt>
    <dgm:pt modelId="{6A165FA2-B579-4081-B314-3E7C0B881750}" type="pres">
      <dgm:prSet presAssocID="{84D4FB0A-3A5A-4DD2-A4D9-3BA4DD72242E}" presName="circle1" presStyleLbl="node1" presStyleIdx="0" presStyleCnt="3"/>
      <dgm:spPr/>
    </dgm:pt>
    <dgm:pt modelId="{236E1B9C-B975-4C2E-8437-480FDA292211}" type="pres">
      <dgm:prSet presAssocID="{84D4FB0A-3A5A-4DD2-A4D9-3BA4DD72242E}" presName="c1text" presStyleLbl="node1" presStyleIdx="0" presStyleCnt="3">
        <dgm:presLayoutVars>
          <dgm:bulletEnabled val="1"/>
        </dgm:presLayoutVars>
      </dgm:prSet>
      <dgm:spPr/>
    </dgm:pt>
    <dgm:pt modelId="{DD58D228-7B75-4D93-8DA0-A9FB2DC1344B}" type="pres">
      <dgm:prSet presAssocID="{84D4FB0A-3A5A-4DD2-A4D9-3BA4DD72242E}" presName="comp2" presStyleCnt="0"/>
      <dgm:spPr/>
    </dgm:pt>
    <dgm:pt modelId="{0AB8FFD1-DC77-4D7B-82F6-BF9EDEBD7862}" type="pres">
      <dgm:prSet presAssocID="{84D4FB0A-3A5A-4DD2-A4D9-3BA4DD72242E}" presName="circle2" presStyleLbl="node1" presStyleIdx="1" presStyleCnt="3"/>
      <dgm:spPr/>
    </dgm:pt>
    <dgm:pt modelId="{CCB613AE-93BC-467D-B397-15630BB30AF8}" type="pres">
      <dgm:prSet presAssocID="{84D4FB0A-3A5A-4DD2-A4D9-3BA4DD72242E}" presName="c2text" presStyleLbl="node1" presStyleIdx="1" presStyleCnt="3">
        <dgm:presLayoutVars>
          <dgm:bulletEnabled val="1"/>
        </dgm:presLayoutVars>
      </dgm:prSet>
      <dgm:spPr/>
    </dgm:pt>
    <dgm:pt modelId="{59A2DBB7-C2A9-4492-8AC3-F69ADB3BFAAC}" type="pres">
      <dgm:prSet presAssocID="{84D4FB0A-3A5A-4DD2-A4D9-3BA4DD72242E}" presName="comp3" presStyleCnt="0"/>
      <dgm:spPr/>
    </dgm:pt>
    <dgm:pt modelId="{FC1BFF69-4EFA-452F-BD78-5B1A002DDC04}" type="pres">
      <dgm:prSet presAssocID="{84D4FB0A-3A5A-4DD2-A4D9-3BA4DD72242E}" presName="circle3" presStyleLbl="node1" presStyleIdx="2" presStyleCnt="3"/>
      <dgm:spPr/>
    </dgm:pt>
    <dgm:pt modelId="{870D4BBA-E3BB-41B3-A8F7-6CD7EE758781}" type="pres">
      <dgm:prSet presAssocID="{84D4FB0A-3A5A-4DD2-A4D9-3BA4DD72242E}" presName="c3text" presStyleLbl="node1" presStyleIdx="2" presStyleCnt="3">
        <dgm:presLayoutVars>
          <dgm:bulletEnabled val="1"/>
        </dgm:presLayoutVars>
      </dgm:prSet>
      <dgm:spPr/>
    </dgm:pt>
  </dgm:ptLst>
  <dgm:cxnLst>
    <dgm:cxn modelId="{D0D83D1A-0446-4F0B-800D-356A3795EC08}" srcId="{84D4FB0A-3A5A-4DD2-A4D9-3BA4DD72242E}" destId="{51780D82-31B5-498D-8B28-19C0E0833D32}" srcOrd="1" destOrd="0" parTransId="{E18E4A4F-4F89-4150-B84C-C481952C1AD0}" sibTransId="{317EBC5D-A1E9-405F-ABD2-A8414A9A1196}"/>
    <dgm:cxn modelId="{9DC5972F-DD63-4896-AD1B-6E20B9FADD68}" srcId="{84D4FB0A-3A5A-4DD2-A4D9-3BA4DD72242E}" destId="{687F9E22-9AAB-448C-837D-82D2F61B0404}" srcOrd="0" destOrd="0" parTransId="{71F89247-37B6-4AE9-874C-0DF7C4FF5FD2}" sibTransId="{84398254-942C-4B86-B915-07B6500877DD}"/>
    <dgm:cxn modelId="{277BC434-1E4A-4743-82FE-91383D79926F}" type="presOf" srcId="{51780D82-31B5-498D-8B28-19C0E0833D32}" destId="{CCB613AE-93BC-467D-B397-15630BB30AF8}" srcOrd="1" destOrd="0" presId="urn:microsoft.com/office/officeart/2005/8/layout/venn2"/>
    <dgm:cxn modelId="{9B628038-7594-4CC3-B627-10D1FD067344}" type="presOf" srcId="{84D4FB0A-3A5A-4DD2-A4D9-3BA4DD72242E}" destId="{519C1BF7-619F-48FE-B451-E081B6286EC0}" srcOrd="0" destOrd="0" presId="urn:microsoft.com/office/officeart/2005/8/layout/venn2"/>
    <dgm:cxn modelId="{22BD953B-497F-4404-82CE-77AE168F6C2E}" type="presOf" srcId="{687F9E22-9AAB-448C-837D-82D2F61B0404}" destId="{236E1B9C-B975-4C2E-8437-480FDA292211}" srcOrd="1" destOrd="0" presId="urn:microsoft.com/office/officeart/2005/8/layout/venn2"/>
    <dgm:cxn modelId="{87525F4D-C836-46CE-87CD-A38CBE8C76F2}" type="presOf" srcId="{F02B04C2-6E7A-4C13-9028-EC09182B4E28}" destId="{870D4BBA-E3BB-41B3-A8F7-6CD7EE758781}" srcOrd="1" destOrd="0" presId="urn:microsoft.com/office/officeart/2005/8/layout/venn2"/>
    <dgm:cxn modelId="{8C3F0A53-574B-4090-8917-B62BA4AB9E4B}" type="presOf" srcId="{F02B04C2-6E7A-4C13-9028-EC09182B4E28}" destId="{FC1BFF69-4EFA-452F-BD78-5B1A002DDC04}" srcOrd="0" destOrd="0" presId="urn:microsoft.com/office/officeart/2005/8/layout/venn2"/>
    <dgm:cxn modelId="{4AED1D8E-B33F-48CD-A1FF-1FF0F151AF4E}" type="presOf" srcId="{687F9E22-9AAB-448C-837D-82D2F61B0404}" destId="{6A165FA2-B579-4081-B314-3E7C0B881750}" srcOrd="0" destOrd="0" presId="urn:microsoft.com/office/officeart/2005/8/layout/venn2"/>
    <dgm:cxn modelId="{361F90C0-9563-4C6F-A5B7-450317FD5CE2}" type="presOf" srcId="{51780D82-31B5-498D-8B28-19C0E0833D32}" destId="{0AB8FFD1-DC77-4D7B-82F6-BF9EDEBD7862}" srcOrd="0" destOrd="0" presId="urn:microsoft.com/office/officeart/2005/8/layout/venn2"/>
    <dgm:cxn modelId="{E08AD0DF-BB45-4FBE-A79B-A1528647D7B9}" srcId="{84D4FB0A-3A5A-4DD2-A4D9-3BA4DD72242E}" destId="{F02B04C2-6E7A-4C13-9028-EC09182B4E28}" srcOrd="2" destOrd="0" parTransId="{5C9A0DBF-4C79-4B83-B3EC-E1EA81B5F2D9}" sibTransId="{0B9B932D-F4BE-4E5A-B6AB-D58D07C6B8E5}"/>
    <dgm:cxn modelId="{C487A5AD-0502-4150-90A3-93F8F601221B}" type="presParOf" srcId="{519C1BF7-619F-48FE-B451-E081B6286EC0}" destId="{18E25922-31B0-4E96-9B0A-3845EDD5924A}" srcOrd="0" destOrd="0" presId="urn:microsoft.com/office/officeart/2005/8/layout/venn2"/>
    <dgm:cxn modelId="{4F56DCF4-1C66-4241-AB76-E571C2B94173}" type="presParOf" srcId="{18E25922-31B0-4E96-9B0A-3845EDD5924A}" destId="{6A165FA2-B579-4081-B314-3E7C0B881750}" srcOrd="0" destOrd="0" presId="urn:microsoft.com/office/officeart/2005/8/layout/venn2"/>
    <dgm:cxn modelId="{EA2D3A77-0ACD-4EFD-AB3E-6FA066266C12}" type="presParOf" srcId="{18E25922-31B0-4E96-9B0A-3845EDD5924A}" destId="{236E1B9C-B975-4C2E-8437-480FDA292211}" srcOrd="1" destOrd="0" presId="urn:microsoft.com/office/officeart/2005/8/layout/venn2"/>
    <dgm:cxn modelId="{E132D63B-EC3E-4A2C-8FE7-2C6BD753B202}" type="presParOf" srcId="{519C1BF7-619F-48FE-B451-E081B6286EC0}" destId="{DD58D228-7B75-4D93-8DA0-A9FB2DC1344B}" srcOrd="1" destOrd="0" presId="urn:microsoft.com/office/officeart/2005/8/layout/venn2"/>
    <dgm:cxn modelId="{5FB050F5-4CFD-410A-A07D-2D21A1BB0AFD}" type="presParOf" srcId="{DD58D228-7B75-4D93-8DA0-A9FB2DC1344B}" destId="{0AB8FFD1-DC77-4D7B-82F6-BF9EDEBD7862}" srcOrd="0" destOrd="0" presId="urn:microsoft.com/office/officeart/2005/8/layout/venn2"/>
    <dgm:cxn modelId="{4FD326AC-6C4E-410F-A936-D75243631FB6}" type="presParOf" srcId="{DD58D228-7B75-4D93-8DA0-A9FB2DC1344B}" destId="{CCB613AE-93BC-467D-B397-15630BB30AF8}" srcOrd="1" destOrd="0" presId="urn:microsoft.com/office/officeart/2005/8/layout/venn2"/>
    <dgm:cxn modelId="{B0197D65-346A-488D-84B5-4F57ED86FD4F}" type="presParOf" srcId="{519C1BF7-619F-48FE-B451-E081B6286EC0}" destId="{59A2DBB7-C2A9-4492-8AC3-F69ADB3BFAAC}" srcOrd="2" destOrd="0" presId="urn:microsoft.com/office/officeart/2005/8/layout/venn2"/>
    <dgm:cxn modelId="{24795D95-62BD-4258-84F5-C8DE6A7FA2E2}" type="presParOf" srcId="{59A2DBB7-C2A9-4492-8AC3-F69ADB3BFAAC}" destId="{FC1BFF69-4EFA-452F-BD78-5B1A002DDC04}" srcOrd="0" destOrd="0" presId="urn:microsoft.com/office/officeart/2005/8/layout/venn2"/>
    <dgm:cxn modelId="{78A1EE1C-863C-49AA-8D5B-C1A9FF223903}" type="presParOf" srcId="{59A2DBB7-C2A9-4492-8AC3-F69ADB3BFAAC}" destId="{870D4BBA-E3BB-41B3-A8F7-6CD7EE758781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165FA2-B579-4081-B314-3E7C0B881750}">
      <dsp:nvSpPr>
        <dsp:cNvPr id="0" name=""/>
        <dsp:cNvSpPr/>
      </dsp:nvSpPr>
      <dsp:spPr>
        <a:xfrm>
          <a:off x="18863" y="0"/>
          <a:ext cx="3573664" cy="3573664"/>
        </a:xfrm>
        <a:prstGeom prst="ellipse">
          <a:avLst/>
        </a:prstGeom>
        <a:solidFill>
          <a:srgbClr val="9F70A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Arial"/>
              <a:ea typeface="+mn-ea"/>
              <a:cs typeface="+mn-cs"/>
            </a:rPr>
            <a:t>TAM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Arial"/>
              <a:ea typeface="+mn-ea"/>
              <a:cs typeface="+mn-cs"/>
            </a:rPr>
            <a:t>38</a:t>
          </a:r>
          <a:r>
            <a:rPr lang="ru-RU" sz="1200" b="1" kern="1200">
              <a:latin typeface="Arial"/>
              <a:ea typeface="+mn-ea"/>
              <a:cs typeface="+mn-cs"/>
            </a:rPr>
            <a:t> 800 млн.</a:t>
          </a:r>
          <a:r>
            <a:rPr lang="en-US" sz="1200" b="1" kern="1200">
              <a:latin typeface="Arial"/>
              <a:ea typeface="+mn-ea"/>
              <a:cs typeface="+mn-cs"/>
            </a:rPr>
            <a:t> </a:t>
          </a:r>
          <a:r>
            <a:rPr lang="ru-RU" sz="1200" b="1" kern="1200">
              <a:latin typeface="Arial"/>
              <a:ea typeface="+mn-ea"/>
              <a:cs typeface="+mn-cs"/>
            </a:rPr>
            <a:t>руб.</a:t>
          </a:r>
          <a:endParaRPr lang="ru-RU" sz="1200" b="1" kern="1200" dirty="0">
            <a:latin typeface="Arial"/>
            <a:ea typeface="+mn-ea"/>
            <a:cs typeface="+mn-cs"/>
          </a:endParaRPr>
        </a:p>
      </dsp:txBody>
      <dsp:txXfrm>
        <a:off x="1364108" y="257186"/>
        <a:ext cx="883173" cy="379043"/>
      </dsp:txXfrm>
    </dsp:sp>
    <dsp:sp modelId="{0AB8FFD1-DC77-4D7B-82F6-BF9EDEBD7862}">
      <dsp:nvSpPr>
        <dsp:cNvPr id="0" name=""/>
        <dsp:cNvSpPr/>
      </dsp:nvSpPr>
      <dsp:spPr>
        <a:xfrm>
          <a:off x="465571" y="893415"/>
          <a:ext cx="2680248" cy="2680248"/>
        </a:xfrm>
        <a:prstGeom prst="ellipse">
          <a:avLst/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>
            <a:latin typeface="Arial"/>
            <a:ea typeface="+mn-ea"/>
            <a:cs typeface="+mn-cs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>
            <a:latin typeface="Arial"/>
            <a:ea typeface="+mn-ea"/>
            <a:cs typeface="+mn-cs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>
            <a:latin typeface="Arial"/>
            <a:ea typeface="+mn-ea"/>
            <a:cs typeface="+mn-cs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Arial"/>
              <a:ea typeface="+mn-ea"/>
              <a:cs typeface="+mn-cs"/>
            </a:rPr>
            <a:t>SAM</a:t>
          </a:r>
          <a:endParaRPr lang="ru-RU" sz="1200" b="1" kern="1200">
            <a:latin typeface="Arial"/>
            <a:ea typeface="+mn-ea"/>
            <a:cs typeface="+mn-cs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>
              <a:latin typeface="Arial"/>
              <a:ea typeface="+mn-ea"/>
              <a:cs typeface="+mn-cs"/>
            </a:rPr>
            <a:t>769,27 млн. руб.</a:t>
          </a:r>
          <a:endParaRPr lang="en-US" sz="1200" b="1" kern="1200">
            <a:latin typeface="Arial"/>
            <a:ea typeface="+mn-ea"/>
            <a:cs typeface="+mn-cs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>
            <a:latin typeface="Arial"/>
            <a:ea typeface="+mn-ea"/>
            <a:cs typeface="+mn-cs"/>
          </a:endParaRPr>
        </a:p>
      </dsp:txBody>
      <dsp:txXfrm>
        <a:off x="1364108" y="1134527"/>
        <a:ext cx="883173" cy="355354"/>
      </dsp:txXfrm>
    </dsp:sp>
    <dsp:sp modelId="{FC1BFF69-4EFA-452F-BD78-5B1A002DDC04}">
      <dsp:nvSpPr>
        <dsp:cNvPr id="0" name=""/>
        <dsp:cNvSpPr/>
      </dsp:nvSpPr>
      <dsp:spPr>
        <a:xfrm>
          <a:off x="912279" y="1786832"/>
          <a:ext cx="1786832" cy="1786832"/>
        </a:xfrm>
        <a:prstGeom prst="ellipse">
          <a:avLst/>
        </a:prstGeom>
        <a:solidFill>
          <a:srgbClr val="4472C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Arial"/>
              <a:ea typeface="+mn-ea"/>
              <a:cs typeface="+mn-cs"/>
            </a:rPr>
            <a:t>SOM</a:t>
          </a:r>
          <a:endParaRPr lang="ru-RU" sz="1200" b="1" kern="1200" dirty="0">
            <a:latin typeface="Arial"/>
            <a:ea typeface="+mn-ea"/>
            <a:cs typeface="+mn-cs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Arial"/>
              <a:ea typeface="+mn-ea"/>
              <a:cs typeface="+mn-cs"/>
            </a:rPr>
            <a:t>85,8 млн.</a:t>
          </a:r>
          <a:r>
            <a:rPr lang="en-US" sz="1200" b="1" kern="1200" dirty="0">
              <a:latin typeface="Arial"/>
              <a:ea typeface="+mn-ea"/>
              <a:cs typeface="+mn-cs"/>
            </a:rPr>
            <a:t> </a:t>
          </a:r>
          <a:r>
            <a:rPr lang="ru-RU" sz="1200" b="1" kern="1200" dirty="0">
              <a:latin typeface="Arial"/>
              <a:ea typeface="+mn-ea"/>
              <a:cs typeface="+mn-cs"/>
            </a:rPr>
            <a:t>руб.</a:t>
          </a:r>
          <a:endParaRPr lang="en-US" sz="1200" b="1" kern="1200" dirty="0">
            <a:latin typeface="Arial"/>
            <a:ea typeface="+mn-ea"/>
            <a:cs typeface="+mn-cs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>
            <a:latin typeface="Arial"/>
            <a:ea typeface="+mn-ea"/>
            <a:cs typeface="+mn-cs"/>
          </a:endParaRPr>
        </a:p>
      </dsp:txBody>
      <dsp:txXfrm>
        <a:off x="1358987" y="2364377"/>
        <a:ext cx="893415" cy="631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17.09.2023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17.09.2023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660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0.png"/><Relationship Id="rId3" Type="http://schemas.openxmlformats.org/officeDocument/2006/relationships/chart" Target="../charts/chart2.xml"/><Relationship Id="rId7" Type="http://schemas.openxmlformats.org/officeDocument/2006/relationships/image" Target="../media/image27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6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5" Type="http://schemas.openxmlformats.org/officeDocument/2006/relationships/image" Target="../media/image31.png"/><Relationship Id="rId10" Type="http://schemas.microsoft.com/office/2007/relationships/hdphoto" Target="../media/hdphoto4.wdp"/><Relationship Id="rId4" Type="http://schemas.openxmlformats.org/officeDocument/2006/relationships/image" Target="../media/image25.png"/><Relationship Id="rId9" Type="http://schemas.openxmlformats.org/officeDocument/2006/relationships/image" Target="../media/image28.png"/><Relationship Id="rId1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chart" Target="../charts/chart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8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979682"/>
            <a:ext cx="10290003" cy="227699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Разработка устройства для нанесения металлического покрытия методом холодного напыления</a:t>
            </a: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>
          <a:xfrm>
            <a:off x="720209" y="5564945"/>
            <a:ext cx="5718691" cy="490143"/>
          </a:xfrm>
        </p:spPr>
        <p:txBody>
          <a:bodyPr>
            <a:noAutofit/>
          </a:bodyPr>
          <a:lstStyle/>
          <a:p>
            <a:pPr algn="r"/>
            <a:r>
              <a:rPr lang="ru-RU" sz="2400" dirty="0">
                <a:latin typeface="Arial Narrow" panose="020B0606020202030204" pitchFamily="34" charset="0"/>
              </a:rPr>
              <a:t>Докладчики: Писарев Дмитрий Евгеньевич</a:t>
            </a:r>
          </a:p>
          <a:p>
            <a:pPr algn="r"/>
            <a:r>
              <a:rPr lang="ru-RU" sz="2400" dirty="0">
                <a:latin typeface="Arial Narrow" panose="020B0606020202030204" pitchFamily="34" charset="0"/>
              </a:rPr>
              <a:t>Новикова Анна Александровна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устройства для нанесения металлического покрытия методом холодного напыления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60340" y="161575"/>
            <a:ext cx="2603722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Проблема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18C6874-1480-977E-85F0-8012288E46F0}"/>
              </a:ext>
            </a:extLst>
          </p:cNvPr>
          <p:cNvSpPr txBox="1"/>
          <p:nvPr/>
        </p:nvSpPr>
        <p:spPr>
          <a:xfrm>
            <a:off x="160340" y="2726973"/>
            <a:ext cx="5141773" cy="67403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100" b="1" dirty="0">
                <a:solidFill>
                  <a:schemeClr val="bg1"/>
                </a:solidFill>
                <a:latin typeface="Arial Narrow" panose="020B0606020202030204" pitchFamily="34" charset="0"/>
              </a:rPr>
              <a:t>Коррозионное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воздействие окружающей среды на поверхности металлов и сплавов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4B40AB0-B3F0-56EE-F067-B8411940F7B2}"/>
              </a:ext>
            </a:extLst>
          </p:cNvPr>
          <p:cNvSpPr txBox="1"/>
          <p:nvPr/>
        </p:nvSpPr>
        <p:spPr>
          <a:xfrm>
            <a:off x="5652516" y="400866"/>
            <a:ext cx="3130130" cy="3831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113367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Быстрый износ деталей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4C798D50-12E8-2AF1-1536-A7F334A32A26}"/>
              </a:ext>
            </a:extLst>
          </p:cNvPr>
          <p:cNvSpPr txBox="1"/>
          <p:nvPr/>
        </p:nvSpPr>
        <p:spPr>
          <a:xfrm>
            <a:off x="5652516" y="1214479"/>
            <a:ext cx="3130130" cy="9648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113367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100" b="1" dirty="0">
                <a:solidFill>
                  <a:schemeClr val="bg1"/>
                </a:solidFill>
                <a:latin typeface="Arial Narrow" panose="020B0606020202030204" pitchFamily="34" charset="0"/>
              </a:rPr>
              <a:t>Ухудшение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физических и функциональных свойств металлических изделий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136" name="Соединитель: уступ 135">
            <a:extLst>
              <a:ext uri="{FF2B5EF4-FFF2-40B4-BE49-F238E27FC236}">
                <a16:creationId xmlns:a16="http://schemas.microsoft.com/office/drawing/2014/main" id="{D1FCAAA6-452C-3507-11B5-62F4B05C2C9C}"/>
              </a:ext>
            </a:extLst>
          </p:cNvPr>
          <p:cNvCxnSpPr>
            <a:cxnSpLocks/>
            <a:stCxn id="128" idx="0"/>
            <a:endCxn id="130" idx="1"/>
          </p:cNvCxnSpPr>
          <p:nvPr/>
        </p:nvCxnSpPr>
        <p:spPr>
          <a:xfrm rot="5400000" flipH="1" flipV="1">
            <a:off x="3124613" y="199071"/>
            <a:ext cx="2134516" cy="2921289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Соединитель: уступ 138">
            <a:extLst>
              <a:ext uri="{FF2B5EF4-FFF2-40B4-BE49-F238E27FC236}">
                <a16:creationId xmlns:a16="http://schemas.microsoft.com/office/drawing/2014/main" id="{3D64836E-55CF-06E1-639E-B586C1E91D79}"/>
              </a:ext>
            </a:extLst>
          </p:cNvPr>
          <p:cNvCxnSpPr>
            <a:cxnSpLocks/>
            <a:stCxn id="128" idx="0"/>
            <a:endCxn id="131" idx="1"/>
          </p:cNvCxnSpPr>
          <p:nvPr/>
        </p:nvCxnSpPr>
        <p:spPr>
          <a:xfrm rot="5400000" flipH="1" flipV="1">
            <a:off x="3676844" y="751302"/>
            <a:ext cx="1030054" cy="2921289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4DA5CCCA-73EA-574D-57AC-B9D34FB4B61F}"/>
              </a:ext>
            </a:extLst>
          </p:cNvPr>
          <p:cNvSpPr txBox="1"/>
          <p:nvPr/>
        </p:nvSpPr>
        <p:spPr>
          <a:xfrm>
            <a:off x="5960364" y="3060618"/>
            <a:ext cx="2506980" cy="674031"/>
          </a:xfrm>
          <a:prstGeom prst="rect">
            <a:avLst/>
          </a:prstGeom>
          <a:solidFill>
            <a:srgbClr val="B3C6FF"/>
          </a:solidFill>
          <a:ln>
            <a:solidFill>
              <a:srgbClr val="CCCC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100" b="1" dirty="0">
                <a:latin typeface="Arial Narrow" panose="020B0606020202030204" pitchFamily="34" charset="0"/>
              </a:rPr>
              <a:t>Экологические катастрофы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751FFE91-5867-3CC1-479A-5ADFFB703235}"/>
              </a:ext>
            </a:extLst>
          </p:cNvPr>
          <p:cNvSpPr txBox="1"/>
          <p:nvPr/>
        </p:nvSpPr>
        <p:spPr>
          <a:xfrm>
            <a:off x="8874796" y="3060617"/>
            <a:ext cx="3130130" cy="674031"/>
          </a:xfrm>
          <a:prstGeom prst="rect">
            <a:avLst/>
          </a:prstGeom>
          <a:solidFill>
            <a:srgbClr val="B3C6FF"/>
          </a:solidFill>
          <a:ln w="19050">
            <a:solidFill>
              <a:srgbClr val="113367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100" b="1" dirty="0">
                <a:latin typeface="Arial Narrow" panose="020B0606020202030204" pitchFamily="34" charset="0"/>
              </a:rPr>
              <a:t>Загрязнение окружающей среды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144" name="Прямая со стрелкой 143">
            <a:extLst>
              <a:ext uri="{FF2B5EF4-FFF2-40B4-BE49-F238E27FC236}">
                <a16:creationId xmlns:a16="http://schemas.microsoft.com/office/drawing/2014/main" id="{33B30AEC-85E2-9AA5-031E-29FBA5ACAE6C}"/>
              </a:ext>
            </a:extLst>
          </p:cNvPr>
          <p:cNvCxnSpPr>
            <a:cxnSpLocks/>
            <a:stCxn id="131" idx="2"/>
            <a:endCxn id="141" idx="0"/>
          </p:cNvCxnSpPr>
          <p:nvPr/>
        </p:nvCxnSpPr>
        <p:spPr>
          <a:xfrm flipH="1">
            <a:off x="7213854" y="2179359"/>
            <a:ext cx="3727" cy="88125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единительная линия 146">
            <a:extLst>
              <a:ext uri="{FF2B5EF4-FFF2-40B4-BE49-F238E27FC236}">
                <a16:creationId xmlns:a16="http://schemas.microsoft.com/office/drawing/2014/main" id="{C8D92BEB-290F-C575-5894-23DB946C72A9}"/>
              </a:ext>
            </a:extLst>
          </p:cNvPr>
          <p:cNvCxnSpPr>
            <a:cxnSpLocks/>
            <a:stCxn id="130" idx="2"/>
            <a:endCxn id="131" idx="0"/>
          </p:cNvCxnSpPr>
          <p:nvPr/>
        </p:nvCxnSpPr>
        <p:spPr>
          <a:xfrm>
            <a:off x="7217581" y="784048"/>
            <a:ext cx="0" cy="43043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Соединитель: уступ 149">
            <a:extLst>
              <a:ext uri="{FF2B5EF4-FFF2-40B4-BE49-F238E27FC236}">
                <a16:creationId xmlns:a16="http://schemas.microsoft.com/office/drawing/2014/main" id="{CD9ECDD5-56C2-3B2B-E35D-9D8BC92B93DA}"/>
              </a:ext>
            </a:extLst>
          </p:cNvPr>
          <p:cNvCxnSpPr>
            <a:cxnSpLocks/>
            <a:stCxn id="131" idx="3"/>
            <a:endCxn id="142" idx="0"/>
          </p:cNvCxnSpPr>
          <p:nvPr/>
        </p:nvCxnSpPr>
        <p:spPr>
          <a:xfrm>
            <a:off x="8782646" y="1696919"/>
            <a:ext cx="1657215" cy="1363698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Соединитель: уступ 152">
            <a:extLst>
              <a:ext uri="{FF2B5EF4-FFF2-40B4-BE49-F238E27FC236}">
                <a16:creationId xmlns:a16="http://schemas.microsoft.com/office/drawing/2014/main" id="{039B55CB-6117-6BC0-A871-D255A35C5CE7}"/>
              </a:ext>
            </a:extLst>
          </p:cNvPr>
          <p:cNvCxnSpPr>
            <a:cxnSpLocks/>
            <a:stCxn id="130" idx="3"/>
            <a:endCxn id="142" idx="0"/>
          </p:cNvCxnSpPr>
          <p:nvPr/>
        </p:nvCxnSpPr>
        <p:spPr>
          <a:xfrm>
            <a:off x="8782646" y="592457"/>
            <a:ext cx="1657215" cy="2468160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EF28E57E-2BCD-B106-C2B8-751E9157FEF9}"/>
              </a:ext>
            </a:extLst>
          </p:cNvPr>
          <p:cNvSpPr txBox="1"/>
          <p:nvPr/>
        </p:nvSpPr>
        <p:spPr>
          <a:xfrm>
            <a:off x="163262" y="3912575"/>
            <a:ext cx="2141026" cy="9648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113367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Вывод из строя оборудования, поломка техники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EC247B2E-F264-A491-3392-939D955E3212}"/>
              </a:ext>
            </a:extLst>
          </p:cNvPr>
          <p:cNvSpPr txBox="1"/>
          <p:nvPr/>
        </p:nvSpPr>
        <p:spPr>
          <a:xfrm>
            <a:off x="2675048" y="3912575"/>
            <a:ext cx="2627065" cy="9648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113367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Ржавление металлоконструкций цехов</a:t>
            </a:r>
          </a:p>
        </p:txBody>
      </p:sp>
      <p:cxnSp>
        <p:nvCxnSpPr>
          <p:cNvPr id="159" name="Соединитель: уступ 158">
            <a:extLst>
              <a:ext uri="{FF2B5EF4-FFF2-40B4-BE49-F238E27FC236}">
                <a16:creationId xmlns:a16="http://schemas.microsoft.com/office/drawing/2014/main" id="{8610FA45-061D-F40F-3E02-0DBCAEBA87B4}"/>
              </a:ext>
            </a:extLst>
          </p:cNvPr>
          <p:cNvCxnSpPr>
            <a:cxnSpLocks/>
            <a:stCxn id="128" idx="2"/>
            <a:endCxn id="156" idx="0"/>
          </p:cNvCxnSpPr>
          <p:nvPr/>
        </p:nvCxnSpPr>
        <p:spPr>
          <a:xfrm rot="5400000">
            <a:off x="1726716" y="2908063"/>
            <a:ext cx="511571" cy="1497452"/>
          </a:xfrm>
          <a:prstGeom prst="bentConnector3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Соединитель: уступ 161">
            <a:extLst>
              <a:ext uri="{FF2B5EF4-FFF2-40B4-BE49-F238E27FC236}">
                <a16:creationId xmlns:a16="http://schemas.microsoft.com/office/drawing/2014/main" id="{75C81D97-2ADF-2ED4-15E5-1F58553CD261}"/>
              </a:ext>
            </a:extLst>
          </p:cNvPr>
          <p:cNvCxnSpPr>
            <a:cxnSpLocks/>
            <a:stCxn id="128" idx="2"/>
            <a:endCxn id="157" idx="0"/>
          </p:cNvCxnSpPr>
          <p:nvPr/>
        </p:nvCxnSpPr>
        <p:spPr>
          <a:xfrm rot="16200000" flipH="1">
            <a:off x="3104119" y="3028112"/>
            <a:ext cx="511571" cy="1257354"/>
          </a:xfrm>
          <a:prstGeom prst="bentConnector3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3EFF0F4A-0DC4-9E57-8943-85AAC42E686A}"/>
              </a:ext>
            </a:extLst>
          </p:cNvPr>
          <p:cNvSpPr txBox="1"/>
          <p:nvPr/>
        </p:nvSpPr>
        <p:spPr>
          <a:xfrm>
            <a:off x="163262" y="5279096"/>
            <a:ext cx="5138851" cy="674031"/>
          </a:xfrm>
          <a:prstGeom prst="rect">
            <a:avLst/>
          </a:prstGeom>
          <a:solidFill>
            <a:srgbClr val="B3C6FF"/>
          </a:solidFill>
          <a:ln w="19050">
            <a:solidFill>
              <a:srgbClr val="113367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Дополнительные экономические затраты на ремонт или покупку нового оборудования</a:t>
            </a:r>
          </a:p>
        </p:txBody>
      </p:sp>
      <p:cxnSp>
        <p:nvCxnSpPr>
          <p:cNvPr id="166" name="Соединитель: уступ 165">
            <a:extLst>
              <a:ext uri="{FF2B5EF4-FFF2-40B4-BE49-F238E27FC236}">
                <a16:creationId xmlns:a16="http://schemas.microsoft.com/office/drawing/2014/main" id="{5196D6EA-4FD5-3C21-ED56-B986DD84FDFC}"/>
              </a:ext>
            </a:extLst>
          </p:cNvPr>
          <p:cNvCxnSpPr>
            <a:cxnSpLocks/>
            <a:stCxn id="156" idx="2"/>
            <a:endCxn id="164" idx="0"/>
          </p:cNvCxnSpPr>
          <p:nvPr/>
        </p:nvCxnSpPr>
        <p:spPr>
          <a:xfrm rot="16200000" flipH="1">
            <a:off x="1782411" y="4328818"/>
            <a:ext cx="401641" cy="1498913"/>
          </a:xfrm>
          <a:prstGeom prst="bentConnector3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Соединитель: уступ 168">
            <a:extLst>
              <a:ext uri="{FF2B5EF4-FFF2-40B4-BE49-F238E27FC236}">
                <a16:creationId xmlns:a16="http://schemas.microsoft.com/office/drawing/2014/main" id="{5A890A26-F01E-C5CF-2705-DCBDB91D377B}"/>
              </a:ext>
            </a:extLst>
          </p:cNvPr>
          <p:cNvCxnSpPr>
            <a:cxnSpLocks/>
            <a:stCxn id="157" idx="2"/>
            <a:endCxn id="164" idx="0"/>
          </p:cNvCxnSpPr>
          <p:nvPr/>
        </p:nvCxnSpPr>
        <p:spPr>
          <a:xfrm rot="5400000">
            <a:off x="3159815" y="4450329"/>
            <a:ext cx="401641" cy="1255893"/>
          </a:xfrm>
          <a:prstGeom prst="bentConnector3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>
            <a:extLst>
              <a:ext uri="{FF2B5EF4-FFF2-40B4-BE49-F238E27FC236}">
                <a16:creationId xmlns:a16="http://schemas.microsoft.com/office/drawing/2014/main" id="{BB0B27F9-86C9-448F-40A6-A9E4BCC351D9}"/>
              </a:ext>
            </a:extLst>
          </p:cNvPr>
          <p:cNvSpPr txBox="1"/>
          <p:nvPr/>
        </p:nvSpPr>
        <p:spPr>
          <a:xfrm>
            <a:off x="5671752" y="5289043"/>
            <a:ext cx="3755711" cy="674031"/>
          </a:xfrm>
          <a:prstGeom prst="rect">
            <a:avLst/>
          </a:prstGeom>
          <a:solidFill>
            <a:srgbClr val="B3C6FF"/>
          </a:solidFill>
          <a:ln>
            <a:solidFill>
              <a:srgbClr val="CCCC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Повышение числа случаев травматизма персонала</a:t>
            </a:r>
          </a:p>
        </p:txBody>
      </p:sp>
      <p:cxnSp>
        <p:nvCxnSpPr>
          <p:cNvPr id="173" name="Соединитель: уступ 172">
            <a:extLst>
              <a:ext uri="{FF2B5EF4-FFF2-40B4-BE49-F238E27FC236}">
                <a16:creationId xmlns:a16="http://schemas.microsoft.com/office/drawing/2014/main" id="{D421FA42-E0E1-664F-02DC-DE35D29EE719}"/>
              </a:ext>
            </a:extLst>
          </p:cNvPr>
          <p:cNvCxnSpPr>
            <a:cxnSpLocks/>
            <a:stCxn id="157" idx="3"/>
            <a:endCxn id="171" idx="1"/>
          </p:cNvCxnSpPr>
          <p:nvPr/>
        </p:nvCxnSpPr>
        <p:spPr>
          <a:xfrm>
            <a:off x="5302113" y="4395015"/>
            <a:ext cx="369639" cy="1231044"/>
          </a:xfrm>
          <a:prstGeom prst="bentConnector3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9" name="Рисунок 178">
            <a:extLst>
              <a:ext uri="{FF2B5EF4-FFF2-40B4-BE49-F238E27FC236}">
                <a16:creationId xmlns:a16="http://schemas.microsoft.com/office/drawing/2014/main" id="{6C59D352-3AFF-E062-BF8C-65B0B7563DE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029" y="592457"/>
            <a:ext cx="2074344" cy="20743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2EDCC1-22EB-C553-7260-6A146EF376B9}"/>
              </a:ext>
            </a:extLst>
          </p:cNvPr>
          <p:cNvSpPr txBox="1"/>
          <p:nvPr/>
        </p:nvSpPr>
        <p:spPr>
          <a:xfrm>
            <a:off x="5964091" y="3060618"/>
            <a:ext cx="2506980" cy="674031"/>
          </a:xfrm>
          <a:prstGeom prst="rect">
            <a:avLst/>
          </a:prstGeom>
          <a:solidFill>
            <a:srgbClr val="B3C6FF"/>
          </a:solidFill>
          <a:ln w="19050">
            <a:solidFill>
              <a:srgbClr val="113367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100" b="1" dirty="0">
                <a:latin typeface="Arial Narrow" panose="020B0606020202030204" pitchFamily="34" charset="0"/>
              </a:rPr>
              <a:t>Экологические катастрофы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5CBAAC-8768-E96F-6683-F343D59B0502}"/>
              </a:ext>
            </a:extLst>
          </p:cNvPr>
          <p:cNvSpPr txBox="1"/>
          <p:nvPr/>
        </p:nvSpPr>
        <p:spPr>
          <a:xfrm>
            <a:off x="5960364" y="4404243"/>
            <a:ext cx="6044562" cy="674031"/>
          </a:xfrm>
          <a:prstGeom prst="rect">
            <a:avLst/>
          </a:prstGeom>
          <a:solidFill>
            <a:srgbClr val="E0E8FF"/>
          </a:solidFill>
          <a:ln w="19050">
            <a:solidFill>
              <a:srgbClr val="113367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100" b="1" i="1" u="sng" dirty="0">
                <a:latin typeface="Arial Narrow" panose="020B0606020202030204" pitchFamily="34" charset="0"/>
              </a:rPr>
              <a:t>Пример:</a:t>
            </a:r>
            <a:r>
              <a:rPr lang="ru-RU" sz="2100" b="1" dirty="0">
                <a:latin typeface="Arial Narrow" panose="020B0606020202030204" pitchFamily="34" charset="0"/>
              </a:rPr>
              <a:t> утечка нефти вследствие разрушения трубопроводов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034213-A932-ECED-F93E-C5AC1523E81A}"/>
              </a:ext>
            </a:extLst>
          </p:cNvPr>
          <p:cNvSpPr txBox="1"/>
          <p:nvPr/>
        </p:nvSpPr>
        <p:spPr>
          <a:xfrm>
            <a:off x="166989" y="5279096"/>
            <a:ext cx="5138851" cy="674031"/>
          </a:xfrm>
          <a:prstGeom prst="rect">
            <a:avLst/>
          </a:prstGeom>
          <a:solidFill>
            <a:srgbClr val="B3C6FF"/>
          </a:solidFill>
          <a:ln w="19050">
            <a:solidFill>
              <a:srgbClr val="113367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Дополнительные экономические затраты на ремонт или покупку нового оборудования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AC32CD-7AE6-CA03-96A1-0E584008E1A9}"/>
              </a:ext>
            </a:extLst>
          </p:cNvPr>
          <p:cNvSpPr txBox="1"/>
          <p:nvPr/>
        </p:nvSpPr>
        <p:spPr>
          <a:xfrm>
            <a:off x="5675479" y="5289043"/>
            <a:ext cx="3755711" cy="674031"/>
          </a:xfrm>
          <a:prstGeom prst="rect">
            <a:avLst/>
          </a:prstGeom>
          <a:solidFill>
            <a:srgbClr val="B3C6FF"/>
          </a:solidFill>
          <a:ln w="19050">
            <a:solidFill>
              <a:srgbClr val="113367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Повышение числа случаев травматизма персонала</a:t>
            </a:r>
          </a:p>
        </p:txBody>
      </p:sp>
      <p:cxnSp>
        <p:nvCxnSpPr>
          <p:cNvPr id="17" name="Соединитель: уступ 16">
            <a:extLst>
              <a:ext uri="{FF2B5EF4-FFF2-40B4-BE49-F238E27FC236}">
                <a16:creationId xmlns:a16="http://schemas.microsoft.com/office/drawing/2014/main" id="{27307D0D-B04B-4397-7B3B-BFFC24D58776}"/>
              </a:ext>
            </a:extLst>
          </p:cNvPr>
          <p:cNvCxnSpPr>
            <a:cxnSpLocks/>
            <a:stCxn id="142" idx="2"/>
            <a:endCxn id="10" idx="0"/>
          </p:cNvCxnSpPr>
          <p:nvPr/>
        </p:nvCxnSpPr>
        <p:spPr>
          <a:xfrm rot="5400000">
            <a:off x="9376456" y="3340837"/>
            <a:ext cx="669595" cy="1457216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: уступ 24">
            <a:extLst>
              <a:ext uri="{FF2B5EF4-FFF2-40B4-BE49-F238E27FC236}">
                <a16:creationId xmlns:a16="http://schemas.microsoft.com/office/drawing/2014/main" id="{3723C22F-EFEA-972D-D55D-093F0BCEE801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 rot="16200000" flipH="1">
            <a:off x="7765316" y="3186914"/>
            <a:ext cx="669594" cy="1765064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7CF1C9-88A9-9533-19D2-EB99C3FB3127}"/>
              </a:ext>
            </a:extLst>
          </p:cNvPr>
          <p:cNvSpPr txBox="1"/>
          <p:nvPr/>
        </p:nvSpPr>
        <p:spPr>
          <a:xfrm>
            <a:off x="507438" y="1148032"/>
            <a:ext cx="10538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Разработать устройство для нанесения металлического покрытия методом холодного напыления и в январе 2025 года получить суммарную прибыль в размере 1,9 млн. руб.</a:t>
            </a:r>
          </a:p>
        </p:txBody>
      </p:sp>
      <p:sp>
        <p:nvSpPr>
          <p:cNvPr id="9" name="Заголовок 5">
            <a:extLst>
              <a:ext uri="{FF2B5EF4-FFF2-40B4-BE49-F238E27FC236}">
                <a16:creationId xmlns:a16="http://schemas.microsoft.com/office/drawing/2014/main" id="{CDE265B5-0F08-242A-D483-95DEC4C28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264" y="364609"/>
            <a:ext cx="5600380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Цель проекта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Нижний колонтитул 2">
            <a:extLst>
              <a:ext uri="{FF2B5EF4-FFF2-40B4-BE49-F238E27FC236}">
                <a16:creationId xmlns:a16="http://schemas.microsoft.com/office/drawing/2014/main" id="{403AA7D8-6A4F-4F71-3EC7-ED8C2B0F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устройства для нанесения металлического покрытия методом холодного напыления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E980582-1801-A802-4C9A-45EDAC345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063" y="49719"/>
            <a:ext cx="986310" cy="986310"/>
          </a:xfrm>
          <a:prstGeom prst="rect">
            <a:avLst/>
          </a:prstGeom>
        </p:spPr>
      </p:pic>
      <p:sp>
        <p:nvSpPr>
          <p:cNvPr id="2" name="Заголовок 5">
            <a:extLst>
              <a:ext uri="{FF2B5EF4-FFF2-40B4-BE49-F238E27FC236}">
                <a16:creationId xmlns:a16="http://schemas.microsoft.com/office/drawing/2014/main" id="{AD122208-6F7A-F4C5-217D-DEE3A967E4EC}"/>
              </a:ext>
            </a:extLst>
          </p:cNvPr>
          <p:cNvSpPr txBox="1">
            <a:spLocks/>
          </p:cNvSpPr>
          <p:nvPr/>
        </p:nvSpPr>
        <p:spPr>
          <a:xfrm>
            <a:off x="576264" y="2410868"/>
            <a:ext cx="5600380" cy="3565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32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Задачи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F59D6C-6805-0ECD-598F-202367BAEFDE}"/>
              </a:ext>
            </a:extLst>
          </p:cNvPr>
          <p:cNvSpPr txBox="1"/>
          <p:nvPr/>
        </p:nvSpPr>
        <p:spPr>
          <a:xfrm>
            <a:off x="576264" y="3199236"/>
            <a:ext cx="1053851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Провести ряд экспериментов, подготовить прототип устройства к промышленному тестированию и доработать его в соответствии с выявленными недостатками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Привлечь дополнительные инвестиции в проект путем участия в грантовых конкурсах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Произвести найм рабочей силы, арендовать помещение, оснастить его технически и технологически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Заключить 6 контрактов на поставку продукции и реализовать первую партию в объеме 10 шт. к 31.03.24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 январю 2025 года сбыть 120 единиц продукта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9F7A051-6D51-0656-D547-CBDF64C52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7075" y="2204764"/>
            <a:ext cx="966252" cy="96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94546FF-FD72-19C9-29E9-5CE571D36E7E}"/>
              </a:ext>
            </a:extLst>
          </p:cNvPr>
          <p:cNvSpPr/>
          <p:nvPr/>
        </p:nvSpPr>
        <p:spPr>
          <a:xfrm>
            <a:off x="160340" y="817606"/>
            <a:ext cx="6286180" cy="120032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2" name="Нижний колонтитул 2">
            <a:extLst>
              <a:ext uri="{FF2B5EF4-FFF2-40B4-BE49-F238E27FC236}">
                <a16:creationId xmlns:a16="http://schemas.microsoft.com/office/drawing/2014/main" id="{EEE6FF47-B934-1661-2A62-63043109E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устройства для нанесения металлического покрытия методом холодного напыления</a:t>
            </a:r>
          </a:p>
        </p:txBody>
      </p:sp>
      <p:sp>
        <p:nvSpPr>
          <p:cNvPr id="8" name="Заголовок 5">
            <a:extLst>
              <a:ext uri="{FF2B5EF4-FFF2-40B4-BE49-F238E27FC236}">
                <a16:creationId xmlns:a16="http://schemas.microsoft.com/office/drawing/2014/main" id="{EACF70DC-405D-7FA6-4044-B87B58227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0" y="161575"/>
            <a:ext cx="2603722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Решение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E3D6D7-5D2A-1ABE-8BDC-4302D8E5D2F6}"/>
              </a:ext>
            </a:extLst>
          </p:cNvPr>
          <p:cNvSpPr txBox="1"/>
          <p:nvPr/>
        </p:nvSpPr>
        <p:spPr>
          <a:xfrm>
            <a:off x="160340" y="817606"/>
            <a:ext cx="62861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Ценностное предложение: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 устройство для нанесения металлического покрытия методом холодного напыления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B4F074-E08C-BC56-CF06-9B7E6B480B7B}"/>
              </a:ext>
            </a:extLst>
          </p:cNvPr>
          <p:cNvSpPr txBox="1"/>
          <p:nvPr/>
        </p:nvSpPr>
        <p:spPr>
          <a:xfrm>
            <a:off x="7535926" y="909938"/>
            <a:ext cx="3581146" cy="1015663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 Narrow" panose="020B0606020202030204" pitchFamily="34" charset="0"/>
              </a:rPr>
              <a:t>Служит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для защиты поверхностей от коррозии, а также повышения их твердости и износостойкости</a:t>
            </a:r>
            <a:endParaRPr lang="ru-RU" sz="2000" dirty="0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489AA13E-1771-768A-AAD5-A52ABBC05EA6}"/>
              </a:ext>
            </a:extLst>
          </p:cNvPr>
          <p:cNvSpPr/>
          <p:nvPr/>
        </p:nvSpPr>
        <p:spPr>
          <a:xfrm>
            <a:off x="6711696" y="1214627"/>
            <a:ext cx="559054" cy="473982"/>
          </a:xfrm>
          <a:prstGeom prst="rightArrow">
            <a:avLst/>
          </a:prstGeom>
          <a:noFill/>
          <a:ln w="28575"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1B1F21D-E07B-4971-B21F-41182EE5FD73}"/>
              </a:ext>
            </a:extLst>
          </p:cNvPr>
          <p:cNvGrpSpPr/>
          <p:nvPr/>
        </p:nvGrpSpPr>
        <p:grpSpPr>
          <a:xfrm>
            <a:off x="1091274" y="3171646"/>
            <a:ext cx="4649774" cy="2431671"/>
            <a:chOff x="-2182345" y="4338459"/>
            <a:chExt cx="4649774" cy="243167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CEA2C63-7945-D286-BD47-9A2AF0B0C88B}"/>
                </a:ext>
              </a:extLst>
            </p:cNvPr>
            <p:cNvSpPr txBox="1"/>
            <p:nvPr/>
          </p:nvSpPr>
          <p:spPr>
            <a:xfrm>
              <a:off x="-2182345" y="4338459"/>
              <a:ext cx="2119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800" b="1" dirty="0">
                  <a:latin typeface="Arial Narrow" panose="020B0606020202030204" pitchFamily="34" charset="0"/>
                </a:rPr>
                <a:t>Низкая стоимость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0D72D7B-E52D-719D-92DA-C94584EA6DEA}"/>
                </a:ext>
              </a:extLst>
            </p:cNvPr>
            <p:cNvSpPr txBox="1"/>
            <p:nvPr/>
          </p:nvSpPr>
          <p:spPr>
            <a:xfrm>
              <a:off x="-2182345" y="4789689"/>
              <a:ext cx="33980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800" b="1" dirty="0">
                  <a:latin typeface="Arial Narrow" panose="020B0606020202030204" pitchFamily="34" charset="0"/>
                </a:rPr>
                <a:t>Облегченная конструкция, компактность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A14BD87-97A8-99E4-B36D-80E51F9D3933}"/>
                </a:ext>
              </a:extLst>
            </p:cNvPr>
            <p:cNvSpPr txBox="1"/>
            <p:nvPr/>
          </p:nvSpPr>
          <p:spPr>
            <a:xfrm>
              <a:off x="-2182345" y="5456744"/>
              <a:ext cx="46497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800" b="1" dirty="0">
                  <a:latin typeface="Arial Narrow" panose="020B0606020202030204" pitchFamily="34" charset="0"/>
                </a:rPr>
                <a:t>Принцип работы (конфигурация), предельно понятный рядовому пользователю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0C54AAE-9362-A97B-334C-1D6AA49620E4}"/>
                </a:ext>
              </a:extLst>
            </p:cNvPr>
            <p:cNvSpPr txBox="1"/>
            <p:nvPr/>
          </p:nvSpPr>
          <p:spPr>
            <a:xfrm>
              <a:off x="-2182345" y="6123799"/>
              <a:ext cx="46497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800" b="1" dirty="0">
                  <a:latin typeface="Arial Narrow" panose="020B0606020202030204" pitchFamily="34" charset="0"/>
                </a:rPr>
                <a:t>Отсутствие теплового воздействия на поверхность обработки</a:t>
              </a:r>
            </a:p>
          </p:txBody>
        </p:sp>
      </p:grpSp>
      <p:sp>
        <p:nvSpPr>
          <p:cNvPr id="28" name="Заголовок 5">
            <a:extLst>
              <a:ext uri="{FF2B5EF4-FFF2-40B4-BE49-F238E27FC236}">
                <a16:creationId xmlns:a16="http://schemas.microsoft.com/office/drawing/2014/main" id="{E4347B36-A679-2422-1019-63EB2CE6CA71}"/>
              </a:ext>
            </a:extLst>
          </p:cNvPr>
          <p:cNvSpPr txBox="1">
            <a:spLocks/>
          </p:cNvSpPr>
          <p:nvPr/>
        </p:nvSpPr>
        <p:spPr>
          <a:xfrm>
            <a:off x="165450" y="2602085"/>
            <a:ext cx="5771354" cy="3565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Конкурентные преимущества: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656556-83A1-3DD4-B143-B48552553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696" y="2129359"/>
            <a:ext cx="4901968" cy="3473958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5E585F-B1A2-65D4-4428-89290419DEA8}"/>
              </a:ext>
            </a:extLst>
          </p:cNvPr>
          <p:cNvSpPr txBox="1"/>
          <p:nvPr/>
        </p:nvSpPr>
        <p:spPr>
          <a:xfrm>
            <a:off x="6064597" y="5603317"/>
            <a:ext cx="619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1800" b="1" i="1" dirty="0">
                <a:latin typeface="Arial Narrow" panose="020B0606020202030204" pitchFamily="34" charset="0"/>
              </a:rPr>
              <a:t>Схема установки для создания металлического покрытия методом холодного напыления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614B14-8B1A-263C-D99A-C9A03B34F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58" y="3289871"/>
            <a:ext cx="406511" cy="4065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022269E-EBC0-E419-A6DF-B73806773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59" y="3843396"/>
            <a:ext cx="406511" cy="40651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B6EE1FD-C070-85E6-2097-D773324A8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717" y="4473373"/>
            <a:ext cx="406511" cy="40651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1AF31E4-8D63-9874-FE6C-5680A6AAE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59" y="5100404"/>
            <a:ext cx="406511" cy="40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5563B20-734A-2395-B5BD-093A8AF8938B}"/>
              </a:ext>
            </a:extLst>
          </p:cNvPr>
          <p:cNvSpPr/>
          <p:nvPr/>
        </p:nvSpPr>
        <p:spPr>
          <a:xfrm>
            <a:off x="3340100" y="1091603"/>
            <a:ext cx="3496504" cy="157382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2" name="Нижний колонтитул 2">
            <a:extLst>
              <a:ext uri="{FF2B5EF4-FFF2-40B4-BE49-F238E27FC236}">
                <a16:creationId xmlns:a16="http://schemas.microsoft.com/office/drawing/2014/main" id="{EEE6FF47-B934-1661-2A62-63043109E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устройства для нанесения металлического покрытия методом холодного напыления</a:t>
            </a:r>
          </a:p>
        </p:txBody>
      </p:sp>
      <p:sp>
        <p:nvSpPr>
          <p:cNvPr id="8" name="Заголовок 5">
            <a:extLst>
              <a:ext uri="{FF2B5EF4-FFF2-40B4-BE49-F238E27FC236}">
                <a16:creationId xmlns:a16="http://schemas.microsoft.com/office/drawing/2014/main" id="{EACF70DC-405D-7FA6-4044-B87B58227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0" y="161575"/>
            <a:ext cx="2603722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Решение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6898F0-CDE5-8FD9-CEAA-B49F14A89A78}"/>
              </a:ext>
            </a:extLst>
          </p:cNvPr>
          <p:cNvSpPr txBox="1"/>
          <p:nvPr/>
        </p:nvSpPr>
        <p:spPr>
          <a:xfrm>
            <a:off x="160340" y="607352"/>
            <a:ext cx="6921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Моделирование параметров сопла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B73E63-FF6B-0CCC-3AAF-C19ADD0E3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69" t="9295" r="2530" b="2973"/>
          <a:stretch/>
        </p:blipFill>
        <p:spPr>
          <a:xfrm>
            <a:off x="7362434" y="146550"/>
            <a:ext cx="4399542" cy="2261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002060"/>
            </a:solidFill>
          </a:ln>
          <a:effectLst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D9AFD9-21AE-BE81-8A52-C9E23409D2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47"/>
          <a:stretch/>
        </p:blipFill>
        <p:spPr>
          <a:xfrm>
            <a:off x="7405487" y="3197423"/>
            <a:ext cx="4404257" cy="2261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002060"/>
            </a:solidFill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7C89FEC-CBF2-A54E-F5A1-9B3A55C0A706}"/>
              </a:ext>
            </a:extLst>
          </p:cNvPr>
          <p:cNvSpPr txBox="1"/>
          <p:nvPr/>
        </p:nvSpPr>
        <p:spPr>
          <a:xfrm>
            <a:off x="3550777" y="1368743"/>
            <a:ext cx="30751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Arial Narrow" panose="020B0606020202030204" pitchFamily="34" charset="0"/>
              </a:rPr>
              <a:t>Скорость воздушного потока, генерируемая соплом на выходе - </a:t>
            </a:r>
            <a:r>
              <a:rPr lang="ru-RU" sz="2000" dirty="0">
                <a:latin typeface="Arial Black" panose="020B0A04020102020204" pitchFamily="34" charset="0"/>
              </a:rPr>
              <a:t>520 м/с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790258-01BD-85B8-D4B9-E8F3D85172C4}"/>
              </a:ext>
            </a:extLst>
          </p:cNvPr>
          <p:cNvSpPr txBox="1"/>
          <p:nvPr/>
        </p:nvSpPr>
        <p:spPr>
          <a:xfrm>
            <a:off x="7308980" y="2499080"/>
            <a:ext cx="4452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dirty="0">
              <a:solidFill>
                <a:srgbClr val="1A75BA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340683-062E-F4FC-C6D7-8444188A5168}"/>
              </a:ext>
            </a:extLst>
          </p:cNvPr>
          <p:cNvSpPr txBox="1"/>
          <p:nvPr/>
        </p:nvSpPr>
        <p:spPr>
          <a:xfrm>
            <a:off x="1404339" y="5537148"/>
            <a:ext cx="429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1800" b="1" i="1" dirty="0">
                <a:latin typeface="Arial Narrow" panose="020B0606020202030204" pitchFamily="34" charset="0"/>
              </a:rPr>
              <a:t>Результат расчетов сопла Лаваля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DF1745-4D45-0F66-B419-DE6D3E4685AF}"/>
              </a:ext>
            </a:extLst>
          </p:cNvPr>
          <p:cNvSpPr txBox="1"/>
          <p:nvPr/>
        </p:nvSpPr>
        <p:spPr>
          <a:xfrm>
            <a:off x="6890058" y="2459986"/>
            <a:ext cx="5344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1800" b="1" i="1" dirty="0">
                <a:latin typeface="Arial Narrow" panose="020B0606020202030204" pitchFamily="34" charset="0"/>
              </a:rPr>
              <a:t>Зависимость скорости воздушного потока на выходе от длины сужающейся части сопла Лаваля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AF9690-AC85-1A87-C80F-9FFAB7FAD80F}"/>
              </a:ext>
            </a:extLst>
          </p:cNvPr>
          <p:cNvSpPr txBox="1"/>
          <p:nvPr/>
        </p:nvSpPr>
        <p:spPr>
          <a:xfrm>
            <a:off x="6616508" y="5494150"/>
            <a:ext cx="5672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1800" b="1" i="1" dirty="0">
                <a:latin typeface="Arial Narrow" panose="020B0606020202030204" pitchFamily="34" charset="0"/>
              </a:rPr>
              <a:t>Зависимость скорости воздушного потока на выходе от длины расширяющейся части сопла Лаваля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4389EE-5C55-4634-9C91-2D5BC8F274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8" r="4724" b="6086"/>
          <a:stretch/>
        </p:blipFill>
        <p:spPr bwMode="auto">
          <a:xfrm>
            <a:off x="1027168" y="3197423"/>
            <a:ext cx="4943814" cy="2261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5">
            <a:extLst>
              <a:ext uri="{FF2B5EF4-FFF2-40B4-BE49-F238E27FC236}">
                <a16:creationId xmlns:a16="http://schemas.microsoft.com/office/drawing/2014/main" id="{E7531130-9393-0EC0-97BA-04CC26B29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2" b="5183"/>
          <a:stretch>
            <a:fillRect/>
          </a:stretch>
        </p:blipFill>
        <p:spPr bwMode="auto">
          <a:xfrm>
            <a:off x="449302" y="1094537"/>
            <a:ext cx="2192106" cy="15738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C5B833-A6DE-6937-B1B7-7CA386F45D80}"/>
              </a:ext>
            </a:extLst>
          </p:cNvPr>
          <p:cNvSpPr txBox="1"/>
          <p:nvPr/>
        </p:nvSpPr>
        <p:spPr>
          <a:xfrm>
            <a:off x="449302" y="2729168"/>
            <a:ext cx="2192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1800" b="1" i="1" dirty="0">
                <a:latin typeface="Arial Narrow" panose="020B0606020202030204" pitchFamily="34" charset="0"/>
              </a:rPr>
              <a:t>Эскиз сопла Лаваля</a:t>
            </a:r>
          </a:p>
        </p:txBody>
      </p:sp>
    </p:spTree>
    <p:extLst>
      <p:ext uri="{BB962C8B-B14F-4D97-AF65-F5344CB8AC3E}">
        <p14:creationId xmlns:p14="http://schemas.microsoft.com/office/powerpoint/2010/main" val="356872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2" name="Нижний колонтитул 2">
            <a:extLst>
              <a:ext uri="{FF2B5EF4-FFF2-40B4-BE49-F238E27FC236}">
                <a16:creationId xmlns:a16="http://schemas.microsoft.com/office/drawing/2014/main" id="{EEE6FF47-B934-1661-2A62-63043109E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устройства для нанесения металлического покрытия методом холодного напыления</a:t>
            </a:r>
          </a:p>
        </p:txBody>
      </p:sp>
      <p:sp>
        <p:nvSpPr>
          <p:cNvPr id="8" name="Заголовок 5">
            <a:extLst>
              <a:ext uri="{FF2B5EF4-FFF2-40B4-BE49-F238E27FC236}">
                <a16:creationId xmlns:a16="http://schemas.microsoft.com/office/drawing/2014/main" id="{EACF70DC-405D-7FA6-4044-B87B58227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0" y="161575"/>
            <a:ext cx="2603722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Решение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Объект 3">
            <a:extLst>
              <a:ext uri="{FF2B5EF4-FFF2-40B4-BE49-F238E27FC236}">
                <a16:creationId xmlns:a16="http://schemas.microsoft.com/office/drawing/2014/main" id="{0BD80F25-377C-2DCA-0419-69398E5383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08"/>
          <a:stretch/>
        </p:blipFill>
        <p:spPr bwMode="auto">
          <a:xfrm>
            <a:off x="160340" y="615808"/>
            <a:ext cx="7890191" cy="4879736"/>
          </a:xfrm>
          <a:prstGeom prst="roundRect">
            <a:avLst>
              <a:gd name="adj" fmla="val 10487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002060"/>
            </a:solidFill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CD60FA-EC40-341C-50A5-B0232DDCC849}"/>
              </a:ext>
            </a:extLst>
          </p:cNvPr>
          <p:cNvSpPr txBox="1"/>
          <p:nvPr/>
        </p:nvSpPr>
        <p:spPr>
          <a:xfrm>
            <a:off x="2534777" y="5705059"/>
            <a:ext cx="3727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1800" b="1" i="1" dirty="0">
                <a:latin typeface="Arial Narrow" panose="020B0606020202030204" pitchFamily="34" charset="0"/>
              </a:rPr>
              <a:t>Схема экспериментального стенда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C5D1B4-F44E-C274-FCE5-07A85A310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3756" y="124543"/>
            <a:ext cx="3355621" cy="1849000"/>
          </a:xfrm>
          <a:prstGeom prst="rect">
            <a:avLst/>
          </a:prstGeom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E0CD0D-F2B8-406F-1EEA-D2DE1A130D86}"/>
              </a:ext>
            </a:extLst>
          </p:cNvPr>
          <p:cNvSpPr txBox="1"/>
          <p:nvPr/>
        </p:nvSpPr>
        <p:spPr>
          <a:xfrm>
            <a:off x="8136386" y="2045739"/>
            <a:ext cx="3900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1800" b="1" i="1" dirty="0">
                <a:latin typeface="Arial Narrow" panose="020B0606020202030204" pitchFamily="34" charset="0"/>
              </a:rPr>
              <a:t>Модель механизма подачи металлической проволоки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27E950C-C76E-B742-3127-29EBB4A9A4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16" b="10362"/>
          <a:stretch/>
        </p:blipFill>
        <p:spPr bwMode="auto">
          <a:xfrm>
            <a:off x="9041485" y="2915659"/>
            <a:ext cx="2031717" cy="24518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002060"/>
            </a:solidFill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700DBCE-41CD-D143-5AE6-E3D4400AE26A}"/>
              </a:ext>
            </a:extLst>
          </p:cNvPr>
          <p:cNvSpPr txBox="1"/>
          <p:nvPr/>
        </p:nvSpPr>
        <p:spPr>
          <a:xfrm>
            <a:off x="8004897" y="5546222"/>
            <a:ext cx="4104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1800" b="1" i="1" dirty="0">
                <a:latin typeface="Arial Narrow" panose="020B0606020202030204" pitchFamily="34" charset="0"/>
              </a:rPr>
              <a:t>Конструкция держателя для экспериментов</a:t>
            </a:r>
          </a:p>
        </p:txBody>
      </p:sp>
    </p:spTree>
    <p:extLst>
      <p:ext uri="{BB962C8B-B14F-4D97-AF65-F5344CB8AC3E}">
        <p14:creationId xmlns:p14="http://schemas.microsoft.com/office/powerpoint/2010/main" val="775172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6644CA8F-4D19-485A-4630-EC5EE7E67BE2}"/>
              </a:ext>
            </a:extLst>
          </p:cNvPr>
          <p:cNvSpPr/>
          <p:nvPr/>
        </p:nvSpPr>
        <p:spPr>
          <a:xfrm>
            <a:off x="8762248" y="637603"/>
            <a:ext cx="3298035" cy="5526862"/>
          </a:xfrm>
          <a:prstGeom prst="roundRect">
            <a:avLst>
              <a:gd name="adj" fmla="val 3767"/>
            </a:avLst>
          </a:prstGeom>
          <a:noFill/>
          <a:ln w="38100"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2" name="Нижний колонтитул 2">
            <a:extLst>
              <a:ext uri="{FF2B5EF4-FFF2-40B4-BE49-F238E27FC236}">
                <a16:creationId xmlns:a16="http://schemas.microsoft.com/office/drawing/2014/main" id="{EEE6FF47-B934-1661-2A62-63043109E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устройства для нанесения металлического покрытия методом холодного напыления</a:t>
            </a:r>
          </a:p>
        </p:txBody>
      </p:sp>
      <p:sp>
        <p:nvSpPr>
          <p:cNvPr id="8" name="Заголовок 5">
            <a:extLst>
              <a:ext uri="{FF2B5EF4-FFF2-40B4-BE49-F238E27FC236}">
                <a16:creationId xmlns:a16="http://schemas.microsoft.com/office/drawing/2014/main" id="{EACF70DC-405D-7FA6-4044-B87B58227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0" y="161575"/>
            <a:ext cx="5294310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2060"/>
                </a:solidFill>
                <a:latin typeface="Arial Black" panose="020B0A04020102020204" pitchFamily="34" charset="0"/>
                <a:sym typeface="Montserrat"/>
              </a:rPr>
              <a:t>Эксперименты </a:t>
            </a:r>
            <a:endParaRPr lang="ru-RU" dirty="0">
              <a:solidFill>
                <a:srgbClr val="002060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7ADEEAE-C8C6-1673-563C-61028EAC8361}"/>
              </a:ext>
            </a:extLst>
          </p:cNvPr>
          <p:cNvGrpSpPr/>
          <p:nvPr/>
        </p:nvGrpSpPr>
        <p:grpSpPr>
          <a:xfrm>
            <a:off x="3141494" y="631515"/>
            <a:ext cx="2764581" cy="2366885"/>
            <a:chOff x="4993526" y="1447290"/>
            <a:chExt cx="2904021" cy="2366885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03B5D6E5-214D-485A-304B-7592A3319C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30554" r="27650" b="36633"/>
            <a:stretch/>
          </p:blipFill>
          <p:spPr bwMode="auto">
            <a:xfrm>
              <a:off x="5183878" y="1447290"/>
              <a:ext cx="2613011" cy="159653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rgbClr val="002060"/>
              </a:solidFill>
            </a:ln>
            <a:effectLst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6495845-FC3C-DFDB-7E3F-CF53A97A5333}"/>
                </a:ext>
              </a:extLst>
            </p:cNvPr>
            <p:cNvSpPr txBox="1"/>
            <p:nvPr/>
          </p:nvSpPr>
          <p:spPr>
            <a:xfrm>
              <a:off x="4993526" y="3142260"/>
              <a:ext cx="2904021" cy="671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b="1" i="1" dirty="0">
                  <a:latin typeface="Arial Narrow" panose="020B0606020202030204" pitchFamily="34" charset="0"/>
                </a:rPr>
                <a:t>Нержавеющая проволока DEKA ER309Lsi 0,8 мм.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8CB6C4E-A988-BF6D-5111-D2D8BCF4C879}"/>
              </a:ext>
            </a:extLst>
          </p:cNvPr>
          <p:cNvGrpSpPr/>
          <p:nvPr/>
        </p:nvGrpSpPr>
        <p:grpSpPr>
          <a:xfrm>
            <a:off x="302456" y="617882"/>
            <a:ext cx="2764581" cy="2366885"/>
            <a:chOff x="1687458" y="1447291"/>
            <a:chExt cx="3441553" cy="2366885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9773362F-25A1-C7B7-5E84-2E0F316C71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87" t="6866" r="18724"/>
            <a:stretch/>
          </p:blipFill>
          <p:spPr bwMode="auto">
            <a:xfrm rot="16200000">
              <a:off x="2584410" y="550339"/>
              <a:ext cx="1596534" cy="339043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rgbClr val="002060"/>
              </a:solidFill>
            </a:ln>
            <a:effectLst/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FBB4267-CD47-8D02-7782-C3B0BFB44E3D}"/>
                </a:ext>
              </a:extLst>
            </p:cNvPr>
            <p:cNvSpPr txBox="1"/>
            <p:nvPr/>
          </p:nvSpPr>
          <p:spPr>
            <a:xfrm>
              <a:off x="1687458" y="3142261"/>
              <a:ext cx="3441553" cy="671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b="1" i="1" dirty="0">
                  <a:latin typeface="Arial Narrow" panose="020B0606020202030204" pitchFamily="34" charset="0"/>
                </a:rPr>
                <a:t>Алюминиевая проволока </a:t>
              </a:r>
              <a:r>
                <a:rPr lang="en-US" b="1" i="1" dirty="0">
                  <a:latin typeface="Arial Narrow" panose="020B0606020202030204" pitchFamily="34" charset="0"/>
                </a:rPr>
                <a:t>AlSi</a:t>
              </a:r>
              <a:r>
                <a:rPr lang="ru-RU" b="1" i="1" dirty="0">
                  <a:latin typeface="Arial Narrow" panose="020B0606020202030204" pitchFamily="34" charset="0"/>
                </a:rPr>
                <a:t> 5 (</a:t>
              </a:r>
              <a:r>
                <a:rPr lang="en-US" b="1" i="1" dirty="0">
                  <a:latin typeface="Arial Narrow" panose="020B0606020202030204" pitchFamily="34" charset="0"/>
                </a:rPr>
                <a:t>ER</a:t>
              </a:r>
              <a:r>
                <a:rPr lang="ru-RU" b="1" i="1" dirty="0">
                  <a:latin typeface="Arial Narrow" panose="020B0606020202030204" pitchFamily="34" charset="0"/>
                </a:rPr>
                <a:t> – 4043) д. 1,0 мм.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C427362-B8BC-DA4B-BC3F-8D9D820F37D7}"/>
              </a:ext>
            </a:extLst>
          </p:cNvPr>
          <p:cNvGrpSpPr/>
          <p:nvPr/>
        </p:nvGrpSpPr>
        <p:grpSpPr>
          <a:xfrm>
            <a:off x="6068611" y="631515"/>
            <a:ext cx="2495071" cy="2366885"/>
            <a:chOff x="8780745" y="1447290"/>
            <a:chExt cx="3082187" cy="2366885"/>
          </a:xfrm>
        </p:grpSpPr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8409A56C-254A-3B41-B905-15E93FC9EE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14" t="7794" r="27709" b="7969"/>
            <a:stretch/>
          </p:blipFill>
          <p:spPr bwMode="auto">
            <a:xfrm rot="16200000">
              <a:off x="9523574" y="704461"/>
              <a:ext cx="1596529" cy="30821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rgbClr val="002060"/>
              </a:solidFill>
            </a:ln>
            <a:effectLst/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0FD7F9C-5F40-57AB-D67C-DA61124F28BB}"/>
                </a:ext>
              </a:extLst>
            </p:cNvPr>
            <p:cNvSpPr txBox="1"/>
            <p:nvPr/>
          </p:nvSpPr>
          <p:spPr>
            <a:xfrm>
              <a:off x="8960078" y="3142260"/>
              <a:ext cx="2723520" cy="671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b="1" i="1" dirty="0">
                  <a:latin typeface="Arial Narrow" panose="020B0606020202030204" pitchFamily="34" charset="0"/>
                </a:rPr>
                <a:t>Медная проволока CuSi3 д. 1,0 мм.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CAC80F-FB5A-5F12-4C54-BFD4EFEBC9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749" t="8489" r="2438" b="29308"/>
          <a:stretch/>
        </p:blipFill>
        <p:spPr>
          <a:xfrm>
            <a:off x="352352" y="2983217"/>
            <a:ext cx="1724098" cy="16100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002060"/>
            </a:solidFill>
          </a:ln>
          <a:effectLst/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6C54969-A069-5868-1B39-50B3DE3D02E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288" t="28870" r="26423" b="10235"/>
          <a:stretch/>
        </p:blipFill>
        <p:spPr>
          <a:xfrm>
            <a:off x="6062502" y="3059531"/>
            <a:ext cx="2458474" cy="3104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0070C0"/>
            </a:solidFill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8135553-2E97-751B-DEE4-80FDDA765592}"/>
              </a:ext>
            </a:extLst>
          </p:cNvPr>
          <p:cNvSpPr txBox="1"/>
          <p:nvPr/>
        </p:nvSpPr>
        <p:spPr>
          <a:xfrm>
            <a:off x="2818953" y="3201756"/>
            <a:ext cx="2880947" cy="662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i="1" dirty="0">
                <a:latin typeface="Arial Narrow" panose="020B0606020202030204" pitchFamily="34" charset="0"/>
              </a:rPr>
              <a:t>Напыление  алюминия на пластиковый</a:t>
            </a:r>
            <a:r>
              <a:rPr lang="en-US" sz="1800" b="1" i="1" dirty="0">
                <a:latin typeface="Arial Narrow" panose="020B0606020202030204" pitchFamily="34" charset="0"/>
              </a:rPr>
              <a:t> (PETG)</a:t>
            </a:r>
            <a:r>
              <a:rPr lang="ru-RU" sz="1800" b="1" i="1" dirty="0">
                <a:latin typeface="Arial Narrow" panose="020B0606020202030204" pitchFamily="34" charset="0"/>
              </a:rPr>
              <a:t> кубик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B71EB8-918B-BC1F-21DF-90A336372D84}"/>
              </a:ext>
            </a:extLst>
          </p:cNvPr>
          <p:cNvSpPr txBox="1"/>
          <p:nvPr/>
        </p:nvSpPr>
        <p:spPr>
          <a:xfrm>
            <a:off x="2392415" y="4111546"/>
            <a:ext cx="3125550" cy="9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i="1" dirty="0">
                <a:latin typeface="Arial Narrow" panose="020B0606020202030204" pitchFamily="34" charset="0"/>
              </a:rPr>
              <a:t>Процесс холодного напыления на испытательном стенде</a:t>
            </a:r>
          </a:p>
        </p:txBody>
      </p:sp>
      <p:sp>
        <p:nvSpPr>
          <p:cNvPr id="21" name="Стрелка: влево 20">
            <a:extLst>
              <a:ext uri="{FF2B5EF4-FFF2-40B4-BE49-F238E27FC236}">
                <a16:creationId xmlns:a16="http://schemas.microsoft.com/office/drawing/2014/main" id="{09C2DFBF-15D9-282D-8C9E-55AD44FD9274}"/>
              </a:ext>
            </a:extLst>
          </p:cNvPr>
          <p:cNvSpPr/>
          <p:nvPr/>
        </p:nvSpPr>
        <p:spPr>
          <a:xfrm>
            <a:off x="2214496" y="3308964"/>
            <a:ext cx="611269" cy="488950"/>
          </a:xfrm>
          <a:prstGeom prst="leftArrow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2" name="Стрелка: влево 21">
            <a:extLst>
              <a:ext uri="{FF2B5EF4-FFF2-40B4-BE49-F238E27FC236}">
                <a16:creationId xmlns:a16="http://schemas.microsoft.com/office/drawing/2014/main" id="{6A8FBDFA-8DDF-7E5D-D66F-F6A1F1AB9E75}"/>
              </a:ext>
            </a:extLst>
          </p:cNvPr>
          <p:cNvSpPr/>
          <p:nvPr/>
        </p:nvSpPr>
        <p:spPr>
          <a:xfrm rot="10800000">
            <a:off x="5336542" y="4339802"/>
            <a:ext cx="657891" cy="488950"/>
          </a:xfrm>
          <a:prstGeom prst="leftArrow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CCF587D-5688-43BA-FA79-5FC68CCB30FC}"/>
              </a:ext>
            </a:extLst>
          </p:cNvPr>
          <p:cNvGrpSpPr/>
          <p:nvPr/>
        </p:nvGrpSpPr>
        <p:grpSpPr>
          <a:xfrm>
            <a:off x="9337074" y="1800310"/>
            <a:ext cx="2737843" cy="3856422"/>
            <a:chOff x="-2182345" y="4065587"/>
            <a:chExt cx="2910178" cy="2674451"/>
          </a:xfrm>
          <a:noFill/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B5593A3-1E1F-21BD-FB77-63C9C6B9C35C}"/>
                </a:ext>
              </a:extLst>
            </p:cNvPr>
            <p:cNvSpPr txBox="1"/>
            <p:nvPr/>
          </p:nvSpPr>
          <p:spPr>
            <a:xfrm>
              <a:off x="-2135345" y="4065587"/>
              <a:ext cx="2466075" cy="44823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800" b="1" dirty="0">
                  <a:latin typeface="Arial Narrow" panose="020B0606020202030204" pitchFamily="34" charset="0"/>
                </a:rPr>
                <a:t>Воссоздать процесс холодного напыления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9B30563-0013-2655-E48D-C4051ACA4198}"/>
                </a:ext>
              </a:extLst>
            </p:cNvPr>
            <p:cNvSpPr txBox="1"/>
            <p:nvPr/>
          </p:nvSpPr>
          <p:spPr>
            <a:xfrm>
              <a:off x="-2182345" y="4926208"/>
              <a:ext cx="2513076" cy="64033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800" b="1" dirty="0">
                  <a:latin typeface="Arial Narrow" panose="020B0606020202030204" pitchFamily="34" charset="0"/>
                </a:rPr>
                <a:t>Напылить разные виды металлов на стальную пластину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61630FC-E205-097C-1414-29744B69E1D4}"/>
                </a:ext>
              </a:extLst>
            </p:cNvPr>
            <p:cNvSpPr txBox="1"/>
            <p:nvPr/>
          </p:nvSpPr>
          <p:spPr>
            <a:xfrm>
              <a:off x="-2182344" y="6099703"/>
              <a:ext cx="2910177" cy="64033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800" b="1" dirty="0">
                  <a:latin typeface="Arial Narrow" panose="020B0606020202030204" pitchFamily="34" charset="0"/>
                </a:rPr>
                <a:t>Покрыть металлическим</a:t>
              </a:r>
            </a:p>
            <a:p>
              <a:pPr defTabSz="914400"/>
              <a:r>
                <a:rPr lang="ru-RU" sz="1800" b="1" dirty="0">
                  <a:latin typeface="Arial Narrow" panose="020B0606020202030204" pitchFamily="34" charset="0"/>
                </a:rPr>
                <a:t>слоем пластиковые изделия</a:t>
              </a:r>
            </a:p>
          </p:txBody>
        </p:sp>
      </p:grp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90D34E0D-A9D2-0930-2384-C38C95EAEA64}"/>
              </a:ext>
            </a:extLst>
          </p:cNvPr>
          <p:cNvSpPr/>
          <p:nvPr/>
        </p:nvSpPr>
        <p:spPr>
          <a:xfrm>
            <a:off x="8769834" y="619390"/>
            <a:ext cx="3298035" cy="92334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b="1" dirty="0">
                <a:latin typeface="Arial Narrow" panose="020B0606020202030204" pitchFamily="34" charset="0"/>
              </a:rPr>
              <a:t>В результате работы с экспериментальным стендом удалось:</a:t>
            </a:r>
            <a:endParaRPr lang="ru-RU" sz="2000" b="1" dirty="0"/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3E8AB9EA-6CB8-8657-BD26-3D984A77A885}"/>
              </a:ext>
            </a:extLst>
          </p:cNvPr>
          <p:cNvCxnSpPr/>
          <p:nvPr/>
        </p:nvCxnSpPr>
        <p:spPr>
          <a:xfrm>
            <a:off x="8909050" y="2713242"/>
            <a:ext cx="3009900" cy="0"/>
          </a:xfrm>
          <a:prstGeom prst="line">
            <a:avLst/>
          </a:prstGeom>
          <a:ln w="2857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ED42DDE8-2027-E9F1-4844-A227CCE6502B}"/>
              </a:ext>
            </a:extLst>
          </p:cNvPr>
          <p:cNvCxnSpPr/>
          <p:nvPr/>
        </p:nvCxnSpPr>
        <p:spPr>
          <a:xfrm>
            <a:off x="8934911" y="4421392"/>
            <a:ext cx="3009900" cy="0"/>
          </a:xfrm>
          <a:prstGeom prst="line">
            <a:avLst/>
          </a:prstGeom>
          <a:ln w="2857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49E600-0917-133F-5402-F7D53AC868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4911" y="1689381"/>
            <a:ext cx="546902" cy="54690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9543D4F-5DC6-37DD-438A-21DDAF2954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16376" y="2951045"/>
            <a:ext cx="546902" cy="54690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D666D40-C7A9-5478-D9C2-BDCE0A26A0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4316" y="4648165"/>
            <a:ext cx="546902" cy="54690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5506603-9CDB-1D41-BBF7-6A192B774BF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81" t="1522" r="1877" b="38903"/>
          <a:stretch/>
        </p:blipFill>
        <p:spPr>
          <a:xfrm>
            <a:off x="302455" y="4733402"/>
            <a:ext cx="1773995" cy="1455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accent1"/>
            </a:solidFill>
          </a:ln>
          <a:effectLst/>
        </p:spPr>
      </p:pic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7971B653-7809-F6C6-2C8D-F12A7F472846}"/>
              </a:ext>
            </a:extLst>
          </p:cNvPr>
          <p:cNvCxnSpPr/>
          <p:nvPr/>
        </p:nvCxnSpPr>
        <p:spPr>
          <a:xfrm>
            <a:off x="2470895" y="4034462"/>
            <a:ext cx="3316928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EB685EFA-7BE6-B540-4F01-F97CEE1E3047}"/>
              </a:ext>
            </a:extLst>
          </p:cNvPr>
          <p:cNvCxnSpPr/>
          <p:nvPr/>
        </p:nvCxnSpPr>
        <p:spPr>
          <a:xfrm>
            <a:off x="2520130" y="5183812"/>
            <a:ext cx="3316928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трелка: влево 29">
            <a:extLst>
              <a:ext uri="{FF2B5EF4-FFF2-40B4-BE49-F238E27FC236}">
                <a16:creationId xmlns:a16="http://schemas.microsoft.com/office/drawing/2014/main" id="{3FCA186E-FB87-FF78-3CA2-D41BC484C0A4}"/>
              </a:ext>
            </a:extLst>
          </p:cNvPr>
          <p:cNvSpPr/>
          <p:nvPr/>
        </p:nvSpPr>
        <p:spPr>
          <a:xfrm>
            <a:off x="2214496" y="5423944"/>
            <a:ext cx="611269" cy="488950"/>
          </a:xfrm>
          <a:prstGeom prst="leftArrow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15D1C4-F7F5-FDA2-EA17-F967AA54C940}"/>
              </a:ext>
            </a:extLst>
          </p:cNvPr>
          <p:cNvSpPr txBox="1"/>
          <p:nvPr/>
        </p:nvSpPr>
        <p:spPr>
          <a:xfrm>
            <a:off x="2896816" y="5398212"/>
            <a:ext cx="2880947" cy="662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i="1" dirty="0">
                <a:latin typeface="Arial Narrow" panose="020B0606020202030204" pitchFamily="34" charset="0"/>
              </a:rPr>
              <a:t>Напыление  алюминия на пластик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09703756-5EFE-0AA7-5AF3-67CD0BBD2AC2}"/>
              </a:ext>
            </a:extLst>
          </p:cNvPr>
          <p:cNvCxnSpPr/>
          <p:nvPr/>
        </p:nvCxnSpPr>
        <p:spPr>
          <a:xfrm>
            <a:off x="2470895" y="3145094"/>
            <a:ext cx="3316928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11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E32628E-2884-78CE-E54A-46129AAB6CED}"/>
              </a:ext>
            </a:extLst>
          </p:cNvPr>
          <p:cNvSpPr/>
          <p:nvPr/>
        </p:nvSpPr>
        <p:spPr>
          <a:xfrm>
            <a:off x="576264" y="4971919"/>
            <a:ext cx="4498358" cy="823863"/>
          </a:xfrm>
          <a:prstGeom prst="roundRect">
            <a:avLst/>
          </a:prstGeom>
          <a:solidFill>
            <a:srgbClr val="002060"/>
          </a:solidFill>
          <a:ln w="19050"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B151AE55-9CE5-8441-725F-F8876B23CB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6403108"/>
              </p:ext>
            </p:extLst>
          </p:nvPr>
        </p:nvGraphicFramePr>
        <p:xfrm>
          <a:off x="888850" y="761796"/>
          <a:ext cx="3611390" cy="3573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Нижний колонтитул 2">
            <a:extLst>
              <a:ext uri="{FF2B5EF4-FFF2-40B4-BE49-F238E27FC236}">
                <a16:creationId xmlns:a16="http://schemas.microsoft.com/office/drawing/2014/main" id="{61A9CBEB-A886-8524-D38B-5961F187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устройства для нанесения металлического покрытия методом холодного напыления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04315D5-831E-6544-E659-07958AB300C6}"/>
              </a:ext>
            </a:extLst>
          </p:cNvPr>
          <p:cNvSpPr txBox="1">
            <a:spLocks/>
          </p:cNvSpPr>
          <p:nvPr/>
        </p:nvSpPr>
        <p:spPr>
          <a:xfrm>
            <a:off x="576264" y="5050774"/>
            <a:ext cx="4498358" cy="7014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algn="ctr"/>
            <a:r>
              <a:rPr lang="ru-RU" sz="1800" kern="0" dirty="0">
                <a:solidFill>
                  <a:schemeClr val="bg1"/>
                </a:solidFill>
                <a:latin typeface="Arial Narrow" panose="020B0606020202030204" pitchFamily="34" charset="0"/>
                <a:ea typeface="Montserrat"/>
                <a:cs typeface="Montserrat"/>
                <a:sym typeface="Montserrat"/>
              </a:rPr>
              <a:t>Темп роста рынка  станков, машин и оборудования для обработки металлов и прочих твердых материалов – </a:t>
            </a:r>
            <a:r>
              <a:rPr lang="ru-RU" sz="1800" kern="0" dirty="0">
                <a:solidFill>
                  <a:schemeClr val="bg1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113%</a:t>
            </a:r>
            <a:endParaRPr lang="ru-RU" sz="1800" dirty="0">
              <a:solidFill>
                <a:schemeClr val="bg1"/>
              </a:solidFill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D1C4D860-75C0-BC50-706E-8996D36012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8524771"/>
              </p:ext>
            </p:extLst>
          </p:nvPr>
        </p:nvGraphicFramePr>
        <p:xfrm>
          <a:off x="5601207" y="78798"/>
          <a:ext cx="5919281" cy="3153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900F4E3E-5C46-1932-7925-A3DF460A2D97}"/>
              </a:ext>
            </a:extLst>
          </p:cNvPr>
          <p:cNvSpPr txBox="1"/>
          <p:nvPr/>
        </p:nvSpPr>
        <p:spPr>
          <a:xfrm>
            <a:off x="641163" y="4378494"/>
            <a:ext cx="41067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Планируемый объем рынка</a:t>
            </a:r>
            <a:endParaRPr lang="ru-RU" sz="1800" b="1" i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A0C93E-969C-E56B-9206-F23AF5EE4D76}"/>
              </a:ext>
            </a:extLst>
          </p:cNvPr>
          <p:cNvSpPr txBox="1"/>
          <p:nvPr/>
        </p:nvSpPr>
        <p:spPr>
          <a:xfrm>
            <a:off x="5764222" y="3114329"/>
            <a:ext cx="5593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Данные по объему отгруженных товаров</a:t>
            </a:r>
            <a:endParaRPr lang="ru-RU" sz="1800" b="1" i="1" dirty="0">
              <a:latin typeface="Arial Narrow" panose="020B0606020202030204" pitchFamily="34" charset="0"/>
            </a:endParaRPr>
          </a:p>
        </p:txBody>
      </p:sp>
      <p:sp>
        <p:nvSpPr>
          <p:cNvPr id="28" name="Заголовок 5">
            <a:extLst>
              <a:ext uri="{FF2B5EF4-FFF2-40B4-BE49-F238E27FC236}">
                <a16:creationId xmlns:a16="http://schemas.microsoft.com/office/drawing/2014/main" id="{0B45FF1B-0255-B31E-6E62-98380E151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0" y="161575"/>
            <a:ext cx="2603722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Рынок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D9ACE82-933F-0180-F8D4-E07F80877DF3}"/>
              </a:ext>
            </a:extLst>
          </p:cNvPr>
          <p:cNvSpPr txBox="1"/>
          <p:nvPr/>
        </p:nvSpPr>
        <p:spPr>
          <a:xfrm>
            <a:off x="5464068" y="3448756"/>
            <a:ext cx="663715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Регулирующие правовые аспекты</a:t>
            </a:r>
          </a:p>
          <a:p>
            <a:pPr algn="ctr"/>
            <a:endParaRPr lang="ru-RU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r>
              <a:rPr lang="ru-RU" sz="1800" dirty="0">
                <a:latin typeface="Arial Narrow" panose="020B0606020202030204" pitchFamily="34" charset="0"/>
              </a:rPr>
              <a:t>Правила по охране труда на предприятиях и в организациях машиностроения</a:t>
            </a:r>
          </a:p>
          <a:p>
            <a:endParaRPr lang="ru-RU" sz="800" dirty="0">
              <a:latin typeface="Arial Narrow" panose="020B0606020202030204" pitchFamily="34" charset="0"/>
            </a:endParaRPr>
          </a:p>
          <a:p>
            <a:r>
              <a:rPr lang="ru-RU" sz="1800" dirty="0">
                <a:latin typeface="Arial Narrow" panose="020B0606020202030204" pitchFamily="34" charset="0"/>
              </a:rPr>
              <a:t>Технический регламент таможенного союза ТР ТС 010/2011 О безопасности машин и оборудования (с изменениями на 16 мая 2016 года)</a:t>
            </a:r>
          </a:p>
          <a:p>
            <a:endParaRPr lang="ru-RU" sz="800" dirty="0">
              <a:latin typeface="Arial Narrow" panose="020B0606020202030204" pitchFamily="34" charset="0"/>
            </a:endParaRPr>
          </a:p>
          <a:p>
            <a:r>
              <a:rPr lang="ru-RU" sz="1800" dirty="0">
                <a:latin typeface="Arial Narrow" panose="020B0606020202030204" pitchFamily="34" charset="0"/>
              </a:rPr>
              <a:t>ГК РФ Статья 1393. Порядок государственной регистрации изобретения, полезной модели, промышленного образца и выдача патента</a:t>
            </a:r>
          </a:p>
          <a:p>
            <a:pPr algn="ctr"/>
            <a:endParaRPr lang="ru-RU" sz="1800" dirty="0">
              <a:latin typeface="Arial Narrow" panose="020B0606020202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FEDF74-4EFD-78B2-4347-7215CD1BB8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7372" y="3936893"/>
            <a:ext cx="441601" cy="4416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43468E4-3B35-5EB0-A41A-078CDDAA19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4219" y="4594819"/>
            <a:ext cx="441601" cy="4416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4AE4474-1383-6475-CEF1-0DDAF9FEDE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4219" y="5522601"/>
            <a:ext cx="441601" cy="44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313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279093"/>
            <a:ext cx="2737842" cy="332414"/>
          </a:xfrm>
        </p:spPr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7" name="Заголовок 5">
            <a:extLst>
              <a:ext uri="{FF2B5EF4-FFF2-40B4-BE49-F238E27FC236}">
                <a16:creationId xmlns:a16="http://schemas.microsoft.com/office/drawing/2014/main" id="{0D9F40EF-C023-F4EB-3EF3-B68C59C9D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0" y="161575"/>
            <a:ext cx="2603722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Рынок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7" name="Нижний колонтитул 2">
            <a:extLst>
              <a:ext uri="{FF2B5EF4-FFF2-40B4-BE49-F238E27FC236}">
                <a16:creationId xmlns:a16="http://schemas.microsoft.com/office/drawing/2014/main" id="{566D5704-EF0B-DF0D-A3F2-89097419C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устройства для нанесения металлического покрытия методом холодного напыления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09425CB-62FB-C665-6EE9-BE70C7F1448E}"/>
              </a:ext>
            </a:extLst>
          </p:cNvPr>
          <p:cNvSpPr/>
          <p:nvPr/>
        </p:nvSpPr>
        <p:spPr>
          <a:xfrm>
            <a:off x="7516515" y="2637360"/>
            <a:ext cx="3698539" cy="513395"/>
          </a:xfrm>
          <a:prstGeom prst="roundRect">
            <a:avLst/>
          </a:prstGeom>
          <a:solidFill>
            <a:srgbClr val="9F70AD"/>
          </a:solidFill>
          <a:ln w="19050">
            <a:solidFill>
              <a:srgbClr val="113367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3905160-346D-58C6-72C2-28BD3D0C66C6}"/>
              </a:ext>
            </a:extLst>
          </p:cNvPr>
          <p:cNvSpPr/>
          <p:nvPr/>
        </p:nvSpPr>
        <p:spPr>
          <a:xfrm>
            <a:off x="157341" y="612771"/>
            <a:ext cx="3390956" cy="513395"/>
          </a:xfrm>
          <a:prstGeom prst="roundRect">
            <a:avLst/>
          </a:prstGeom>
          <a:solidFill>
            <a:srgbClr val="002060"/>
          </a:solidFill>
          <a:ln w="19050"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84F8140-70BF-7ECF-EC0B-573BE8A4661C}"/>
              </a:ext>
            </a:extLst>
          </p:cNvPr>
          <p:cNvSpPr/>
          <p:nvPr/>
        </p:nvSpPr>
        <p:spPr>
          <a:xfrm>
            <a:off x="4683027" y="612771"/>
            <a:ext cx="2217100" cy="513396"/>
          </a:xfrm>
          <a:prstGeom prst="roundRect">
            <a:avLst/>
          </a:prstGeom>
          <a:solidFill>
            <a:srgbClr val="002060"/>
          </a:solidFill>
          <a:ln w="19050"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7" name="Заголовок 5">
            <a:extLst>
              <a:ext uri="{FF2B5EF4-FFF2-40B4-BE49-F238E27FC236}">
                <a16:creationId xmlns:a16="http://schemas.microsoft.com/office/drawing/2014/main" id="{8E314796-11BD-C9AD-C5CB-68064474E2D0}"/>
              </a:ext>
            </a:extLst>
          </p:cNvPr>
          <p:cNvSpPr txBox="1">
            <a:spLocks/>
          </p:cNvSpPr>
          <p:nvPr/>
        </p:nvSpPr>
        <p:spPr>
          <a:xfrm>
            <a:off x="392384" y="689125"/>
            <a:ext cx="3390957" cy="3565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2200" kern="0" dirty="0">
                <a:solidFill>
                  <a:schemeClr val="bg1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Модель продаж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18" name="Заголовок 5">
            <a:extLst>
              <a:ext uri="{FF2B5EF4-FFF2-40B4-BE49-F238E27FC236}">
                <a16:creationId xmlns:a16="http://schemas.microsoft.com/office/drawing/2014/main" id="{6AFF290A-5E19-81B2-A920-F43236D20DB6}"/>
              </a:ext>
            </a:extLst>
          </p:cNvPr>
          <p:cNvSpPr txBox="1">
            <a:spLocks/>
          </p:cNvSpPr>
          <p:nvPr/>
        </p:nvSpPr>
        <p:spPr>
          <a:xfrm>
            <a:off x="4683027" y="612771"/>
            <a:ext cx="2217100" cy="513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algn="ctr"/>
            <a:r>
              <a:rPr lang="en-US" sz="1800" kern="0" dirty="0">
                <a:solidFill>
                  <a:schemeClr val="bg1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B2B</a:t>
            </a:r>
            <a:endParaRPr lang="ru-RU" sz="1800" dirty="0">
              <a:solidFill>
                <a:schemeClr val="bg1"/>
              </a:solidFill>
            </a:endParaRPr>
          </a:p>
        </p:txBody>
      </p:sp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AC341BF9-8493-28C6-5B4A-D40E6A4530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0753857"/>
              </p:ext>
            </p:extLst>
          </p:nvPr>
        </p:nvGraphicFramePr>
        <p:xfrm>
          <a:off x="7059168" y="3224848"/>
          <a:ext cx="4983480" cy="2259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C4FD6DF0-748F-283B-2411-09725F304CDE}"/>
              </a:ext>
            </a:extLst>
          </p:cNvPr>
          <p:cNvSpPr txBox="1"/>
          <p:nvPr/>
        </p:nvSpPr>
        <p:spPr>
          <a:xfrm>
            <a:off x="7312405" y="5482349"/>
            <a:ext cx="410676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График 3 - Динамика изменения объема рынка обработки металлов и нанесения покрытия на металлы</a:t>
            </a:r>
            <a:endParaRPr lang="ru-RU" b="1" i="1" dirty="0">
              <a:latin typeface="Arial Narrow" panose="020B0606020202030204" pitchFamily="34" charset="0"/>
            </a:endParaRPr>
          </a:p>
        </p:txBody>
      </p:sp>
      <p:sp>
        <p:nvSpPr>
          <p:cNvPr id="23" name="Заголовок 5">
            <a:extLst>
              <a:ext uri="{FF2B5EF4-FFF2-40B4-BE49-F238E27FC236}">
                <a16:creationId xmlns:a16="http://schemas.microsoft.com/office/drawing/2014/main" id="{65805ED0-1F3A-DD46-6215-697C12A23AC6}"/>
              </a:ext>
            </a:extLst>
          </p:cNvPr>
          <p:cNvSpPr txBox="1">
            <a:spLocks/>
          </p:cNvSpPr>
          <p:nvPr/>
        </p:nvSpPr>
        <p:spPr>
          <a:xfrm>
            <a:off x="7516514" y="2637360"/>
            <a:ext cx="3698539" cy="513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algn="ctr"/>
            <a:r>
              <a:rPr lang="ru-RU" sz="1800" kern="0" dirty="0">
                <a:solidFill>
                  <a:schemeClr val="bg1"/>
                </a:solidFill>
                <a:latin typeface="Arial Narrow" panose="020B0606020202030204" pitchFamily="34" charset="0"/>
                <a:ea typeface="Montserrat"/>
                <a:cs typeface="Montserrat"/>
                <a:sym typeface="Montserrat"/>
              </a:rPr>
              <a:t>Темп роста потребления – </a:t>
            </a:r>
            <a:r>
              <a:rPr lang="ru-RU" sz="1800" kern="0" dirty="0">
                <a:solidFill>
                  <a:schemeClr val="bg1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115,22%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C49CFA63-F71F-52FC-6E96-BC68315B74BE}"/>
              </a:ext>
            </a:extLst>
          </p:cNvPr>
          <p:cNvSpPr/>
          <p:nvPr/>
        </p:nvSpPr>
        <p:spPr>
          <a:xfrm>
            <a:off x="701802" y="4199313"/>
            <a:ext cx="2217100" cy="513396"/>
          </a:xfrm>
          <a:prstGeom prst="roundRect">
            <a:avLst/>
          </a:prstGeom>
          <a:solidFill>
            <a:srgbClr val="9F70AD"/>
          </a:solidFill>
          <a:ln w="19050">
            <a:solidFill>
              <a:srgbClr val="113367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5" name="Заголовок 5">
            <a:extLst>
              <a:ext uri="{FF2B5EF4-FFF2-40B4-BE49-F238E27FC236}">
                <a16:creationId xmlns:a16="http://schemas.microsoft.com/office/drawing/2014/main" id="{346C6788-94B8-9420-D93D-5F892B79AF7A}"/>
              </a:ext>
            </a:extLst>
          </p:cNvPr>
          <p:cNvSpPr txBox="1">
            <a:spLocks/>
          </p:cNvSpPr>
          <p:nvPr/>
        </p:nvSpPr>
        <p:spPr>
          <a:xfrm>
            <a:off x="763524" y="4177511"/>
            <a:ext cx="2093656" cy="513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algn="ctr"/>
            <a:r>
              <a:rPr lang="ru-RU" sz="1800" b="1" kern="0" dirty="0">
                <a:solidFill>
                  <a:schemeClr val="bg1"/>
                </a:solidFill>
                <a:latin typeface="Calibri Light" panose="020F0302020204030204" pitchFamily="34" charset="0"/>
                <a:ea typeface="Montserrat"/>
                <a:cs typeface="Calibri Light" panose="020F0302020204030204" pitchFamily="34" charset="0"/>
                <a:sym typeface="Montserrat"/>
              </a:rPr>
              <a:t>Форумы, конференции</a:t>
            </a:r>
            <a:endParaRPr lang="ru-RU" sz="1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1C96C57F-35C2-B2C6-5AB1-CBC9C5306299}"/>
              </a:ext>
            </a:extLst>
          </p:cNvPr>
          <p:cNvSpPr/>
          <p:nvPr/>
        </p:nvSpPr>
        <p:spPr>
          <a:xfrm>
            <a:off x="710831" y="5083300"/>
            <a:ext cx="2217100" cy="868120"/>
          </a:xfrm>
          <a:prstGeom prst="roundRect">
            <a:avLst/>
          </a:prstGeom>
          <a:solidFill>
            <a:srgbClr val="9F70AD"/>
          </a:solidFill>
          <a:ln w="19050">
            <a:solidFill>
              <a:srgbClr val="113367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7" name="Заголовок 5">
            <a:extLst>
              <a:ext uri="{FF2B5EF4-FFF2-40B4-BE49-F238E27FC236}">
                <a16:creationId xmlns:a16="http://schemas.microsoft.com/office/drawing/2014/main" id="{881D688E-E206-A1F4-FBF9-68BB4D82CE3A}"/>
              </a:ext>
            </a:extLst>
          </p:cNvPr>
          <p:cNvSpPr txBox="1">
            <a:spLocks/>
          </p:cNvSpPr>
          <p:nvPr/>
        </p:nvSpPr>
        <p:spPr>
          <a:xfrm>
            <a:off x="767211" y="5293872"/>
            <a:ext cx="2093656" cy="513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algn="ctr"/>
            <a:r>
              <a:rPr lang="ru-RU" sz="1800" b="1" kern="0" dirty="0">
                <a:solidFill>
                  <a:schemeClr val="bg1"/>
                </a:solidFill>
                <a:latin typeface="Calibri Light" panose="020F0302020204030204" pitchFamily="34" charset="0"/>
                <a:ea typeface="Montserrat"/>
                <a:cs typeface="Calibri Light" panose="020F0302020204030204" pitchFamily="34" charset="0"/>
                <a:sym typeface="Montserrat"/>
              </a:rPr>
              <a:t>Научные и производственные выставки</a:t>
            </a:r>
            <a:endParaRPr lang="ru-RU" sz="1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83DD35D4-6E58-167E-10D7-1161E6D0F8A6}"/>
              </a:ext>
            </a:extLst>
          </p:cNvPr>
          <p:cNvSpPr/>
          <p:nvPr/>
        </p:nvSpPr>
        <p:spPr>
          <a:xfrm>
            <a:off x="3633878" y="4573817"/>
            <a:ext cx="2522143" cy="811075"/>
          </a:xfrm>
          <a:prstGeom prst="roundRect">
            <a:avLst/>
          </a:prstGeom>
          <a:solidFill>
            <a:srgbClr val="CCCCFF"/>
          </a:solidFill>
          <a:ln w="19050">
            <a:solidFill>
              <a:srgbClr val="113367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9" name="Заголовок 5">
            <a:extLst>
              <a:ext uri="{FF2B5EF4-FFF2-40B4-BE49-F238E27FC236}">
                <a16:creationId xmlns:a16="http://schemas.microsoft.com/office/drawing/2014/main" id="{37887972-0479-3FA5-36D3-848C89917BE1}"/>
              </a:ext>
            </a:extLst>
          </p:cNvPr>
          <p:cNvSpPr txBox="1">
            <a:spLocks/>
          </p:cNvSpPr>
          <p:nvPr/>
        </p:nvSpPr>
        <p:spPr>
          <a:xfrm>
            <a:off x="3528875" y="4713707"/>
            <a:ext cx="2606206" cy="513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marL="285750" indent="-285750" algn="ctr">
              <a:buFontTx/>
              <a:buChar char="-"/>
            </a:pPr>
            <a:r>
              <a:rPr lang="ru-RU" sz="1800" kern="0" dirty="0">
                <a:latin typeface="Arial Narrow" panose="020B0606020202030204" pitchFamily="34" charset="0"/>
                <a:ea typeface="Montserrat"/>
                <a:cs typeface="Calibri Light" panose="020F0302020204030204" pitchFamily="34" charset="0"/>
                <a:sym typeface="Montserrat"/>
              </a:rPr>
              <a:t>Прямые продажи</a:t>
            </a:r>
          </a:p>
          <a:p>
            <a:pPr marL="285750" indent="-285750" algn="ctr">
              <a:buFontTx/>
              <a:buChar char="-"/>
            </a:pPr>
            <a:r>
              <a:rPr lang="ru-RU" sz="1800" kern="0" dirty="0">
                <a:latin typeface="Arial Narrow" panose="020B0606020202030204" pitchFamily="34" charset="0"/>
                <a:cs typeface="Calibri Light" panose="020F0302020204030204" pitchFamily="34" charset="0"/>
                <a:sym typeface="Montserrat"/>
              </a:rPr>
              <a:t>Связи с общественностью</a:t>
            </a:r>
            <a:endParaRPr lang="ru-RU" sz="1800" dirty="0">
              <a:latin typeface="Arial Narrow" panose="020B0606020202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6A85389-8ECB-776E-BC31-088D650869FA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324652" y="1457402"/>
            <a:ext cx="2857500" cy="781050"/>
          </a:xfrm>
          <a:prstGeom prst="rect">
            <a:avLst/>
          </a:prstGeom>
        </p:spPr>
      </p:pic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855E5C8A-2B04-E0CD-DABC-873022069A83}"/>
              </a:ext>
            </a:extLst>
          </p:cNvPr>
          <p:cNvCxnSpPr>
            <a:cxnSpLocks/>
            <a:stCxn id="6" idx="3"/>
            <a:endCxn id="18" idx="1"/>
          </p:cNvCxnSpPr>
          <p:nvPr/>
        </p:nvCxnSpPr>
        <p:spPr>
          <a:xfrm>
            <a:off x="3548297" y="869469"/>
            <a:ext cx="1134730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869B101-A040-3768-C3A5-BC4D743558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61400" y="1432828"/>
            <a:ext cx="1400175" cy="828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426BAB4-F0E0-0B36-64FA-9B31183D54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61822" y="2257263"/>
            <a:ext cx="933384" cy="93338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6E34A7E-ADE8-A9CD-F522-FA15527354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985" y="2240520"/>
            <a:ext cx="1025588" cy="976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6BB4D59-59BA-A977-2F06-E637511916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9243" y="1415929"/>
            <a:ext cx="1082744" cy="794327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95403678-4071-897A-D9FD-35F53B02C2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3572" y="2270367"/>
            <a:ext cx="864767" cy="929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5" name="Заголовок 5">
            <a:extLst>
              <a:ext uri="{FF2B5EF4-FFF2-40B4-BE49-F238E27FC236}">
                <a16:creationId xmlns:a16="http://schemas.microsoft.com/office/drawing/2014/main" id="{C51B23FE-C3FA-B1F1-4F4A-AEB3F0AF220A}"/>
              </a:ext>
            </a:extLst>
          </p:cNvPr>
          <p:cNvSpPr txBox="1">
            <a:spLocks/>
          </p:cNvSpPr>
          <p:nvPr/>
        </p:nvSpPr>
        <p:spPr>
          <a:xfrm>
            <a:off x="492003" y="3506633"/>
            <a:ext cx="2636697" cy="513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algn="ctr"/>
            <a:r>
              <a:rPr lang="ru-RU" sz="1800" kern="0" dirty="0"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Каналы распространения</a:t>
            </a:r>
            <a:endParaRPr lang="ru-RU" sz="1800" dirty="0"/>
          </a:p>
        </p:txBody>
      </p:sp>
      <p:sp>
        <p:nvSpPr>
          <p:cNvPr id="46" name="Заголовок 5">
            <a:extLst>
              <a:ext uri="{FF2B5EF4-FFF2-40B4-BE49-F238E27FC236}">
                <a16:creationId xmlns:a16="http://schemas.microsoft.com/office/drawing/2014/main" id="{857A1421-A0C5-5088-4C56-37B36351DA9D}"/>
              </a:ext>
            </a:extLst>
          </p:cNvPr>
          <p:cNvSpPr txBox="1">
            <a:spLocks/>
          </p:cNvSpPr>
          <p:nvPr/>
        </p:nvSpPr>
        <p:spPr>
          <a:xfrm>
            <a:off x="3575350" y="3939124"/>
            <a:ext cx="2636697" cy="513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algn="ctr"/>
            <a:r>
              <a:rPr lang="ru-RU" sz="1800" kern="0" dirty="0"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Виды продвижения</a:t>
            </a:r>
            <a:endParaRPr lang="ru-RU" sz="1800" dirty="0"/>
          </a:p>
        </p:txBody>
      </p:sp>
      <p:cxnSp>
        <p:nvCxnSpPr>
          <p:cNvPr id="47" name="Соединитель: изогнутый 46">
            <a:extLst>
              <a:ext uri="{FF2B5EF4-FFF2-40B4-BE49-F238E27FC236}">
                <a16:creationId xmlns:a16="http://schemas.microsoft.com/office/drawing/2014/main" id="{8D5069E8-C4EB-F2C6-3803-1437A0E0076B}"/>
              </a:ext>
            </a:extLst>
          </p:cNvPr>
          <p:cNvCxnSpPr>
            <a:cxnSpLocks/>
            <a:stCxn id="24" idx="3"/>
            <a:endCxn id="28" idx="1"/>
          </p:cNvCxnSpPr>
          <p:nvPr/>
        </p:nvCxnSpPr>
        <p:spPr>
          <a:xfrm>
            <a:off x="2918902" y="4456011"/>
            <a:ext cx="714976" cy="523344"/>
          </a:xfrm>
          <a:prstGeom prst="curvedConnector3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: изогнутый 47">
            <a:extLst>
              <a:ext uri="{FF2B5EF4-FFF2-40B4-BE49-F238E27FC236}">
                <a16:creationId xmlns:a16="http://schemas.microsoft.com/office/drawing/2014/main" id="{D459F012-5B8D-040A-1FD7-B8785291A41D}"/>
              </a:ext>
            </a:extLst>
          </p:cNvPr>
          <p:cNvCxnSpPr>
            <a:cxnSpLocks/>
            <a:stCxn id="26" idx="3"/>
            <a:endCxn id="28" idx="1"/>
          </p:cNvCxnSpPr>
          <p:nvPr/>
        </p:nvCxnSpPr>
        <p:spPr>
          <a:xfrm flipV="1">
            <a:off x="2927931" y="4979355"/>
            <a:ext cx="705947" cy="538005"/>
          </a:xfrm>
          <a:prstGeom prst="curvedConnector3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DC3AA1DE-6599-CE41-135B-164A5559A6A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0375" y="2347623"/>
            <a:ext cx="2028027" cy="85949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7F9CE9E4-6CB6-4867-0255-6A66F0CACE28}"/>
              </a:ext>
            </a:extLst>
          </p:cNvPr>
          <p:cNvSpPr txBox="1"/>
          <p:nvPr/>
        </p:nvSpPr>
        <p:spPr>
          <a:xfrm>
            <a:off x="7472091" y="472026"/>
            <a:ext cx="4643456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Реставрация дефектных металлических деталей</a:t>
            </a:r>
          </a:p>
          <a:p>
            <a:endParaRPr lang="ru-RU" sz="3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r>
              <a:rPr lang="ru-RU" sz="16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Герметизация элементов течи жидкостей и газов</a:t>
            </a:r>
          </a:p>
          <a:p>
            <a:endParaRPr lang="ru-RU" sz="3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r>
              <a:rPr lang="ru-RU" sz="16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Нанесение электропроводящего материала на изделия</a:t>
            </a:r>
          </a:p>
          <a:p>
            <a:endParaRPr lang="ru-RU" sz="3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r>
              <a:rPr lang="ru-RU" sz="16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Нанесение подслоев на различные основы для пайки</a:t>
            </a:r>
          </a:p>
          <a:p>
            <a:endParaRPr lang="ru-RU" sz="3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r>
              <a:rPr lang="ru-RU" sz="16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Нанесение антикоррозионного покрытия</a:t>
            </a:r>
          </a:p>
          <a:p>
            <a:endParaRPr lang="ru-RU" sz="3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r>
              <a:rPr lang="ru-RU" sz="16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Ремонт автомобилей</a:t>
            </a:r>
          </a:p>
          <a:p>
            <a:endParaRPr lang="ru-RU" sz="3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r>
              <a:rPr lang="ru-RU" sz="16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Специальные применения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2EC09AA-952C-ECD3-9010-F25D7C6D264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12405" y="488039"/>
            <a:ext cx="252997" cy="252997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2DAFF932-47DF-6F88-0C73-C4CFBE51B5F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32040" y="779390"/>
            <a:ext cx="252997" cy="252997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67F0BCA4-18E8-C3C4-8FEE-F48A14481F3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41950" y="1094308"/>
            <a:ext cx="252997" cy="252997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6D5AE8B8-7B9E-2465-330E-333011E8D8F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38306" y="1390386"/>
            <a:ext cx="252997" cy="252997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FF8B7EB8-3D1E-CB35-5007-2BE2CE9C071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45592" y="1656922"/>
            <a:ext cx="252997" cy="252997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78EF7B4-39FA-A18E-FA89-E2E508F41E9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25608" y="1931747"/>
            <a:ext cx="252997" cy="252997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5A698685-50F1-A359-3C97-E0B9A2BB0F8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37120" y="2230925"/>
            <a:ext cx="252997" cy="25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Прямоугольник: скругленные углы 76">
            <a:extLst>
              <a:ext uri="{FF2B5EF4-FFF2-40B4-BE49-F238E27FC236}">
                <a16:creationId xmlns:a16="http://schemas.microsoft.com/office/drawing/2014/main" id="{8DF5F531-FC50-D2AF-5975-A5CECFB1FD69}"/>
              </a:ext>
            </a:extLst>
          </p:cNvPr>
          <p:cNvSpPr/>
          <p:nvPr/>
        </p:nvSpPr>
        <p:spPr>
          <a:xfrm>
            <a:off x="4001868" y="2986801"/>
            <a:ext cx="1645920" cy="368753"/>
          </a:xfrm>
          <a:prstGeom prst="roundRect">
            <a:avLst/>
          </a:prstGeom>
          <a:solidFill>
            <a:srgbClr val="002060"/>
          </a:solidFill>
          <a:ln w="19050"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76" name="Прямоугольник: скругленные углы 75">
            <a:extLst>
              <a:ext uri="{FF2B5EF4-FFF2-40B4-BE49-F238E27FC236}">
                <a16:creationId xmlns:a16="http://schemas.microsoft.com/office/drawing/2014/main" id="{1DB732F2-8EC0-9626-6D38-2EAEB4A3E597}"/>
              </a:ext>
            </a:extLst>
          </p:cNvPr>
          <p:cNvSpPr/>
          <p:nvPr/>
        </p:nvSpPr>
        <p:spPr>
          <a:xfrm>
            <a:off x="292608" y="2986222"/>
            <a:ext cx="1645920" cy="368753"/>
          </a:xfrm>
          <a:prstGeom prst="roundRect">
            <a:avLst/>
          </a:prstGeom>
          <a:solidFill>
            <a:srgbClr val="002060"/>
          </a:solidFill>
          <a:ln w="19050"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устройства для нанесения металлического покрытия методом холодного напыления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60340" y="161575"/>
            <a:ext cx="3186364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Конкуренты</a:t>
            </a:r>
            <a:endParaRPr lang="ru-RU" dirty="0">
              <a:solidFill>
                <a:srgbClr val="002060"/>
              </a:solidFill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7409B75-E9F1-2DBE-5336-8045B0FD5C88}"/>
              </a:ext>
            </a:extLst>
          </p:cNvPr>
          <p:cNvGrpSpPr/>
          <p:nvPr/>
        </p:nvGrpSpPr>
        <p:grpSpPr>
          <a:xfrm>
            <a:off x="6770836" y="1088964"/>
            <a:ext cx="4769584" cy="5090219"/>
            <a:chOff x="136411" y="1186180"/>
            <a:chExt cx="4769584" cy="5090219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24864D50-88C5-6A78-3BAA-3CA1196102A8}"/>
                </a:ext>
              </a:extLst>
            </p:cNvPr>
            <p:cNvGrpSpPr/>
            <p:nvPr/>
          </p:nvGrpSpPr>
          <p:grpSpPr>
            <a:xfrm>
              <a:off x="136411" y="1713260"/>
              <a:ext cx="400050" cy="4146228"/>
              <a:chOff x="147353" y="1467507"/>
              <a:chExt cx="400050" cy="4146228"/>
            </a:xfrm>
          </p:grpSpPr>
          <p:pic>
            <p:nvPicPr>
              <p:cNvPr id="24" name="Picture 16">
                <a:extLst>
                  <a:ext uri="{FF2B5EF4-FFF2-40B4-BE49-F238E27FC236}">
                    <a16:creationId xmlns:a16="http://schemas.microsoft.com/office/drawing/2014/main" id="{984003FC-BF1F-E6CE-B515-C19C52066C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prstClr val="black"/>
                  <a:srgbClr val="8FAADC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353" y="1467507"/>
                <a:ext cx="400050" cy="2238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5" name="Picture 16">
                <a:extLst>
                  <a:ext uri="{FF2B5EF4-FFF2-40B4-BE49-F238E27FC236}">
                    <a16:creationId xmlns:a16="http://schemas.microsoft.com/office/drawing/2014/main" id="{F4E2CEDF-06F1-81E2-62C2-206DEC5FDC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prstClr val="black"/>
                  <a:srgbClr val="8FAADC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353" y="2732009"/>
                <a:ext cx="400050" cy="2238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6" name="Picture 18">
                <a:extLst>
                  <a:ext uri="{FF2B5EF4-FFF2-40B4-BE49-F238E27FC236}">
                    <a16:creationId xmlns:a16="http://schemas.microsoft.com/office/drawing/2014/main" id="{C82FB3B7-4630-6E69-2BBC-42012259DA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prstClr val="black"/>
                  <a:srgbClr val="8FAADC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836" y="1551966"/>
                <a:ext cx="234363" cy="1358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7" name="Picture 16">
                <a:extLst>
                  <a:ext uri="{FF2B5EF4-FFF2-40B4-BE49-F238E27FC236}">
                    <a16:creationId xmlns:a16="http://schemas.microsoft.com/office/drawing/2014/main" id="{93D2B73A-A67F-9679-DE1E-7899A8E54A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prstClr val="black"/>
                  <a:srgbClr val="8FAADC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353" y="4092837"/>
                <a:ext cx="400050" cy="2238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8" name="Picture 18">
                <a:extLst>
                  <a:ext uri="{FF2B5EF4-FFF2-40B4-BE49-F238E27FC236}">
                    <a16:creationId xmlns:a16="http://schemas.microsoft.com/office/drawing/2014/main" id="{945306DB-70CA-0CB6-175F-FAC73A590E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prstClr val="black"/>
                  <a:srgbClr val="8FAADC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836" y="2912794"/>
                <a:ext cx="234363" cy="1358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9" name="Picture 16">
                <a:extLst>
                  <a:ext uri="{FF2B5EF4-FFF2-40B4-BE49-F238E27FC236}">
                    <a16:creationId xmlns:a16="http://schemas.microsoft.com/office/drawing/2014/main" id="{01288985-4D7C-59D7-774D-61AA41E610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prstClr val="black"/>
                  <a:srgbClr val="8FAADC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353" y="5389897"/>
                <a:ext cx="400050" cy="2238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0" name="Picture 18">
                <a:extLst>
                  <a:ext uri="{FF2B5EF4-FFF2-40B4-BE49-F238E27FC236}">
                    <a16:creationId xmlns:a16="http://schemas.microsoft.com/office/drawing/2014/main" id="{C02657DF-085F-A11A-8B83-166912EF7D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prstClr val="black"/>
                  <a:srgbClr val="8FAADC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836" y="4209854"/>
                <a:ext cx="234363" cy="1358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CF6F1B4-CE4F-8841-FC34-4CF769D48A9C}"/>
                </a:ext>
              </a:extLst>
            </p:cNvPr>
            <p:cNvSpPr txBox="1"/>
            <p:nvPr/>
          </p:nvSpPr>
          <p:spPr>
            <a:xfrm>
              <a:off x="510764" y="1189956"/>
              <a:ext cx="4388896" cy="1151000"/>
            </a:xfrm>
            <a:prstGeom prst="round2DiagRect">
              <a:avLst>
                <a:gd name="adj1" fmla="val 44018"/>
                <a:gd name="adj2" fmla="val 21134"/>
              </a:avLst>
            </a:prstGeom>
            <a:solidFill>
              <a:srgbClr val="AFCFFF"/>
            </a:soli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endParaRPr lang="ru-RU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A47D29-7288-3124-601A-DC627A184CCF}"/>
                </a:ext>
              </a:extLst>
            </p:cNvPr>
            <p:cNvSpPr txBox="1"/>
            <p:nvPr/>
          </p:nvSpPr>
          <p:spPr>
            <a:xfrm>
              <a:off x="3936235" y="1186180"/>
              <a:ext cx="969760" cy="1161794"/>
            </a:xfrm>
            <a:prstGeom prst="round2DiagRect">
              <a:avLst>
                <a:gd name="adj1" fmla="val 44018"/>
                <a:gd name="adj2" fmla="val 21134"/>
              </a:avLst>
            </a:prstGeom>
            <a:solidFill>
              <a:schemeClr val="bg1"/>
            </a:solidFill>
            <a:ln w="28575">
              <a:solidFill>
                <a:srgbClr val="AFCFFF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endParaRPr lang="ru-RU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C6D5117-5A9C-A387-C18F-474C6AADC281}"/>
                </a:ext>
              </a:extLst>
            </p:cNvPr>
            <p:cNvSpPr txBox="1"/>
            <p:nvPr/>
          </p:nvSpPr>
          <p:spPr>
            <a:xfrm>
              <a:off x="708270" y="1640833"/>
              <a:ext cx="1965476" cy="368691"/>
            </a:xfrm>
            <a:prstGeom prst="rect">
              <a:avLst/>
            </a:prstGeom>
            <a:solidFill>
              <a:srgbClr val="AFCFFF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Arial Narrow" panose="020B0606020202030204" pitchFamily="34" charset="0"/>
                  <a:cs typeface="Arial" panose="020B0604020202020204" pitchFamily="34" charset="0"/>
                </a:rPr>
                <a:t>Высокая цена</a:t>
              </a:r>
              <a:endParaRPr lang="ru-RU" b="1" dirty="0">
                <a:latin typeface="Arial Narrow" panose="020B060602020203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C1984AD-2982-1952-8155-AECAEB9ABF27}"/>
                </a:ext>
              </a:extLst>
            </p:cNvPr>
            <p:cNvSpPr txBox="1"/>
            <p:nvPr/>
          </p:nvSpPr>
          <p:spPr>
            <a:xfrm>
              <a:off x="510764" y="2501770"/>
              <a:ext cx="4388896" cy="1151000"/>
            </a:xfrm>
            <a:prstGeom prst="round2DiagRect">
              <a:avLst>
                <a:gd name="adj1" fmla="val 44018"/>
                <a:gd name="adj2" fmla="val 21134"/>
              </a:avLst>
            </a:prstGeom>
            <a:solidFill>
              <a:srgbClr val="AFCFFF"/>
            </a:soli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endParaRPr lang="ru-RU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820F019-BEE7-6D14-517E-99926E3D6D5A}"/>
                </a:ext>
              </a:extLst>
            </p:cNvPr>
            <p:cNvSpPr txBox="1"/>
            <p:nvPr/>
          </p:nvSpPr>
          <p:spPr>
            <a:xfrm>
              <a:off x="708270" y="2477106"/>
              <a:ext cx="31077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Arial Narrow" panose="020B0606020202030204" pitchFamily="34" charset="0"/>
                  <a:cs typeface="Arial" panose="020B0604020202020204" pitchFamily="34" charset="0"/>
                </a:rPr>
                <a:t>Сложная конструкция, не позволяющая справиться с неполадками без помощи профессионалов</a:t>
              </a:r>
              <a:endParaRPr lang="ru-RU" b="1" dirty="0">
                <a:latin typeface="Arial Narrow" panose="020B0606020202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B1CD235-0E0F-DEDE-4FB0-C6E5FB5598DF}"/>
                </a:ext>
              </a:extLst>
            </p:cNvPr>
            <p:cNvSpPr txBox="1"/>
            <p:nvPr/>
          </p:nvSpPr>
          <p:spPr>
            <a:xfrm>
              <a:off x="510764" y="3813585"/>
              <a:ext cx="4388896" cy="1151000"/>
            </a:xfrm>
            <a:prstGeom prst="round2DiagRect">
              <a:avLst>
                <a:gd name="adj1" fmla="val 44018"/>
                <a:gd name="adj2" fmla="val 21134"/>
              </a:avLst>
            </a:prstGeom>
            <a:solidFill>
              <a:srgbClr val="AFCFFF"/>
            </a:soli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endParaRPr lang="ru-RU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162BC29-05B7-E2BF-A0DF-FB561EE99618}"/>
                </a:ext>
              </a:extLst>
            </p:cNvPr>
            <p:cNvSpPr txBox="1"/>
            <p:nvPr/>
          </p:nvSpPr>
          <p:spPr>
            <a:xfrm>
              <a:off x="690461" y="4193737"/>
              <a:ext cx="3143378" cy="368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Arial Narrow" panose="020B0606020202030204" pitchFamily="34" charset="0"/>
                  <a:cs typeface="Arial" panose="020B0604020202020204" pitchFamily="34" charset="0"/>
                </a:rPr>
                <a:t>Громоздкость и большой вес</a:t>
              </a:r>
              <a:endParaRPr lang="ru-RU" b="1" dirty="0">
                <a:latin typeface="Arial Narrow" panose="020B060602020203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14F47B-2F49-7E33-5673-098EE9C06AB9}"/>
                </a:ext>
              </a:extLst>
            </p:cNvPr>
            <p:cNvSpPr txBox="1"/>
            <p:nvPr/>
          </p:nvSpPr>
          <p:spPr>
            <a:xfrm>
              <a:off x="3936235" y="2490758"/>
              <a:ext cx="969760" cy="1161794"/>
            </a:xfrm>
            <a:prstGeom prst="round2DiagRect">
              <a:avLst>
                <a:gd name="adj1" fmla="val 44018"/>
                <a:gd name="adj2" fmla="val 21134"/>
              </a:avLst>
            </a:prstGeom>
            <a:solidFill>
              <a:schemeClr val="bg1"/>
            </a:solidFill>
            <a:ln w="28575">
              <a:solidFill>
                <a:srgbClr val="AFCFFF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endParaRPr lang="ru-RU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243C41F-90D5-18F9-0310-A19B0FA66E34}"/>
                </a:ext>
              </a:extLst>
            </p:cNvPr>
            <p:cNvSpPr txBox="1"/>
            <p:nvPr/>
          </p:nvSpPr>
          <p:spPr>
            <a:xfrm>
              <a:off x="3936235" y="3802688"/>
              <a:ext cx="969760" cy="1161794"/>
            </a:xfrm>
            <a:prstGeom prst="round2DiagRect">
              <a:avLst>
                <a:gd name="adj1" fmla="val 44018"/>
                <a:gd name="adj2" fmla="val 21134"/>
              </a:avLst>
            </a:prstGeom>
            <a:solidFill>
              <a:schemeClr val="bg1"/>
            </a:solidFill>
            <a:ln w="28575">
              <a:solidFill>
                <a:srgbClr val="AFCFFF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endParaRPr lang="ru-RU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52D3B98-A4A4-6DC1-B6DE-08F4573FA49D}"/>
                </a:ext>
              </a:extLst>
            </p:cNvPr>
            <p:cNvSpPr txBox="1"/>
            <p:nvPr/>
          </p:nvSpPr>
          <p:spPr>
            <a:xfrm>
              <a:off x="510764" y="5125399"/>
              <a:ext cx="4388896" cy="1151000"/>
            </a:xfrm>
            <a:prstGeom prst="round2DiagRect">
              <a:avLst>
                <a:gd name="adj1" fmla="val 44018"/>
                <a:gd name="adj2" fmla="val 21134"/>
              </a:avLst>
            </a:prstGeom>
            <a:solidFill>
              <a:srgbClr val="AFCFFF"/>
            </a:soli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endParaRPr lang="ru-RU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46E6A89-8415-7776-7CDB-736CB8036AFB}"/>
                </a:ext>
              </a:extLst>
            </p:cNvPr>
            <p:cNvSpPr txBox="1"/>
            <p:nvPr/>
          </p:nvSpPr>
          <p:spPr>
            <a:xfrm>
              <a:off x="3936235" y="5114400"/>
              <a:ext cx="969760" cy="1161794"/>
            </a:xfrm>
            <a:prstGeom prst="round2DiagRect">
              <a:avLst>
                <a:gd name="adj1" fmla="val 44018"/>
                <a:gd name="adj2" fmla="val 21134"/>
              </a:avLst>
            </a:prstGeom>
            <a:solidFill>
              <a:schemeClr val="bg1"/>
            </a:solidFill>
            <a:ln w="28575">
              <a:solidFill>
                <a:srgbClr val="AFCFFF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F974A02-9420-7456-C9D1-362580A23660}"/>
                </a:ext>
              </a:extLst>
            </p:cNvPr>
            <p:cNvSpPr txBox="1"/>
            <p:nvPr/>
          </p:nvSpPr>
          <p:spPr>
            <a:xfrm>
              <a:off x="689788" y="5075865"/>
              <a:ext cx="32965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Arial Narrow" panose="020B0606020202030204" pitchFamily="34" charset="0"/>
                  <a:cs typeface="Arial" panose="020B0604020202020204" pitchFamily="34" charset="0"/>
                </a:rPr>
                <a:t>Ограниченность номенклатуры обрабатываемых поверхностей из-за большого влияния температуры</a:t>
              </a:r>
              <a:endParaRPr lang="ru-RU" b="1" dirty="0">
                <a:latin typeface="Arial Narrow" panose="020B0606020202030204" pitchFamily="34" charset="0"/>
              </a:endParaRPr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DE96AA6-3B00-103D-9266-F978B42E816C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10679519" y="1257427"/>
            <a:ext cx="810879" cy="81087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E7807519-5CD2-4C0C-1E08-6B7354D14212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10631921" y="2578917"/>
            <a:ext cx="824547" cy="824547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CE1507B-982C-5290-C0D5-D9475D3FD343}"/>
              </a:ext>
            </a:extLst>
          </p:cNvPr>
          <p:cNvPicPr>
            <a:picLocks noChangeAspect="1"/>
          </p:cNvPicPr>
          <p:nvPr/>
        </p:nvPicPr>
        <p:blipFill>
          <a:blip r:embed="rId7">
            <a:grayscl/>
          </a:blip>
          <a:stretch>
            <a:fillRect/>
          </a:stretch>
        </p:blipFill>
        <p:spPr>
          <a:xfrm>
            <a:off x="10622548" y="3832587"/>
            <a:ext cx="843292" cy="8432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89287E2A-A5F9-9B9E-AF0F-2C80B45FE46A}"/>
              </a:ext>
            </a:extLst>
          </p:cNvPr>
          <p:cNvPicPr>
            <a:picLocks noChangeAspect="1"/>
          </p:cNvPicPr>
          <p:nvPr/>
        </p:nvPicPr>
        <p:blipFill>
          <a:blip r:embed="rId8">
            <a:grayscl/>
          </a:blip>
          <a:stretch>
            <a:fillRect/>
          </a:stretch>
        </p:blipFill>
        <p:spPr>
          <a:xfrm>
            <a:off x="10631921" y="5207772"/>
            <a:ext cx="836075" cy="836075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4D65364E-B233-2E99-CA97-911DE9E6A04B}"/>
              </a:ext>
            </a:extLst>
          </p:cNvPr>
          <p:cNvSpPr txBox="1"/>
          <p:nvPr/>
        </p:nvSpPr>
        <p:spPr>
          <a:xfrm>
            <a:off x="160340" y="2985643"/>
            <a:ext cx="1922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800" b="1" dirty="0">
                <a:solidFill>
                  <a:prstClr val="white"/>
                </a:solidFill>
                <a:latin typeface="Arial Narrow" panose="020B0606020202030204" pitchFamily="34" charset="0"/>
              </a:rPr>
              <a:t>RU 2 261 763 C1</a:t>
            </a:r>
            <a:endParaRPr lang="ru-RU" sz="18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5A2FD09-6CA8-F8D8-15B3-91DCD8ADA1A2}"/>
              </a:ext>
            </a:extLst>
          </p:cNvPr>
          <p:cNvSpPr txBox="1"/>
          <p:nvPr/>
        </p:nvSpPr>
        <p:spPr>
          <a:xfrm>
            <a:off x="3795222" y="2986222"/>
            <a:ext cx="2067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800" b="1" dirty="0">
                <a:solidFill>
                  <a:prstClr val="white"/>
                </a:solidFill>
                <a:latin typeface="Arial Narrow" panose="020B0606020202030204" pitchFamily="34" charset="0"/>
              </a:rPr>
              <a:t>RU 2 457 280 C2</a:t>
            </a:r>
            <a:endParaRPr lang="ru-RU" sz="18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2DDD757-F6A7-A300-425E-CBB8046E9895}"/>
              </a:ext>
            </a:extLst>
          </p:cNvPr>
          <p:cNvSpPr txBox="1"/>
          <p:nvPr/>
        </p:nvSpPr>
        <p:spPr>
          <a:xfrm>
            <a:off x="2487633" y="2172499"/>
            <a:ext cx="13464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Патенты</a:t>
            </a:r>
            <a:endParaRPr lang="ru-RU" sz="2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0" name="Соединитель: изогнутый 79">
            <a:extLst>
              <a:ext uri="{FF2B5EF4-FFF2-40B4-BE49-F238E27FC236}">
                <a16:creationId xmlns:a16="http://schemas.microsoft.com/office/drawing/2014/main" id="{A3C82221-E62C-7561-1F42-A483931240E3}"/>
              </a:ext>
            </a:extLst>
          </p:cNvPr>
          <p:cNvCxnSpPr>
            <a:cxnSpLocks/>
            <a:stCxn id="78" idx="2"/>
            <a:endCxn id="74" idx="0"/>
          </p:cNvCxnSpPr>
          <p:nvPr/>
        </p:nvCxnSpPr>
        <p:spPr>
          <a:xfrm rot="5400000">
            <a:off x="1965554" y="1790337"/>
            <a:ext cx="351479" cy="2039133"/>
          </a:xfrm>
          <a:prstGeom prst="curved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Соединитель: изогнутый 82">
            <a:extLst>
              <a:ext uri="{FF2B5EF4-FFF2-40B4-BE49-F238E27FC236}">
                <a16:creationId xmlns:a16="http://schemas.microsoft.com/office/drawing/2014/main" id="{0C334502-2236-8E98-6BB5-3B68F4F44634}"/>
              </a:ext>
            </a:extLst>
          </p:cNvPr>
          <p:cNvCxnSpPr>
            <a:cxnSpLocks/>
            <a:stCxn id="78" idx="2"/>
            <a:endCxn id="75" idx="0"/>
          </p:cNvCxnSpPr>
          <p:nvPr/>
        </p:nvCxnSpPr>
        <p:spPr>
          <a:xfrm rot="16200000" flipH="1">
            <a:off x="3818898" y="1976125"/>
            <a:ext cx="352058" cy="1668136"/>
          </a:xfrm>
          <a:prstGeom prst="curved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BA303232-B9C4-981C-C19A-229101109BEB}"/>
              </a:ext>
            </a:extLst>
          </p:cNvPr>
          <p:cNvSpPr txBox="1"/>
          <p:nvPr/>
        </p:nvSpPr>
        <p:spPr>
          <a:xfrm>
            <a:off x="206034" y="3364115"/>
            <a:ext cx="43249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Ключевые проблемные аспекты</a:t>
            </a:r>
            <a:endParaRPr lang="ru-RU" sz="2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35C44079-A089-EFEB-4DD8-45159A8DA70B}"/>
              </a:ext>
            </a:extLst>
          </p:cNvPr>
          <p:cNvGrpSpPr/>
          <p:nvPr/>
        </p:nvGrpSpPr>
        <p:grpSpPr>
          <a:xfrm>
            <a:off x="310915" y="3841677"/>
            <a:ext cx="5934171" cy="2370712"/>
            <a:chOff x="310915" y="3936221"/>
            <a:chExt cx="5934171" cy="2370712"/>
          </a:xfrm>
        </p:grpSpPr>
        <p:grpSp>
          <p:nvGrpSpPr>
            <p:cNvPr id="87" name="Группа 86">
              <a:extLst>
                <a:ext uri="{FF2B5EF4-FFF2-40B4-BE49-F238E27FC236}">
                  <a16:creationId xmlns:a16="http://schemas.microsoft.com/office/drawing/2014/main" id="{E3B1669D-1166-FC74-811B-C9450AC57CDA}"/>
                </a:ext>
              </a:extLst>
            </p:cNvPr>
            <p:cNvGrpSpPr/>
            <p:nvPr/>
          </p:nvGrpSpPr>
          <p:grpSpPr>
            <a:xfrm>
              <a:off x="350520" y="3984975"/>
              <a:ext cx="5733574" cy="2280298"/>
              <a:chOff x="350520" y="3984975"/>
              <a:chExt cx="5733574" cy="2280298"/>
            </a:xfrm>
          </p:grpSpPr>
          <p:sp>
            <p:nvSpPr>
              <p:cNvPr id="114" name="Прямоугольник: скругленные углы 113">
                <a:extLst>
                  <a:ext uri="{FF2B5EF4-FFF2-40B4-BE49-F238E27FC236}">
                    <a16:creationId xmlns:a16="http://schemas.microsoft.com/office/drawing/2014/main" id="{51484A72-4E79-EC7D-9ED3-D3EFFAAA5E9C}"/>
                  </a:ext>
                </a:extLst>
              </p:cNvPr>
              <p:cNvSpPr/>
              <p:nvPr/>
            </p:nvSpPr>
            <p:spPr>
              <a:xfrm>
                <a:off x="503253" y="4989269"/>
                <a:ext cx="5554647" cy="276873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2F559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5" name="Прямоугольник: скругленные углы 114">
                <a:extLst>
                  <a:ext uri="{FF2B5EF4-FFF2-40B4-BE49-F238E27FC236}">
                    <a16:creationId xmlns:a16="http://schemas.microsoft.com/office/drawing/2014/main" id="{418D7389-5F9A-2592-C8DC-71C77FC52415}"/>
                  </a:ext>
                </a:extLst>
              </p:cNvPr>
              <p:cNvSpPr/>
              <p:nvPr/>
            </p:nvSpPr>
            <p:spPr>
              <a:xfrm>
                <a:off x="350520" y="4428061"/>
                <a:ext cx="5692140" cy="408924"/>
              </a:xfrm>
              <a:prstGeom prst="roundRect">
                <a:avLst>
                  <a:gd name="adj" fmla="val 35093"/>
                </a:avLst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2F559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Прямоугольник: скругленные углы 115">
                <a:extLst>
                  <a:ext uri="{FF2B5EF4-FFF2-40B4-BE49-F238E27FC236}">
                    <a16:creationId xmlns:a16="http://schemas.microsoft.com/office/drawing/2014/main" id="{D9D94E99-D026-430B-1598-56538793734F}"/>
                  </a:ext>
                </a:extLst>
              </p:cNvPr>
              <p:cNvSpPr/>
              <p:nvPr/>
            </p:nvSpPr>
            <p:spPr>
              <a:xfrm>
                <a:off x="503253" y="5485639"/>
                <a:ext cx="5580841" cy="271332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2F559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Прямоугольник: скругленные углы 116">
                <a:extLst>
                  <a:ext uri="{FF2B5EF4-FFF2-40B4-BE49-F238E27FC236}">
                    <a16:creationId xmlns:a16="http://schemas.microsoft.com/office/drawing/2014/main" id="{825C3590-6CB6-3587-0187-9A2EE3517436}"/>
                  </a:ext>
                </a:extLst>
              </p:cNvPr>
              <p:cNvSpPr/>
              <p:nvPr/>
            </p:nvSpPr>
            <p:spPr>
              <a:xfrm>
                <a:off x="503253" y="5988400"/>
                <a:ext cx="5539407" cy="276873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2F559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8" name="Прямоугольник: скругленные углы 117">
                <a:extLst>
                  <a:ext uri="{FF2B5EF4-FFF2-40B4-BE49-F238E27FC236}">
                    <a16:creationId xmlns:a16="http://schemas.microsoft.com/office/drawing/2014/main" id="{B929991B-0A50-C28D-CF86-BBA31FCB72FF}"/>
                  </a:ext>
                </a:extLst>
              </p:cNvPr>
              <p:cNvSpPr/>
              <p:nvPr/>
            </p:nvSpPr>
            <p:spPr>
              <a:xfrm>
                <a:off x="503253" y="3984975"/>
                <a:ext cx="5539407" cy="281400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8" name="Группа 87">
              <a:extLst>
                <a:ext uri="{FF2B5EF4-FFF2-40B4-BE49-F238E27FC236}">
                  <a16:creationId xmlns:a16="http://schemas.microsoft.com/office/drawing/2014/main" id="{D6BAE7AF-2B7A-6999-DA8A-2AB70785DA05}"/>
                </a:ext>
              </a:extLst>
            </p:cNvPr>
            <p:cNvGrpSpPr/>
            <p:nvPr/>
          </p:nvGrpSpPr>
          <p:grpSpPr>
            <a:xfrm>
              <a:off x="310915" y="3936221"/>
              <a:ext cx="5934171" cy="2370712"/>
              <a:chOff x="310915" y="3936221"/>
              <a:chExt cx="5934171" cy="2370712"/>
            </a:xfrm>
          </p:grpSpPr>
          <p:grpSp>
            <p:nvGrpSpPr>
              <p:cNvPr id="89" name="Группа 88">
                <a:extLst>
                  <a:ext uri="{FF2B5EF4-FFF2-40B4-BE49-F238E27FC236}">
                    <a16:creationId xmlns:a16="http://schemas.microsoft.com/office/drawing/2014/main" id="{3F568697-AD4E-3933-4CE9-5B27C53B9044}"/>
                  </a:ext>
                </a:extLst>
              </p:cNvPr>
              <p:cNvGrpSpPr/>
              <p:nvPr/>
            </p:nvGrpSpPr>
            <p:grpSpPr>
              <a:xfrm>
                <a:off x="310915" y="3936221"/>
                <a:ext cx="5783633" cy="369332"/>
                <a:chOff x="479483" y="4152121"/>
                <a:chExt cx="5783633" cy="369332"/>
              </a:xfrm>
            </p:grpSpPr>
            <p:sp>
              <p:nvSpPr>
                <p:cNvPr id="110" name="Прямоугольник 109">
                  <a:extLst>
                    <a:ext uri="{FF2B5EF4-FFF2-40B4-BE49-F238E27FC236}">
                      <a16:creationId xmlns:a16="http://schemas.microsoft.com/office/drawing/2014/main" id="{4BDDDA9E-89EE-5317-78B8-4EEA070611C8}"/>
                    </a:ext>
                  </a:extLst>
                </p:cNvPr>
                <p:cNvSpPr/>
                <p:nvPr/>
              </p:nvSpPr>
              <p:spPr>
                <a:xfrm>
                  <a:off x="825873" y="4167659"/>
                  <a:ext cx="5437243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4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Применение только мелкодисперсного металлического порошка</a:t>
                  </a:r>
                </a:p>
              </p:txBody>
            </p:sp>
            <p:grpSp>
              <p:nvGrpSpPr>
                <p:cNvPr id="111" name="Группа 110">
                  <a:extLst>
                    <a:ext uri="{FF2B5EF4-FFF2-40B4-BE49-F238E27FC236}">
                      <a16:creationId xmlns:a16="http://schemas.microsoft.com/office/drawing/2014/main" id="{D2EE86CA-8446-B973-0757-53CDD0AE83B9}"/>
                    </a:ext>
                  </a:extLst>
                </p:cNvPr>
                <p:cNvGrpSpPr/>
                <p:nvPr/>
              </p:nvGrpSpPr>
              <p:grpSpPr>
                <a:xfrm>
                  <a:off x="479483" y="4152121"/>
                  <a:ext cx="360000" cy="369332"/>
                  <a:chOff x="479483" y="4152121"/>
                  <a:chExt cx="360000" cy="369332"/>
                </a:xfrm>
              </p:grpSpPr>
              <p:sp>
                <p:nvSpPr>
                  <p:cNvPr id="112" name="Прямоугольник: скругленные углы 111">
                    <a:extLst>
                      <a:ext uri="{FF2B5EF4-FFF2-40B4-BE49-F238E27FC236}">
                        <a16:creationId xmlns:a16="http://schemas.microsoft.com/office/drawing/2014/main" id="{7D76ED79-9D62-2384-9E2D-E5EF0F3FBF34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79483" y="4156787"/>
                    <a:ext cx="360000" cy="360000"/>
                  </a:xfrm>
                  <a:prstGeom prst="roundRect">
                    <a:avLst/>
                  </a:prstGeom>
                  <a:solidFill>
                    <a:srgbClr val="AFCFFF"/>
                  </a:solidFill>
                  <a:ln w="28575" cap="flat" cmpd="sng" algn="ctr">
                    <a:solidFill>
                      <a:sysClr val="window" lastClr="FFFFFF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F5597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C5AA856A-7334-9EEE-AC43-CA7099D424FD}"/>
                      </a:ext>
                    </a:extLst>
                  </p:cNvPr>
                  <p:cNvSpPr txBox="1"/>
                  <p:nvPr/>
                </p:nvSpPr>
                <p:spPr>
                  <a:xfrm>
                    <a:off x="508640" y="4152121"/>
                    <a:ext cx="30168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</a:rPr>
                      <a:t>1</a:t>
                    </a:r>
                    <a:endParaRPr kumimoji="0" lang="ru-RU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</a:endParaRPr>
                  </a:p>
                </p:txBody>
              </p:sp>
            </p:grpSp>
          </p:grpSp>
          <p:grpSp>
            <p:nvGrpSpPr>
              <p:cNvPr id="90" name="Группа 89">
                <a:extLst>
                  <a:ext uri="{FF2B5EF4-FFF2-40B4-BE49-F238E27FC236}">
                    <a16:creationId xmlns:a16="http://schemas.microsoft.com/office/drawing/2014/main" id="{EDB7B89D-663C-AA12-A779-07780957ACCD}"/>
                  </a:ext>
                </a:extLst>
              </p:cNvPr>
              <p:cNvGrpSpPr/>
              <p:nvPr/>
            </p:nvGrpSpPr>
            <p:grpSpPr>
              <a:xfrm>
                <a:off x="310915" y="4359994"/>
                <a:ext cx="5731745" cy="523220"/>
                <a:chOff x="479483" y="4605378"/>
                <a:chExt cx="5731745" cy="523220"/>
              </a:xfrm>
            </p:grpSpPr>
            <p:sp>
              <p:nvSpPr>
                <p:cNvPr id="106" name="Прямоугольник 105">
                  <a:extLst>
                    <a:ext uri="{FF2B5EF4-FFF2-40B4-BE49-F238E27FC236}">
                      <a16:creationId xmlns:a16="http://schemas.microsoft.com/office/drawing/2014/main" id="{2B08144E-2F89-A8B0-2BD0-7BCED8D0EED2}"/>
                    </a:ext>
                  </a:extLst>
                </p:cNvPr>
                <p:cNvSpPr/>
                <p:nvPr/>
              </p:nvSpPr>
              <p:spPr>
                <a:xfrm>
                  <a:off x="825873" y="4605378"/>
                  <a:ext cx="5385355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4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Риск быстрого выхода из строя сопла из-за нарастания металлического порошка на его стенках</a:t>
                  </a:r>
                </a:p>
              </p:txBody>
            </p:sp>
            <p:grpSp>
              <p:nvGrpSpPr>
                <p:cNvPr id="107" name="Группа 106">
                  <a:extLst>
                    <a:ext uri="{FF2B5EF4-FFF2-40B4-BE49-F238E27FC236}">
                      <a16:creationId xmlns:a16="http://schemas.microsoft.com/office/drawing/2014/main" id="{27A12927-F118-78A3-800D-DF95DC39478E}"/>
                    </a:ext>
                  </a:extLst>
                </p:cNvPr>
                <p:cNvGrpSpPr/>
                <p:nvPr/>
              </p:nvGrpSpPr>
              <p:grpSpPr>
                <a:xfrm>
                  <a:off x="479483" y="4682322"/>
                  <a:ext cx="360000" cy="369332"/>
                  <a:chOff x="479483" y="4152121"/>
                  <a:chExt cx="360000" cy="369332"/>
                </a:xfrm>
              </p:grpSpPr>
              <p:sp>
                <p:nvSpPr>
                  <p:cNvPr id="108" name="Прямоугольник: скругленные углы 107">
                    <a:extLst>
                      <a:ext uri="{FF2B5EF4-FFF2-40B4-BE49-F238E27FC236}">
                        <a16:creationId xmlns:a16="http://schemas.microsoft.com/office/drawing/2014/main" id="{8AE207D0-0FFC-7DA0-BB73-C077B677031F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79483" y="4156787"/>
                    <a:ext cx="360000" cy="360000"/>
                  </a:xfrm>
                  <a:prstGeom prst="roundRect">
                    <a:avLst/>
                  </a:prstGeom>
                  <a:solidFill>
                    <a:srgbClr val="AFCFFF"/>
                  </a:solidFill>
                  <a:ln w="28575" cap="flat" cmpd="sng" algn="ctr">
                    <a:solidFill>
                      <a:sysClr val="window" lastClr="FFFFFF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F5597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C066CF2E-AD0E-C0EE-6C22-8D26BB7CF633}"/>
                      </a:ext>
                    </a:extLst>
                  </p:cNvPr>
                  <p:cNvSpPr txBox="1"/>
                  <p:nvPr/>
                </p:nvSpPr>
                <p:spPr>
                  <a:xfrm>
                    <a:off x="508640" y="4152121"/>
                    <a:ext cx="2904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</a:rPr>
                      <a:t>2</a:t>
                    </a:r>
                    <a:endParaRPr kumimoji="0" lang="ru-RU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</a:endParaRPr>
                  </a:p>
                </p:txBody>
              </p:sp>
            </p:grpSp>
          </p:grpSp>
          <p:grpSp>
            <p:nvGrpSpPr>
              <p:cNvPr id="91" name="Группа 90">
                <a:extLst>
                  <a:ext uri="{FF2B5EF4-FFF2-40B4-BE49-F238E27FC236}">
                    <a16:creationId xmlns:a16="http://schemas.microsoft.com/office/drawing/2014/main" id="{5E9B401F-429B-F144-F5B2-4C0FFD49AC0A}"/>
                  </a:ext>
                </a:extLst>
              </p:cNvPr>
              <p:cNvGrpSpPr/>
              <p:nvPr/>
            </p:nvGrpSpPr>
            <p:grpSpPr>
              <a:xfrm>
                <a:off x="310915" y="4937655"/>
                <a:ext cx="5934171" cy="369332"/>
                <a:chOff x="479483" y="5153826"/>
                <a:chExt cx="5934171" cy="369332"/>
              </a:xfrm>
            </p:grpSpPr>
            <p:sp>
              <p:nvSpPr>
                <p:cNvPr id="102" name="Прямоугольник 101">
                  <a:extLst>
                    <a:ext uri="{FF2B5EF4-FFF2-40B4-BE49-F238E27FC236}">
                      <a16:creationId xmlns:a16="http://schemas.microsoft.com/office/drawing/2014/main" id="{26CF7779-331A-8C0E-5CA9-76305BBC408E}"/>
                    </a:ext>
                  </a:extLst>
                </p:cNvPr>
                <p:cNvSpPr/>
                <p:nvPr/>
              </p:nvSpPr>
              <p:spPr>
                <a:xfrm>
                  <a:off x="825873" y="5184604"/>
                  <a:ext cx="5587781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4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Возможность забивания металлическим порошком механизмов подачи</a:t>
                  </a:r>
                </a:p>
              </p:txBody>
            </p:sp>
            <p:grpSp>
              <p:nvGrpSpPr>
                <p:cNvPr id="103" name="Группа 102">
                  <a:extLst>
                    <a:ext uri="{FF2B5EF4-FFF2-40B4-BE49-F238E27FC236}">
                      <a16:creationId xmlns:a16="http://schemas.microsoft.com/office/drawing/2014/main" id="{A106AEFD-4842-D11C-6C53-B62673CD3DEE}"/>
                    </a:ext>
                  </a:extLst>
                </p:cNvPr>
                <p:cNvGrpSpPr/>
                <p:nvPr/>
              </p:nvGrpSpPr>
              <p:grpSpPr>
                <a:xfrm>
                  <a:off x="479483" y="5153826"/>
                  <a:ext cx="360000" cy="369332"/>
                  <a:chOff x="479483" y="4152121"/>
                  <a:chExt cx="360000" cy="369332"/>
                </a:xfrm>
              </p:grpSpPr>
              <p:sp>
                <p:nvSpPr>
                  <p:cNvPr id="104" name="Прямоугольник: скругленные углы 103">
                    <a:extLst>
                      <a:ext uri="{FF2B5EF4-FFF2-40B4-BE49-F238E27FC236}">
                        <a16:creationId xmlns:a16="http://schemas.microsoft.com/office/drawing/2014/main" id="{7DC7FC02-2AFE-3B5E-B3A2-B46849646676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79483" y="4156787"/>
                    <a:ext cx="360000" cy="360000"/>
                  </a:xfrm>
                  <a:prstGeom prst="roundRect">
                    <a:avLst/>
                  </a:prstGeom>
                  <a:solidFill>
                    <a:srgbClr val="AFCFFF"/>
                  </a:solidFill>
                  <a:ln w="28575" cap="flat" cmpd="sng" algn="ctr">
                    <a:solidFill>
                      <a:sysClr val="window" lastClr="FFFFFF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F5597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E135764D-A5F7-CA57-97D1-9D11BC411A56}"/>
                      </a:ext>
                    </a:extLst>
                  </p:cNvPr>
                  <p:cNvSpPr txBox="1"/>
                  <p:nvPr/>
                </p:nvSpPr>
                <p:spPr>
                  <a:xfrm>
                    <a:off x="508640" y="4152121"/>
                    <a:ext cx="2904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</a:rPr>
                      <a:t>3</a:t>
                    </a:r>
                    <a:endParaRPr kumimoji="0" lang="ru-RU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</a:endParaRPr>
                  </a:p>
                </p:txBody>
              </p:sp>
            </p:grpSp>
          </p:grpSp>
          <p:grpSp>
            <p:nvGrpSpPr>
              <p:cNvPr id="92" name="Группа 91">
                <a:extLst>
                  <a:ext uri="{FF2B5EF4-FFF2-40B4-BE49-F238E27FC236}">
                    <a16:creationId xmlns:a16="http://schemas.microsoft.com/office/drawing/2014/main" id="{B303DDEB-CFE2-A62A-9A17-D6BF54B117BE}"/>
                  </a:ext>
                </a:extLst>
              </p:cNvPr>
              <p:cNvGrpSpPr/>
              <p:nvPr/>
            </p:nvGrpSpPr>
            <p:grpSpPr>
              <a:xfrm>
                <a:off x="310915" y="5443978"/>
                <a:ext cx="5551852" cy="369332"/>
                <a:chOff x="479483" y="5643941"/>
                <a:chExt cx="5551852" cy="369332"/>
              </a:xfrm>
            </p:grpSpPr>
            <p:sp>
              <p:nvSpPr>
                <p:cNvPr id="98" name="Прямоугольник 97">
                  <a:extLst>
                    <a:ext uri="{FF2B5EF4-FFF2-40B4-BE49-F238E27FC236}">
                      <a16:creationId xmlns:a16="http://schemas.microsoft.com/office/drawing/2014/main" id="{9C277473-65EE-1293-F4C0-F1CE85AF690E}"/>
                    </a:ext>
                  </a:extLst>
                </p:cNvPr>
                <p:cNvSpPr/>
                <p:nvPr/>
              </p:nvSpPr>
              <p:spPr>
                <a:xfrm>
                  <a:off x="825872" y="5674719"/>
                  <a:ext cx="5205463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4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Использование инертных газов для разгона металлических частиц</a:t>
                  </a:r>
                </a:p>
              </p:txBody>
            </p:sp>
            <p:grpSp>
              <p:nvGrpSpPr>
                <p:cNvPr id="99" name="Группа 98">
                  <a:extLst>
                    <a:ext uri="{FF2B5EF4-FFF2-40B4-BE49-F238E27FC236}">
                      <a16:creationId xmlns:a16="http://schemas.microsoft.com/office/drawing/2014/main" id="{BC25E454-9EAC-B023-CA42-0BCE84A57735}"/>
                    </a:ext>
                  </a:extLst>
                </p:cNvPr>
                <p:cNvGrpSpPr/>
                <p:nvPr/>
              </p:nvGrpSpPr>
              <p:grpSpPr>
                <a:xfrm>
                  <a:off x="479483" y="5643941"/>
                  <a:ext cx="360000" cy="369332"/>
                  <a:chOff x="479483" y="4152121"/>
                  <a:chExt cx="360000" cy="369332"/>
                </a:xfrm>
              </p:grpSpPr>
              <p:sp>
                <p:nvSpPr>
                  <p:cNvPr id="100" name="Прямоугольник: скругленные углы 99">
                    <a:extLst>
                      <a:ext uri="{FF2B5EF4-FFF2-40B4-BE49-F238E27FC236}">
                        <a16:creationId xmlns:a16="http://schemas.microsoft.com/office/drawing/2014/main" id="{6A8C5B4E-374C-A4F4-313F-9D84FEBB22DE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79483" y="4156787"/>
                    <a:ext cx="360000" cy="360000"/>
                  </a:xfrm>
                  <a:prstGeom prst="roundRect">
                    <a:avLst/>
                  </a:prstGeom>
                  <a:solidFill>
                    <a:srgbClr val="AFCFFF"/>
                  </a:solidFill>
                  <a:ln w="28575" cap="flat" cmpd="sng" algn="ctr">
                    <a:solidFill>
                      <a:sysClr val="window" lastClr="FFFFFF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F5597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C6F2348F-3478-302A-9774-D22CA7A8624A}"/>
                      </a:ext>
                    </a:extLst>
                  </p:cNvPr>
                  <p:cNvSpPr txBox="1"/>
                  <p:nvPr/>
                </p:nvSpPr>
                <p:spPr>
                  <a:xfrm>
                    <a:off x="508640" y="4152121"/>
                    <a:ext cx="2904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</a:rPr>
                      <a:t>4</a:t>
                    </a:r>
                    <a:endParaRPr kumimoji="0" lang="ru-RU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</a:endParaRPr>
                  </a:p>
                </p:txBody>
              </p:sp>
            </p:grpSp>
          </p:grpSp>
          <p:grpSp>
            <p:nvGrpSpPr>
              <p:cNvPr id="93" name="Группа 92">
                <a:extLst>
                  <a:ext uri="{FF2B5EF4-FFF2-40B4-BE49-F238E27FC236}">
                    <a16:creationId xmlns:a16="http://schemas.microsoft.com/office/drawing/2014/main" id="{4CF1A789-F43C-0853-8FD8-6250F6FE9006}"/>
                  </a:ext>
                </a:extLst>
              </p:cNvPr>
              <p:cNvGrpSpPr/>
              <p:nvPr/>
            </p:nvGrpSpPr>
            <p:grpSpPr>
              <a:xfrm>
                <a:off x="310915" y="5937601"/>
                <a:ext cx="5856572" cy="369332"/>
                <a:chOff x="479483" y="6115401"/>
                <a:chExt cx="5856572" cy="369332"/>
              </a:xfrm>
            </p:grpSpPr>
            <p:sp>
              <p:nvSpPr>
                <p:cNvPr id="94" name="Прямоугольник 93">
                  <a:extLst>
                    <a:ext uri="{FF2B5EF4-FFF2-40B4-BE49-F238E27FC236}">
                      <a16:creationId xmlns:a16="http://schemas.microsoft.com/office/drawing/2014/main" id="{B3EE875C-14C2-75E2-CD0D-BE72363EF553}"/>
                    </a:ext>
                  </a:extLst>
                </p:cNvPr>
                <p:cNvSpPr/>
                <p:nvPr/>
              </p:nvSpPr>
              <p:spPr>
                <a:xfrm>
                  <a:off x="825873" y="6146179"/>
                  <a:ext cx="5510182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4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Возможность заклинивания механизмов подачи расходного материала</a:t>
                  </a:r>
                </a:p>
              </p:txBody>
            </p:sp>
            <p:grpSp>
              <p:nvGrpSpPr>
                <p:cNvPr id="95" name="Группа 94">
                  <a:extLst>
                    <a:ext uri="{FF2B5EF4-FFF2-40B4-BE49-F238E27FC236}">
                      <a16:creationId xmlns:a16="http://schemas.microsoft.com/office/drawing/2014/main" id="{C58A86CE-6238-A236-9CB3-44976A6AAD6A}"/>
                    </a:ext>
                  </a:extLst>
                </p:cNvPr>
                <p:cNvGrpSpPr/>
                <p:nvPr/>
              </p:nvGrpSpPr>
              <p:grpSpPr>
                <a:xfrm>
                  <a:off x="479483" y="6115401"/>
                  <a:ext cx="360000" cy="369332"/>
                  <a:chOff x="479483" y="4152121"/>
                  <a:chExt cx="360000" cy="369332"/>
                </a:xfrm>
              </p:grpSpPr>
              <p:sp>
                <p:nvSpPr>
                  <p:cNvPr id="96" name="Прямоугольник: скругленные углы 95">
                    <a:extLst>
                      <a:ext uri="{FF2B5EF4-FFF2-40B4-BE49-F238E27FC236}">
                        <a16:creationId xmlns:a16="http://schemas.microsoft.com/office/drawing/2014/main" id="{B0759970-4C8D-624B-65CE-83FD3F515C4E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79483" y="4156787"/>
                    <a:ext cx="360000" cy="360000"/>
                  </a:xfrm>
                  <a:prstGeom prst="roundRect">
                    <a:avLst/>
                  </a:prstGeom>
                  <a:solidFill>
                    <a:srgbClr val="AFCFFF"/>
                  </a:solidFill>
                  <a:ln w="28575" cap="flat" cmpd="sng" algn="ctr">
                    <a:solidFill>
                      <a:sysClr val="window" lastClr="FFFFFF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F5597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55F8A558-32B7-C64F-9644-DB63E71EF42C}"/>
                      </a:ext>
                    </a:extLst>
                  </p:cNvPr>
                  <p:cNvSpPr txBox="1"/>
                  <p:nvPr/>
                </p:nvSpPr>
                <p:spPr>
                  <a:xfrm>
                    <a:off x="508640" y="4152121"/>
                    <a:ext cx="2904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</a:rPr>
                      <a:t>5</a:t>
                    </a:r>
                    <a:endParaRPr kumimoji="0" lang="ru-RU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B1C284C0-0AED-6C8E-5D8B-272D15321177}"/>
              </a:ext>
            </a:extLst>
          </p:cNvPr>
          <p:cNvSpPr txBox="1"/>
          <p:nvPr/>
        </p:nvSpPr>
        <p:spPr>
          <a:xfrm>
            <a:off x="6660794" y="141341"/>
            <a:ext cx="52947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 Narrow" panose="020B0606020202030204" pitchFamily="34" charset="0"/>
              </a:rPr>
              <a:t>Недостатки эксплуатируемых устройств в отличие от предлагаемого решения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A998E3A-C134-BC7B-DBCA-7220AB36F9B5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</a:blip>
          <a:stretch>
            <a:fillRect/>
          </a:stretch>
        </p:blipFill>
        <p:spPr>
          <a:xfrm>
            <a:off x="201401" y="611723"/>
            <a:ext cx="1887144" cy="56256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C478244-6DD0-C593-513C-018224FB0D8E}"/>
              </a:ext>
            </a:extLst>
          </p:cNvPr>
          <p:cNvPicPr>
            <a:picLocks noChangeAspect="1"/>
          </p:cNvPicPr>
          <p:nvPr/>
        </p:nvPicPr>
        <p:blipFill>
          <a:blip r:embed="rId10">
            <a:grayscl/>
          </a:blip>
          <a:stretch>
            <a:fillRect/>
          </a:stretch>
        </p:blipFill>
        <p:spPr>
          <a:xfrm>
            <a:off x="1753522" y="922379"/>
            <a:ext cx="1825527" cy="655647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B70411E-0760-CDFF-E7C1-BFC0D4C8BFD5}"/>
              </a:ext>
            </a:extLst>
          </p:cNvPr>
          <p:cNvPicPr>
            <a:picLocks noChangeAspect="1"/>
          </p:cNvPicPr>
          <p:nvPr/>
        </p:nvPicPr>
        <p:blipFill>
          <a:blip r:embed="rId11">
            <a:grayscl/>
          </a:blip>
          <a:stretch>
            <a:fillRect/>
          </a:stretch>
        </p:blipFill>
        <p:spPr>
          <a:xfrm>
            <a:off x="201401" y="1533813"/>
            <a:ext cx="1825527" cy="709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35" name="Диаграмма 34">
            <a:extLst>
              <a:ext uri="{FF2B5EF4-FFF2-40B4-BE49-F238E27FC236}">
                <a16:creationId xmlns:a16="http://schemas.microsoft.com/office/drawing/2014/main" id="{CFFB8F8E-216F-EA1D-E345-97E65AB507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9057341"/>
              </p:ext>
            </p:extLst>
          </p:nvPr>
        </p:nvGraphicFramePr>
        <p:xfrm>
          <a:off x="3577772" y="518105"/>
          <a:ext cx="2681294" cy="2084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1577607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51A34A0-3D20-9A56-18EF-286639BC4F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793115"/>
              </p:ext>
            </p:extLst>
          </p:nvPr>
        </p:nvGraphicFramePr>
        <p:xfrm>
          <a:off x="420624" y="707530"/>
          <a:ext cx="11183112" cy="5772845"/>
        </p:xfrm>
        <a:graphic>
          <a:graphicData uri="http://schemas.openxmlformats.org/drawingml/2006/table">
            <a:tbl>
              <a:tblPr/>
              <a:tblGrid>
                <a:gridCol w="909350">
                  <a:extLst>
                    <a:ext uri="{9D8B030D-6E8A-4147-A177-3AD203B41FA5}">
                      <a16:colId xmlns:a16="http://schemas.microsoft.com/office/drawing/2014/main" val="2297330120"/>
                    </a:ext>
                  </a:extLst>
                </a:gridCol>
                <a:gridCol w="2882843">
                  <a:extLst>
                    <a:ext uri="{9D8B030D-6E8A-4147-A177-3AD203B41FA5}">
                      <a16:colId xmlns:a16="http://schemas.microsoft.com/office/drawing/2014/main" val="2517177164"/>
                    </a:ext>
                  </a:extLst>
                </a:gridCol>
                <a:gridCol w="1547837">
                  <a:extLst>
                    <a:ext uri="{9D8B030D-6E8A-4147-A177-3AD203B41FA5}">
                      <a16:colId xmlns:a16="http://schemas.microsoft.com/office/drawing/2014/main" val="779152811"/>
                    </a:ext>
                  </a:extLst>
                </a:gridCol>
                <a:gridCol w="1702622">
                  <a:extLst>
                    <a:ext uri="{9D8B030D-6E8A-4147-A177-3AD203B41FA5}">
                      <a16:colId xmlns:a16="http://schemas.microsoft.com/office/drawing/2014/main" val="3001246569"/>
                    </a:ext>
                  </a:extLst>
                </a:gridCol>
                <a:gridCol w="1721971">
                  <a:extLst>
                    <a:ext uri="{9D8B030D-6E8A-4147-A177-3AD203B41FA5}">
                      <a16:colId xmlns:a16="http://schemas.microsoft.com/office/drawing/2014/main" val="2799361393"/>
                    </a:ext>
                  </a:extLst>
                </a:gridCol>
                <a:gridCol w="2418489">
                  <a:extLst>
                    <a:ext uri="{9D8B030D-6E8A-4147-A177-3AD203B41FA5}">
                      <a16:colId xmlns:a16="http://schemas.microsoft.com/office/drawing/2014/main" val="3077355176"/>
                    </a:ext>
                  </a:extLst>
                </a:gridCol>
              </a:tblGrid>
              <a:tr h="34657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№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Наименование риска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Вероятность возникновения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Степень влияния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Оценка риска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Стратегия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940910"/>
                  </a:ext>
                </a:extLst>
              </a:tr>
              <a:tr h="5312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Рост цен на сырье (ABS, PETG) и комплектующие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0,12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Снижение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1531281"/>
                  </a:ext>
                </a:extLst>
              </a:tr>
              <a:tr h="4926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Задержка продукции поставщиком / поставка бракованной продукции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0,06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Передача, уклонение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970646"/>
                  </a:ext>
                </a:extLst>
              </a:tr>
              <a:tr h="2909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Рост спроса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0,42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Снижение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853022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Интенсивный рост конкурентов на рынке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0,28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Снижение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1960025"/>
                  </a:ext>
                </a:extLst>
              </a:tr>
              <a:tr h="7146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Распространение разработанной технологии и принципа работы устройства среди конкурентов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0,14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Уклонение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9659703"/>
                  </a:ext>
                </a:extLst>
              </a:tr>
              <a:tr h="6455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Зависимость предприятия от работы городских служб водо-, электроснабжения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0,24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Снижение, уклонение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4415860"/>
                  </a:ext>
                </a:extLst>
              </a:tr>
              <a:tr h="308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Недостаточная компетенция сотрудников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0,04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Снижение, уклонение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5363272"/>
                  </a:ext>
                </a:extLst>
              </a:tr>
              <a:tr h="308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Травматизм на рабочем месте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0,0075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Снижение, уклонение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9767823"/>
                  </a:ext>
                </a:extLst>
              </a:tr>
              <a:tr h="3465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Потеря интереса к проекту со стороны участников команды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0,18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Снижение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5009690"/>
                  </a:ext>
                </a:extLst>
              </a:tr>
              <a:tr h="287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Поломка оборудования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0,24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Снижение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2226311"/>
                  </a:ext>
                </a:extLst>
              </a:tr>
              <a:tr h="308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Подорожание напыляемого материала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0,01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Принятие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475870"/>
                  </a:ext>
                </a:extLst>
              </a:tr>
              <a:tr h="247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Отключение программного обеспечения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0,27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Уклонение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061744"/>
                  </a:ext>
                </a:extLst>
              </a:tr>
              <a:tr h="4151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Политический (война)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60,00%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0,36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Принятие</a:t>
                      </a:r>
                    </a:p>
                  </a:txBody>
                  <a:tcPr marL="1429" marR="1429" marT="1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785392"/>
                  </a:ext>
                </a:extLst>
              </a:tr>
            </a:tbl>
          </a:graphicData>
        </a:graphic>
      </p:graphicFrame>
      <p:sp>
        <p:nvSpPr>
          <p:cNvPr id="3" name="Заголовок 5">
            <a:extLst>
              <a:ext uri="{FF2B5EF4-FFF2-40B4-BE49-F238E27FC236}">
                <a16:creationId xmlns:a16="http://schemas.microsoft.com/office/drawing/2014/main" id="{FBDC0772-5E37-78E0-644A-A075157BD0AE}"/>
              </a:ext>
            </a:extLst>
          </p:cNvPr>
          <p:cNvSpPr txBox="1">
            <a:spLocks/>
          </p:cNvSpPr>
          <p:nvPr/>
        </p:nvSpPr>
        <p:spPr>
          <a:xfrm>
            <a:off x="160340" y="161575"/>
            <a:ext cx="7438324" cy="356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Fedra Sans Alt Pro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32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Риски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308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7" name="Заголовок 5">
            <a:extLst>
              <a:ext uri="{FF2B5EF4-FFF2-40B4-BE49-F238E27FC236}">
                <a16:creationId xmlns:a16="http://schemas.microsoft.com/office/drawing/2014/main" id="{ABDEEB44-AB60-9171-8DE3-614843B2D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0" y="161575"/>
            <a:ext cx="7438324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Экономика сейчас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0EFBBDF-5A26-B9F4-87B1-DA17EC23447E}"/>
              </a:ext>
            </a:extLst>
          </p:cNvPr>
          <p:cNvSpPr/>
          <p:nvPr/>
        </p:nvSpPr>
        <p:spPr>
          <a:xfrm>
            <a:off x="471656" y="4249311"/>
            <a:ext cx="5056631" cy="1297842"/>
          </a:xfrm>
          <a:prstGeom prst="roundRect">
            <a:avLst/>
          </a:prstGeom>
          <a:solidFill>
            <a:srgbClr val="002060"/>
          </a:solidFill>
          <a:ln w="19050">
            <a:solidFill>
              <a:srgbClr val="113367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4DC758A-5625-629E-2C84-DEBAD7508B33}"/>
              </a:ext>
            </a:extLst>
          </p:cNvPr>
          <p:cNvSpPr/>
          <p:nvPr/>
        </p:nvSpPr>
        <p:spPr>
          <a:xfrm>
            <a:off x="1316914" y="1240520"/>
            <a:ext cx="3320481" cy="819236"/>
          </a:xfrm>
          <a:prstGeom prst="roundRect">
            <a:avLst/>
          </a:prstGeom>
          <a:solidFill>
            <a:srgbClr val="CCCCFF"/>
          </a:solidFill>
          <a:ln w="19050">
            <a:solidFill>
              <a:srgbClr val="113367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A9BE8B-7E01-E69D-C1E1-8658023DC2D5}"/>
              </a:ext>
            </a:extLst>
          </p:cNvPr>
          <p:cNvSpPr txBox="1"/>
          <p:nvPr/>
        </p:nvSpPr>
        <p:spPr>
          <a:xfrm>
            <a:off x="546009" y="4353467"/>
            <a:ext cx="4934446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Ключевая статья расходов: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</a:rPr>
              <a:t>Материально-техническое оснащение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производства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36DA49E-4E17-56B8-BD3D-4698D8ACB8F1}"/>
              </a:ext>
            </a:extLst>
          </p:cNvPr>
          <p:cNvSpPr txBox="1"/>
          <p:nvPr/>
        </p:nvSpPr>
        <p:spPr>
          <a:xfrm>
            <a:off x="1316914" y="1302626"/>
            <a:ext cx="3366113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Требуемые инвестиции: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400" b="1" dirty="0">
                <a:latin typeface="Arial Black" panose="020B0A04020102020204" pitchFamily="34" charset="0"/>
              </a:rPr>
              <a:t>2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anose="020B0A04020102020204" pitchFamily="34" charset="0"/>
              </a:rPr>
              <a:t> </a:t>
            </a:r>
            <a:r>
              <a:rPr lang="ru-RU" sz="2400" b="1" dirty="0">
                <a:latin typeface="Arial Black" panose="020B0A04020102020204" pitchFamily="34" charset="0"/>
              </a:rPr>
              <a:t>124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anose="020B0A04020102020204" pitchFamily="34" charset="0"/>
              </a:rPr>
              <a:t> 412,48 руб.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9" name="Нижний колонтитул 2">
            <a:extLst>
              <a:ext uri="{FF2B5EF4-FFF2-40B4-BE49-F238E27FC236}">
                <a16:creationId xmlns:a16="http://schemas.microsoft.com/office/drawing/2014/main" id="{78D41DB0-8583-156F-50D0-6BF641A0E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устройства для нанесения металлического покрытия методом холодного напыления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3BF1927-9239-609D-9A90-CFADB1294D28}"/>
              </a:ext>
            </a:extLst>
          </p:cNvPr>
          <p:cNvSpPr/>
          <p:nvPr/>
        </p:nvSpPr>
        <p:spPr>
          <a:xfrm>
            <a:off x="16993" y="2855517"/>
            <a:ext cx="2174298" cy="757130"/>
          </a:xfrm>
          <a:prstGeom prst="roundRect">
            <a:avLst/>
          </a:prstGeom>
          <a:solidFill>
            <a:srgbClr val="9F70AD"/>
          </a:solidFill>
          <a:ln w="19050">
            <a:solidFill>
              <a:srgbClr val="113367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«Студенческий стартап»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  <a:ea typeface="Fedra Sans Alt Pro Light" charset="0"/>
                <a:cs typeface="Fedra Sans Alt Pro Light" charset="0"/>
              </a:rPr>
              <a:t>1 млн. руб.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EAEC6023-A364-C059-C773-F1C7B32CCF49}"/>
              </a:ext>
            </a:extLst>
          </p:cNvPr>
          <p:cNvSpPr/>
          <p:nvPr/>
        </p:nvSpPr>
        <p:spPr>
          <a:xfrm>
            <a:off x="3786146" y="2855517"/>
            <a:ext cx="2174298" cy="757130"/>
          </a:xfrm>
          <a:prstGeom prst="roundRect">
            <a:avLst/>
          </a:prstGeom>
          <a:solidFill>
            <a:srgbClr val="9F70AD"/>
          </a:solidFill>
          <a:ln w="19050">
            <a:solidFill>
              <a:srgbClr val="113367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Остаток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  <a:ea typeface="Fedra Sans Alt Pro Light" charset="0"/>
                <a:cs typeface="Fedra Sans Alt Pro Light" charset="0"/>
              </a:rPr>
              <a:t>1 125 тыс. руб.</a:t>
            </a:r>
          </a:p>
        </p:txBody>
      </p:sp>
      <p:cxnSp>
        <p:nvCxnSpPr>
          <p:cNvPr id="18" name="Соединитель: изогнутый 17">
            <a:extLst>
              <a:ext uri="{FF2B5EF4-FFF2-40B4-BE49-F238E27FC236}">
                <a16:creationId xmlns:a16="http://schemas.microsoft.com/office/drawing/2014/main" id="{AC1EE832-0042-F5EA-6C81-D76151E073C9}"/>
              </a:ext>
            </a:extLst>
          </p:cNvPr>
          <p:cNvCxnSpPr>
            <a:cxnSpLocks/>
            <a:stCxn id="26" idx="2"/>
            <a:endCxn id="12" idx="0"/>
          </p:cNvCxnSpPr>
          <p:nvPr/>
        </p:nvCxnSpPr>
        <p:spPr>
          <a:xfrm rot="5400000">
            <a:off x="1654177" y="1509722"/>
            <a:ext cx="795761" cy="1895829"/>
          </a:xfrm>
          <a:prstGeom prst="curvedConnector3">
            <a:avLst/>
          </a:prstGeom>
          <a:ln w="28575">
            <a:solidFill>
              <a:srgbClr val="1133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: изогнутый 21">
            <a:extLst>
              <a:ext uri="{FF2B5EF4-FFF2-40B4-BE49-F238E27FC236}">
                <a16:creationId xmlns:a16="http://schemas.microsoft.com/office/drawing/2014/main" id="{4A9E8066-45EE-CE3B-067D-FB55EAD5A432}"/>
              </a:ext>
            </a:extLst>
          </p:cNvPr>
          <p:cNvCxnSpPr>
            <a:cxnSpLocks/>
            <a:stCxn id="26" idx="2"/>
            <a:endCxn id="16" idx="0"/>
          </p:cNvCxnSpPr>
          <p:nvPr/>
        </p:nvCxnSpPr>
        <p:spPr>
          <a:xfrm rot="16200000" flipH="1">
            <a:off x="3538753" y="1520974"/>
            <a:ext cx="795761" cy="1873324"/>
          </a:xfrm>
          <a:prstGeom prst="curvedConnector3">
            <a:avLst/>
          </a:prstGeom>
          <a:ln w="28575">
            <a:solidFill>
              <a:srgbClr val="1133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D5F57E0-F078-AB85-2857-058C01342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391439"/>
              </p:ext>
            </p:extLst>
          </p:nvPr>
        </p:nvGraphicFramePr>
        <p:xfrm>
          <a:off x="6084094" y="108153"/>
          <a:ext cx="5910994" cy="60060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4010">
                  <a:extLst>
                    <a:ext uri="{9D8B030D-6E8A-4147-A177-3AD203B41FA5}">
                      <a16:colId xmlns:a16="http://schemas.microsoft.com/office/drawing/2014/main" val="1222562647"/>
                    </a:ext>
                  </a:extLst>
                </a:gridCol>
                <a:gridCol w="832104">
                  <a:extLst>
                    <a:ext uri="{9D8B030D-6E8A-4147-A177-3AD203B41FA5}">
                      <a16:colId xmlns:a16="http://schemas.microsoft.com/office/drawing/2014/main" val="2163793044"/>
                    </a:ext>
                  </a:extLst>
                </a:gridCol>
                <a:gridCol w="3424880">
                  <a:extLst>
                    <a:ext uri="{9D8B030D-6E8A-4147-A177-3AD203B41FA5}">
                      <a16:colId xmlns:a16="http://schemas.microsoft.com/office/drawing/2014/main" val="1582146790"/>
                    </a:ext>
                  </a:extLst>
                </a:gridCol>
              </a:tblGrid>
              <a:tr h="32917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bg1"/>
                          </a:solidFill>
                          <a:effectLst/>
                        </a:rPr>
                        <a:t>Статья расходов</a:t>
                      </a:r>
                      <a:endParaRPr lang="ru-RU" sz="75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bg1"/>
                          </a:solidFill>
                          <a:effectLst/>
                        </a:rPr>
                        <a:t>Общий расход статьи, руб.</a:t>
                      </a:r>
                      <a:endParaRPr lang="ru-RU" sz="75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bg1"/>
                          </a:solidFill>
                          <a:effectLst/>
                        </a:rPr>
                        <a:t>Расходы</a:t>
                      </a:r>
                      <a:endParaRPr lang="ru-RU" sz="75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688449"/>
                  </a:ext>
                </a:extLst>
              </a:tr>
              <a:tr h="87780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b="0" kern="100" dirty="0">
                          <a:solidFill>
                            <a:schemeClr val="bg1"/>
                          </a:solidFill>
                          <a:effectLst/>
                        </a:rPr>
                        <a:t>Расходы, связанные с регистрацией юридического лица, в том числе взносы в уставной капитал</a:t>
                      </a:r>
                      <a:endParaRPr lang="ru-RU" sz="75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16 100,00.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>
                          <a:solidFill>
                            <a:schemeClr val="tx1"/>
                          </a:solidFill>
                          <a:effectLst/>
                        </a:rPr>
                        <a:t>6 000 руб. – привлечение юриста (договор №57 на создание ООО от 20.09.2022)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>
                          <a:solidFill>
                            <a:schemeClr val="tx1"/>
                          </a:solidFill>
                          <a:effectLst/>
                        </a:rPr>
                        <a:t>10 100 руб. – Уставной капитал фирмы</a:t>
                      </a:r>
                      <a:endParaRPr lang="ru-RU" sz="75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/>
                </a:tc>
                <a:extLst>
                  <a:ext uri="{0D108BD9-81ED-4DB2-BD59-A6C34878D82A}">
                    <a16:rowId xmlns:a16="http://schemas.microsoft.com/office/drawing/2014/main" val="4137089099"/>
                  </a:ext>
                </a:extLst>
              </a:tr>
              <a:tr h="12561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b="0" kern="100" dirty="0">
                          <a:solidFill>
                            <a:schemeClr val="bg1"/>
                          </a:solidFill>
                          <a:effectLst/>
                        </a:rPr>
                        <a:t>Приобретение/аренда оборудования, программного обеспечения, оснастки</a:t>
                      </a:r>
                      <a:endParaRPr lang="ru-RU" sz="75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906 700,00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15 900 руб. - Муфельная печь Plavka SmartKiln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41 600 руб. - Сварочный полуавтомат SPEEDWAY 200IGBT/Aurora-Pro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4 220 руб. - Углошлифовальная машина УШМ-125 Ресанта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165 400 руб – Принтер для 3</a:t>
                      </a:r>
                      <a:r>
                        <a:rPr lang="en-US" sz="750" kern="100" dirty="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 – печати Vector 300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9 900 руб. – Установка ПО </a:t>
                      </a:r>
                      <a:r>
                        <a:rPr lang="en-US" sz="750" kern="100" dirty="0">
                          <a:solidFill>
                            <a:schemeClr val="tx1"/>
                          </a:solidFill>
                          <a:effectLst/>
                        </a:rPr>
                        <a:t>Windows</a:t>
                      </a: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 11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164 900 руб. - Ноутбук </a:t>
                      </a:r>
                      <a:r>
                        <a:rPr lang="en-US" sz="750" kern="100" dirty="0">
                          <a:solidFill>
                            <a:schemeClr val="tx1"/>
                          </a:solidFill>
                          <a:effectLst/>
                        </a:rPr>
                        <a:t>Legion</a:t>
                      </a: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 5 </a:t>
                      </a:r>
                      <a:r>
                        <a:rPr lang="en-US" sz="750" kern="100" dirty="0">
                          <a:solidFill>
                            <a:schemeClr val="tx1"/>
                          </a:solidFill>
                          <a:effectLst/>
                        </a:rPr>
                        <a:t>Pro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56 780 руб. - Оснастка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100 000 руб. – Принтер для 3</a:t>
                      </a:r>
                      <a:r>
                        <a:rPr lang="en-US" sz="750" kern="100" dirty="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 – печати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r>
                        <a:rPr lang="en-US" sz="75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000 руб. - </a:t>
                      </a:r>
                      <a:r>
                        <a:rPr lang="en-US" sz="750" kern="100" dirty="0">
                          <a:solidFill>
                            <a:schemeClr val="tx1"/>
                          </a:solidFill>
                          <a:effectLst/>
                        </a:rPr>
                        <a:t>Rasberrypai</a:t>
                      </a: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 4 </a:t>
                      </a:r>
                      <a:r>
                        <a:rPr lang="en-US" sz="750" kern="100" dirty="0">
                          <a:solidFill>
                            <a:schemeClr val="tx1"/>
                          </a:solidFill>
                          <a:effectLst/>
                        </a:rPr>
                        <a:t>g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75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200 руб. – Экран для </a:t>
                      </a:r>
                      <a:r>
                        <a:rPr lang="en-US" sz="750" kern="100" dirty="0">
                          <a:solidFill>
                            <a:schemeClr val="tx1"/>
                          </a:solidFill>
                          <a:effectLst/>
                        </a:rPr>
                        <a:t>rasberrypai</a:t>
                      </a: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 4 </a:t>
                      </a:r>
                      <a:r>
                        <a:rPr lang="en-US" sz="750" kern="100" dirty="0">
                          <a:solidFill>
                            <a:schemeClr val="tx1"/>
                          </a:solidFill>
                          <a:effectLst/>
                        </a:rPr>
                        <a:t>g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2 300 руб. – Набор для нарезания резьбы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327 500 руб. - Станок CUTTER GT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/>
                </a:tc>
                <a:extLst>
                  <a:ext uri="{0D108BD9-81ED-4DB2-BD59-A6C34878D82A}">
                    <a16:rowId xmlns:a16="http://schemas.microsoft.com/office/drawing/2014/main" val="2898970944"/>
                  </a:ext>
                </a:extLst>
              </a:tr>
              <a:tr h="3631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b="0" kern="100" dirty="0">
                          <a:solidFill>
                            <a:schemeClr val="bg1"/>
                          </a:solidFill>
                          <a:effectLst/>
                        </a:rPr>
                        <a:t>Выплата заработной платы, вознаграждений физическим лицам по договорам гражданско-правового характера и начислений на такие выплаты</a:t>
                      </a:r>
                      <a:endParaRPr lang="ru-RU" sz="75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389 691,28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355 927,22 руб. – Фонд оплаты труда (трудовые договоры: генеральный директор, администратор – с учетом премиальных выплат)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33 764,06 руб. - Сдельная оплата труда (станочник широкого профиля – 279,33 руб/час; сборщик-наладчик технологических конструкций – 242,24 руб/час – с учетом премиальных выплат)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/>
                </a:tc>
                <a:extLst>
                  <a:ext uri="{0D108BD9-81ED-4DB2-BD59-A6C34878D82A}">
                    <a16:rowId xmlns:a16="http://schemas.microsoft.com/office/drawing/2014/main" val="1198272273"/>
                  </a:ext>
                </a:extLst>
              </a:tr>
              <a:tr h="9734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b="0" kern="100" dirty="0">
                          <a:solidFill>
                            <a:schemeClr val="bg1"/>
                          </a:solidFill>
                          <a:effectLst/>
                        </a:rPr>
                        <a:t>Оплата работ, выполняемых сторонними юридическими лицами, индивидуальными предпринимателями и физическими лицами – плательщиками налога на профессиональный доход</a:t>
                      </a:r>
                      <a:endParaRPr lang="ru-RU" sz="75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31 774,00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270,00 руб. – Организация доставки (Индивидуальный предприниматель Шемануев Евгений Вячеславович, ИНН 027311904004, ОГРН 309028002900110)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22 537,00 руб. – Услуга по организации доставки (экспедированию) груза из г. Иваново в г. Тюмень (мест: 3; 197 кг, 2,81 м</a:t>
                      </a:r>
                      <a:r>
                        <a:rPr lang="ru-RU" sz="750" kern="10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; НГ мест: 1; 182 кг; 2,71 м</a:t>
                      </a:r>
                      <a:r>
                        <a:rPr lang="ru-RU" sz="750" kern="10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) в том числе упаковка: 197 кг, 2,81 м</a:t>
                      </a:r>
                      <a:r>
                        <a:rPr lang="ru-RU" sz="750" kern="10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1 796,00 руб. – Услуга по организации доставки (экспедированию) груза по г. Тюмень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5 592,00 руб. – Упаковка груза в деревянную обрешетку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15,00 руб. – Информирование о статусе и местонахождении груза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1 564,00 руб. – Страхование груза и срока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/>
                </a:tc>
                <a:extLst>
                  <a:ext uri="{0D108BD9-81ED-4DB2-BD59-A6C34878D82A}">
                    <a16:rowId xmlns:a16="http://schemas.microsoft.com/office/drawing/2014/main" val="1013730503"/>
                  </a:ext>
                </a:extLst>
              </a:tr>
              <a:tr h="21945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b="0" kern="100" dirty="0">
                          <a:solidFill>
                            <a:schemeClr val="bg1"/>
                          </a:solidFill>
                          <a:effectLst/>
                        </a:rPr>
                        <a:t>Аренда</a:t>
                      </a:r>
                      <a:endParaRPr lang="ru-RU" sz="75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48 067,20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801,12 руб./м</a:t>
                      </a:r>
                      <a:r>
                        <a:rPr lang="ru-RU" sz="750" kern="100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 – 40 м</a:t>
                      </a:r>
                      <a:r>
                        <a:rPr lang="ru-RU" sz="750" kern="100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/>
                </a:tc>
                <a:extLst>
                  <a:ext uri="{0D108BD9-81ED-4DB2-BD59-A6C34878D82A}">
                    <a16:rowId xmlns:a16="http://schemas.microsoft.com/office/drawing/2014/main" val="1120230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b="0" kern="100" dirty="0">
                          <a:solidFill>
                            <a:schemeClr val="bg1"/>
                          </a:solidFill>
                          <a:effectLst/>
                        </a:rPr>
                        <a:t>Сумма расходов на сырье, материалы, комплектующие, необходимых для запуска первой партии продукции (10 шт.)</a:t>
                      </a:r>
                      <a:r>
                        <a:rPr lang="en-US" sz="750" b="0" kern="1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750" b="0" kern="100" dirty="0">
                          <a:solidFill>
                            <a:schemeClr val="bg1"/>
                          </a:solidFill>
                          <a:effectLst/>
                        </a:rPr>
                        <a:t>и создания резерва (10 шт.)</a:t>
                      </a:r>
                      <a:endParaRPr lang="ru-RU" sz="75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532 080,00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Стоимость на единицу товара – 26 604 руб.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/>
                </a:tc>
                <a:extLst>
                  <a:ext uri="{0D108BD9-81ED-4DB2-BD59-A6C34878D82A}">
                    <a16:rowId xmlns:a16="http://schemas.microsoft.com/office/drawing/2014/main" val="3301479825"/>
                  </a:ext>
                </a:extLst>
              </a:tr>
              <a:tr h="7933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b="0" kern="100" dirty="0">
                          <a:solidFill>
                            <a:schemeClr val="bg1"/>
                          </a:solidFill>
                          <a:effectLst/>
                        </a:rPr>
                        <a:t>Затраты на разработку установки</a:t>
                      </a:r>
                      <a:endParaRPr lang="ru-RU" sz="75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150 000,00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/>
                </a:tc>
                <a:extLst>
                  <a:ext uri="{0D108BD9-81ED-4DB2-BD59-A6C34878D82A}">
                    <a16:rowId xmlns:a16="http://schemas.microsoft.com/office/drawing/2014/main" val="37288094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b="0" kern="100" dirty="0">
                          <a:solidFill>
                            <a:schemeClr val="bg1"/>
                          </a:solidFill>
                          <a:effectLst/>
                        </a:rPr>
                        <a:t>Прочие (непредвиденные расходы)</a:t>
                      </a:r>
                      <a:endParaRPr lang="ru-RU" sz="75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50 000,00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/>
                </a:tc>
                <a:extLst>
                  <a:ext uri="{0D108BD9-81ED-4DB2-BD59-A6C34878D82A}">
                    <a16:rowId xmlns:a16="http://schemas.microsoft.com/office/drawing/2014/main" val="23950839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b="0" kern="100" dirty="0">
                          <a:solidFill>
                            <a:schemeClr val="bg1"/>
                          </a:solidFill>
                          <a:effectLst/>
                        </a:rPr>
                        <a:t>Итого:</a:t>
                      </a:r>
                      <a:endParaRPr lang="ru-RU" sz="75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00" dirty="0">
                          <a:solidFill>
                            <a:schemeClr val="tx1"/>
                          </a:solidFill>
                          <a:effectLst/>
                        </a:rPr>
                        <a:t>2 124 412,48 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5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7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903" marR="22903" marT="0" marB="0"/>
                </a:tc>
                <a:extLst>
                  <a:ext uri="{0D108BD9-81ED-4DB2-BD59-A6C34878D82A}">
                    <a16:rowId xmlns:a16="http://schemas.microsoft.com/office/drawing/2014/main" val="4246018699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C9179F-3594-81ED-4092-108F6A7F1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369" y="763747"/>
            <a:ext cx="953545" cy="95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76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DC095334-222D-E6FF-55FD-3F81BE6DA7FD}"/>
              </a:ext>
            </a:extLst>
          </p:cNvPr>
          <p:cNvSpPr/>
          <p:nvPr/>
        </p:nvSpPr>
        <p:spPr>
          <a:xfrm>
            <a:off x="1105521" y="1885116"/>
            <a:ext cx="3172968" cy="38318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solidFill>
              <a:srgbClr val="113367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92F3FDA-5F80-2243-FDDA-13DD5F6B3600}"/>
              </a:ext>
            </a:extLst>
          </p:cNvPr>
          <p:cNvSpPr/>
          <p:nvPr/>
        </p:nvSpPr>
        <p:spPr>
          <a:xfrm>
            <a:off x="1408176" y="1305014"/>
            <a:ext cx="2534199" cy="383182"/>
          </a:xfrm>
          <a:prstGeom prst="roundRect">
            <a:avLst/>
          </a:prstGeom>
          <a:solidFill>
            <a:srgbClr val="B3C6FF"/>
          </a:solidFill>
          <a:ln w="19050">
            <a:solidFill>
              <a:srgbClr val="113367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B1A0984-50E0-88AE-1F7D-0CE80FD2A7F0}"/>
              </a:ext>
            </a:extLst>
          </p:cNvPr>
          <p:cNvSpPr/>
          <p:nvPr/>
        </p:nvSpPr>
        <p:spPr>
          <a:xfrm>
            <a:off x="864949" y="777280"/>
            <a:ext cx="3529392" cy="383182"/>
          </a:xfrm>
          <a:prstGeom prst="roundRect">
            <a:avLst/>
          </a:prstGeom>
          <a:solidFill>
            <a:srgbClr val="9F70AD"/>
          </a:solidFill>
          <a:ln w="19050">
            <a:solidFill>
              <a:srgbClr val="113367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7" name="Заголовок 5">
            <a:extLst>
              <a:ext uri="{FF2B5EF4-FFF2-40B4-BE49-F238E27FC236}">
                <a16:creationId xmlns:a16="http://schemas.microsoft.com/office/drawing/2014/main" id="{ABDEEB44-AB60-9171-8DE3-614843B2D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0" y="161575"/>
            <a:ext cx="7438324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Экономика сейчас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118DC2-A364-915D-5BE1-556042B84D5B}"/>
              </a:ext>
            </a:extLst>
          </p:cNvPr>
          <p:cNvSpPr txBox="1"/>
          <p:nvPr/>
        </p:nvSpPr>
        <p:spPr>
          <a:xfrm>
            <a:off x="988044" y="1885116"/>
            <a:ext cx="3482356" cy="383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План продаж – 10 шт.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/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мес.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BB5E20-7504-5002-AB1E-968149ED4D4D}"/>
              </a:ext>
            </a:extLst>
          </p:cNvPr>
          <p:cNvSpPr txBox="1"/>
          <p:nvPr/>
        </p:nvSpPr>
        <p:spPr>
          <a:xfrm>
            <a:off x="1408176" y="1316503"/>
            <a:ext cx="2585973" cy="383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Цена – 110 тыс. руб.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3D97AB-B016-E5B8-1101-6C993DD4E8C7}"/>
              </a:ext>
            </a:extLst>
          </p:cNvPr>
          <p:cNvSpPr txBox="1"/>
          <p:nvPr/>
        </p:nvSpPr>
        <p:spPr>
          <a:xfrm>
            <a:off x="460002" y="784712"/>
            <a:ext cx="4404098" cy="383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Себестоимость - 74 873,01  руб.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6ACF3B3-B6CB-A952-584F-FE4B2180EB7B}"/>
              </a:ext>
            </a:extLst>
          </p:cNvPr>
          <p:cNvSpPr/>
          <p:nvPr/>
        </p:nvSpPr>
        <p:spPr>
          <a:xfrm>
            <a:off x="884228" y="5494564"/>
            <a:ext cx="3874610" cy="383182"/>
          </a:xfrm>
          <a:prstGeom prst="roundRect">
            <a:avLst/>
          </a:prstGeom>
          <a:solidFill>
            <a:srgbClr val="CCCCFF"/>
          </a:solidFill>
          <a:ln w="19050">
            <a:solidFill>
              <a:srgbClr val="113367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A749CE-4C72-1F6E-7AB7-F964C6F90F0C}"/>
              </a:ext>
            </a:extLst>
          </p:cNvPr>
          <p:cNvSpPr txBox="1"/>
          <p:nvPr/>
        </p:nvSpPr>
        <p:spPr>
          <a:xfrm>
            <a:off x="587368" y="5494564"/>
            <a:ext cx="4625982" cy="383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Точка безубыточности – 6 шт.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651A81-B98A-D04F-6371-CBCDC48C1D75}"/>
              </a:ext>
            </a:extLst>
          </p:cNvPr>
          <p:cNvSpPr txBox="1"/>
          <p:nvPr/>
        </p:nvSpPr>
        <p:spPr>
          <a:xfrm>
            <a:off x="587368" y="4931053"/>
            <a:ext cx="44446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Расчет точки безубыточности</a:t>
            </a:r>
            <a:endParaRPr lang="ru-RU" sz="1800" b="1" i="1" dirty="0">
              <a:latin typeface="Arial Narrow" panose="020B0606020202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32DA57-D301-6831-EA99-C913986CB396}"/>
              </a:ext>
            </a:extLst>
          </p:cNvPr>
          <p:cNvSpPr txBox="1"/>
          <p:nvPr/>
        </p:nvSpPr>
        <p:spPr>
          <a:xfrm>
            <a:off x="6875568" y="3607586"/>
            <a:ext cx="44446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Расчет срока окупаемости</a:t>
            </a:r>
            <a:endParaRPr lang="ru-RU" sz="1800" b="1" i="1" dirty="0">
              <a:latin typeface="Arial Narrow" panose="020B0606020202030204" pitchFamily="34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9639820-418F-35FC-7602-48AAA82EB5D7}"/>
              </a:ext>
            </a:extLst>
          </p:cNvPr>
          <p:cNvSpPr/>
          <p:nvPr/>
        </p:nvSpPr>
        <p:spPr>
          <a:xfrm>
            <a:off x="7164254" y="4037593"/>
            <a:ext cx="3529392" cy="787678"/>
          </a:xfrm>
          <a:prstGeom prst="roundRect">
            <a:avLst/>
          </a:prstGeom>
          <a:solidFill>
            <a:srgbClr val="9F70AD"/>
          </a:solidFill>
          <a:ln w="19050">
            <a:solidFill>
              <a:srgbClr val="113367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32FDD8-B2A5-E46F-942D-0BD37C2A8545}"/>
              </a:ext>
            </a:extLst>
          </p:cNvPr>
          <p:cNvSpPr txBox="1"/>
          <p:nvPr/>
        </p:nvSpPr>
        <p:spPr>
          <a:xfrm>
            <a:off x="7223471" y="4105073"/>
            <a:ext cx="3412779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Срок окупаемости проекта – 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</a:rPr>
              <a:t>6 месяцев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289B16-FC84-9864-4B10-12EA92198EC0}"/>
              </a:ext>
            </a:extLst>
          </p:cNvPr>
          <p:cNvSpPr txBox="1"/>
          <p:nvPr/>
        </p:nvSpPr>
        <p:spPr>
          <a:xfrm>
            <a:off x="6183770" y="4986320"/>
            <a:ext cx="5821037" cy="383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</a:rPr>
              <a:t>Рентабельность инвестиций –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ROI = 1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07</a:t>
            </a:r>
            <a:r>
              <a:rPr lang="ru-RU" sz="2100" b="1" dirty="0">
                <a:solidFill>
                  <a:srgbClr val="002060"/>
                </a:solidFill>
                <a:latin typeface="Arial Black" panose="020B0A04020102020204" pitchFamily="34" charset="0"/>
              </a:rPr>
              <a:t>,94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81DCB0-FED0-461C-D248-0995F9864BF6}"/>
              </a:ext>
            </a:extLst>
          </p:cNvPr>
          <p:cNvSpPr txBox="1"/>
          <p:nvPr/>
        </p:nvSpPr>
        <p:spPr>
          <a:xfrm>
            <a:off x="5717612" y="5357921"/>
            <a:ext cx="6525121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100" b="1" dirty="0">
                <a:latin typeface="Arial Narrow" panose="020B0606020202030204" pitchFamily="34" charset="0"/>
              </a:rPr>
              <a:t>Прибыль нарастающим итогом к концу первого года реализации проекта 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</a:rPr>
              <a:t>– </a:t>
            </a:r>
            <a:r>
              <a:rPr lang="ru-RU" sz="2100" b="1" dirty="0">
                <a:solidFill>
                  <a:srgbClr val="002060"/>
                </a:solidFill>
                <a:latin typeface="Arial Black" panose="020B0A04020102020204" pitchFamily="34" charset="0"/>
              </a:rPr>
              <a:t>2 293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 067 руб.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5" name="Нижний колонтитул 2">
            <a:extLst>
              <a:ext uri="{FF2B5EF4-FFF2-40B4-BE49-F238E27FC236}">
                <a16:creationId xmlns:a16="http://schemas.microsoft.com/office/drawing/2014/main" id="{9F2FA096-CCF0-183D-03EF-5417F8900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устройства для нанесения металлического покрытия методом холодного напыления</a:t>
            </a:r>
          </a:p>
        </p:txBody>
      </p:sp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1EF56347-A45F-75F6-B8B8-3162A59976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2694727"/>
              </p:ext>
            </p:extLst>
          </p:nvPr>
        </p:nvGraphicFramePr>
        <p:xfrm>
          <a:off x="354750" y="237251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B5857F2F-BF25-7473-2514-902E7F4702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423649"/>
              </p:ext>
            </p:extLst>
          </p:nvPr>
        </p:nvGraphicFramePr>
        <p:xfrm>
          <a:off x="5689188" y="174981"/>
          <a:ext cx="5721357" cy="3420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17138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9" name="Заголовок 5">
            <a:extLst>
              <a:ext uri="{FF2B5EF4-FFF2-40B4-BE49-F238E27FC236}">
                <a16:creationId xmlns:a16="http://schemas.microsoft.com/office/drawing/2014/main" id="{19B78006-DBCD-71C5-ED38-9AB2380C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0" y="161575"/>
            <a:ext cx="7438324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Стратегия развития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5" name="Нижний колонтитул 2">
            <a:extLst>
              <a:ext uri="{FF2B5EF4-FFF2-40B4-BE49-F238E27FC236}">
                <a16:creationId xmlns:a16="http://schemas.microsoft.com/office/drawing/2014/main" id="{19DF1B58-5976-077D-A947-FF8AB8F3E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устройства для нанесения металлического покрытия методом холодного напыления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6E4F36B-AD1B-D1C3-5750-2AB8FEC35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25149"/>
              </p:ext>
            </p:extLst>
          </p:nvPr>
        </p:nvGraphicFramePr>
        <p:xfrm>
          <a:off x="160340" y="810302"/>
          <a:ext cx="11887200" cy="5089145"/>
        </p:xfrm>
        <a:graphic>
          <a:graphicData uri="http://schemas.openxmlformats.org/drawingml/2006/table">
            <a:tbl>
              <a:tblPr/>
              <a:tblGrid>
                <a:gridCol w="2656970">
                  <a:extLst>
                    <a:ext uri="{9D8B030D-6E8A-4147-A177-3AD203B41FA5}">
                      <a16:colId xmlns:a16="http://schemas.microsoft.com/office/drawing/2014/main" val="2557312437"/>
                    </a:ext>
                  </a:extLst>
                </a:gridCol>
                <a:gridCol w="2605694">
                  <a:extLst>
                    <a:ext uri="{9D8B030D-6E8A-4147-A177-3AD203B41FA5}">
                      <a16:colId xmlns:a16="http://schemas.microsoft.com/office/drawing/2014/main" val="2932272918"/>
                    </a:ext>
                  </a:extLst>
                </a:gridCol>
                <a:gridCol w="875489">
                  <a:extLst>
                    <a:ext uri="{9D8B030D-6E8A-4147-A177-3AD203B41FA5}">
                      <a16:colId xmlns:a16="http://schemas.microsoft.com/office/drawing/2014/main" val="32200144"/>
                    </a:ext>
                  </a:extLst>
                </a:gridCol>
                <a:gridCol w="1293779">
                  <a:extLst>
                    <a:ext uri="{9D8B030D-6E8A-4147-A177-3AD203B41FA5}">
                      <a16:colId xmlns:a16="http://schemas.microsoft.com/office/drawing/2014/main" val="1958758506"/>
                    </a:ext>
                  </a:extLst>
                </a:gridCol>
                <a:gridCol w="685966">
                  <a:extLst>
                    <a:ext uri="{9D8B030D-6E8A-4147-A177-3AD203B41FA5}">
                      <a16:colId xmlns:a16="http://schemas.microsoft.com/office/drawing/2014/main" val="338243577"/>
                    </a:ext>
                  </a:extLst>
                </a:gridCol>
                <a:gridCol w="782911">
                  <a:extLst>
                    <a:ext uri="{9D8B030D-6E8A-4147-A177-3AD203B41FA5}">
                      <a16:colId xmlns:a16="http://schemas.microsoft.com/office/drawing/2014/main" val="542648215"/>
                    </a:ext>
                  </a:extLst>
                </a:gridCol>
                <a:gridCol w="1264595">
                  <a:extLst>
                    <a:ext uri="{9D8B030D-6E8A-4147-A177-3AD203B41FA5}">
                      <a16:colId xmlns:a16="http://schemas.microsoft.com/office/drawing/2014/main" val="478289528"/>
                    </a:ext>
                  </a:extLst>
                </a:gridCol>
                <a:gridCol w="797669">
                  <a:extLst>
                    <a:ext uri="{9D8B030D-6E8A-4147-A177-3AD203B41FA5}">
                      <a16:colId xmlns:a16="http://schemas.microsoft.com/office/drawing/2014/main" val="1378690512"/>
                    </a:ext>
                  </a:extLst>
                </a:gridCol>
                <a:gridCol w="924127">
                  <a:extLst>
                    <a:ext uri="{9D8B030D-6E8A-4147-A177-3AD203B41FA5}">
                      <a16:colId xmlns:a16="http://schemas.microsoft.com/office/drawing/2014/main" val="111523523"/>
                    </a:ext>
                  </a:extLst>
                </a:gridCol>
              </a:tblGrid>
              <a:tr h="105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Мероприятие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2023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2024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830395"/>
                  </a:ext>
                </a:extLst>
              </a:tr>
              <a:tr h="10573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август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сентябрь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октябрь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ноябрь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декабрь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январь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февраль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март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885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Проведение экспериментов и первичная доработка устройства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Напыление алюминия на пластиковые поверхности </a:t>
                      </a:r>
                    </a:p>
                    <a:p>
                      <a:pPr algn="ctr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10.08 – 20.08</a:t>
                      </a:r>
                    </a:p>
                    <a:p>
                      <a:pPr algn="ctr" fontAlgn="b"/>
                      <a:r>
                        <a:rPr lang="ru-RU" sz="760" b="0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2 000 руб.</a:t>
                      </a:r>
                    </a:p>
                    <a:p>
                      <a:pPr algn="ctr" fontAlgn="b"/>
                      <a:r>
                        <a:rPr lang="ru-RU" sz="76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Проверка адгезии при сопряжении пластика и металла посредством графитового грунта</a:t>
                      </a:r>
                    </a:p>
                    <a:p>
                      <a:pPr algn="ctr" fontAlgn="b"/>
                      <a:r>
                        <a:rPr lang="ru-RU" sz="760" b="0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Calibri Light" panose="020F0302020204030204" pitchFamily="34" charset="0"/>
                        </a:rPr>
                        <a:t> 20.08 – 30.08</a:t>
                      </a:r>
                    </a:p>
                    <a:p>
                      <a:pPr algn="ctr" fontAlgn="b"/>
                      <a:r>
                        <a:rPr lang="ru-RU" sz="760" b="0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cs typeface="Calibri Light" panose="020F0302020204030204" pitchFamily="34" charset="0"/>
                        </a:rPr>
                        <a:t>3 000 руб.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Проверка работоспособности прототипа </a:t>
                      </a:r>
                    </a:p>
                    <a:p>
                      <a:pPr algn="ctr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15.09</a:t>
                      </a:r>
                    </a:p>
                    <a:p>
                      <a:pPr algn="ctr" fontAlgn="b"/>
                      <a:r>
                        <a:rPr lang="ru-RU" sz="760" b="0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5 000 руб.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Нанесение металлического покрытия на пластиковые поверхности с помощью прототипа</a:t>
                      </a:r>
                    </a:p>
                    <a:p>
                      <a:pPr algn="ctr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01.10</a:t>
                      </a:r>
                    </a:p>
                    <a:p>
                      <a:pPr algn="ctr" fontAlgn="b"/>
                      <a:r>
                        <a:rPr lang="ru-RU" sz="760" b="0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4 000 руб.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3758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Подать документы на программы «Умник», «Твой ход», «Старт»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6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01.10</a:t>
                      </a:r>
                      <a:br>
                        <a:rPr lang="ru-RU" sz="76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760" b="1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ru-RU" sz="76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60342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Доработка сайта (https://vk.com/nestoretmn72)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Проработка содержания группы (публикация постов, отражающих суть проекта, а также принцип работы устройства)</a:t>
                      </a:r>
                      <a:b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ru-RU" sz="760" b="0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Запуск таргета и рекламы в иных тематических группах</a:t>
                      </a:r>
                      <a:b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16.10.2023</a:t>
                      </a:r>
                      <a:b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ru-RU" sz="760" b="0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Добавление товара и возможности приобретать его посредством онлайн-платформы</a:t>
                      </a:r>
                      <a:b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29.01.2024</a:t>
                      </a:r>
                      <a:b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760" b="0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6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42409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Поиск помещения, его аренда, техническое и технологическое оснащение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11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6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Заключение договора аренды до </a:t>
                      </a:r>
                      <a:r>
                        <a:rPr kumimoji="0" lang="ru-RU" sz="76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30.12</a:t>
                      </a:r>
                      <a:br>
                        <a:rPr kumimoji="0" lang="ru-RU" sz="76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</a:br>
                      <a:r>
                        <a:rPr kumimoji="0" lang="ru-RU" sz="76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kumimoji="0" lang="ru-RU" sz="76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6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Техническая и технологическая оснащение пр-ва</a:t>
                      </a:r>
                    </a:p>
                    <a:p>
                      <a:pPr algn="ctr" fontAlgn="ctr"/>
                      <a:r>
                        <a:rPr lang="ru-RU" sz="760" b="0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с 15.01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6152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Промышленное тестирование устройства на базе ГМС Нефтемаш с получением обратной связи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CCCC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60" b="0" i="0" u="none" strike="noStrike" dirty="0">
                        <a:solidFill>
                          <a:srgbClr val="CC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12782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Доработка устройства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198953"/>
                  </a:ext>
                </a:extLst>
              </a:tr>
              <a:tr h="5506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Найм рабочей силы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11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6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Подписание договоров с сотрудниками</a:t>
                      </a:r>
                      <a:br>
                        <a:rPr kumimoji="0" lang="ru-RU" sz="76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</a:br>
                      <a:r>
                        <a:rPr kumimoji="0" lang="ru-RU" sz="76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15.12</a:t>
                      </a:r>
                      <a:br>
                        <a:rPr kumimoji="0" lang="ru-RU" sz="76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</a:br>
                      <a:r>
                        <a:rPr kumimoji="0" lang="ru-RU" sz="76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Обучение</a:t>
                      </a:r>
                      <a:br>
                        <a:rPr kumimoji="0" lang="ru-RU" sz="76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</a:br>
                      <a:r>
                        <a:rPr kumimoji="0" lang="ru-RU" sz="76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18.12 - 28.12</a:t>
                      </a:r>
                      <a:endParaRPr kumimoji="0" lang="ru-RU" sz="76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352631"/>
                  </a:ext>
                </a:extLst>
              </a:tr>
              <a:tr h="806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Изготовление первой партии продукции в объеме 11 штук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Изготовление первой партии продукции, включая ее сборку и наладку</a:t>
                      </a:r>
                      <a:b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29.02</a:t>
                      </a:r>
                      <a:br>
                        <a:rPr lang="ru-RU" sz="76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760" b="0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292 644 руб.</a:t>
                      </a:r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205089"/>
                  </a:ext>
                </a:extLst>
              </a:tr>
              <a:tr h="3404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Получение первой выручки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6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11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6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Получение выручки в объеме </a:t>
                      </a:r>
                      <a:r>
                        <a:rPr lang="ru-RU" sz="76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1 100 тыс. руб.</a:t>
                      </a:r>
                      <a:br>
                        <a:rPr lang="ru-RU" sz="76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ru-RU" sz="760" b="0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31.03</a:t>
                      </a:r>
                      <a:endParaRPr lang="ru-RU" sz="760" b="0" i="0" u="none" strike="noStrike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694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2555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9" name="Заголовок 5">
            <a:extLst>
              <a:ext uri="{FF2B5EF4-FFF2-40B4-BE49-F238E27FC236}">
                <a16:creationId xmlns:a16="http://schemas.microsoft.com/office/drawing/2014/main" id="{19B78006-DBCD-71C5-ED38-9AB2380C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0" y="161575"/>
            <a:ext cx="7438324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Стратегия развития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5" name="Нижний колонтитул 2">
            <a:extLst>
              <a:ext uri="{FF2B5EF4-FFF2-40B4-BE49-F238E27FC236}">
                <a16:creationId xmlns:a16="http://schemas.microsoft.com/office/drawing/2014/main" id="{19DF1B58-5976-077D-A947-FF8AB8F3E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устройства для нанесения металлического покрытия методом холодного напыления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6E4F36B-AD1B-D1C3-5750-2AB8FEC35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652136"/>
              </p:ext>
            </p:extLst>
          </p:nvPr>
        </p:nvGraphicFramePr>
        <p:xfrm>
          <a:off x="259574" y="1046469"/>
          <a:ext cx="11649039" cy="4327405"/>
        </p:xfrm>
        <a:graphic>
          <a:graphicData uri="http://schemas.openxmlformats.org/drawingml/2006/table">
            <a:tbl>
              <a:tblPr/>
              <a:tblGrid>
                <a:gridCol w="3442495">
                  <a:extLst>
                    <a:ext uri="{9D8B030D-6E8A-4147-A177-3AD203B41FA5}">
                      <a16:colId xmlns:a16="http://schemas.microsoft.com/office/drawing/2014/main" val="2557312437"/>
                    </a:ext>
                  </a:extLst>
                </a:gridCol>
                <a:gridCol w="2428314">
                  <a:extLst>
                    <a:ext uri="{9D8B030D-6E8A-4147-A177-3AD203B41FA5}">
                      <a16:colId xmlns:a16="http://schemas.microsoft.com/office/drawing/2014/main" val="2932272918"/>
                    </a:ext>
                  </a:extLst>
                </a:gridCol>
                <a:gridCol w="2227634">
                  <a:extLst>
                    <a:ext uri="{9D8B030D-6E8A-4147-A177-3AD203B41FA5}">
                      <a16:colId xmlns:a16="http://schemas.microsoft.com/office/drawing/2014/main" val="32200144"/>
                    </a:ext>
                  </a:extLst>
                </a:gridCol>
                <a:gridCol w="3550596">
                  <a:extLst>
                    <a:ext uri="{9D8B030D-6E8A-4147-A177-3AD203B41FA5}">
                      <a16:colId xmlns:a16="http://schemas.microsoft.com/office/drawing/2014/main" val="1958758506"/>
                    </a:ext>
                  </a:extLst>
                </a:gridCol>
              </a:tblGrid>
              <a:tr h="3118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Мероприятие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2024 - 2025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 Narrow" panose="020B0606020202030204" pitchFamily="34" charset="0"/>
                          <a:cs typeface="Calibri Light" panose="020F0302020204030204" pitchFamily="34" charset="0"/>
                        </a:rPr>
                        <a:t>2025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830395"/>
                  </a:ext>
                </a:extLst>
              </a:tr>
              <a:tr h="311874">
                <a:tc vMerge="1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Март - май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Июнь – январь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 Light" panose="020F0302020204030204" pitchFamily="34" charset="0"/>
                        </a:rPr>
                        <a:t>Февраль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70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885017"/>
                  </a:ext>
                </a:extLst>
              </a:tr>
              <a:tr h="8576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Промышленное тестирование устройства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 Light" panose="020F0302020204030204" pitchFamily="34" charset="0"/>
                        </a:rPr>
                        <a:t>- Сбор обратной связи от предприятий-потребителей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758966"/>
                  </a:ext>
                </a:extLst>
              </a:tr>
              <a:tr h="2935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Доработка устройства в соответствии с выявленными недочетами и пожеланиями потребителя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">
                        <a:buFontTx/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Проектирование модифицированной модели </a:t>
                      </a:r>
                    </a:p>
                    <a:p>
                      <a:pPr marL="0" indent="0" algn="ctr" fontAlgn="b">
                        <a:buFontTx/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Проведение экспериментов, осуществление тестовых пусков</a:t>
                      </a:r>
                    </a:p>
                    <a:p>
                      <a:pPr marL="0" indent="0" algn="ctr" fontAlgn="b">
                        <a:buFontTx/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Сбор обратной связи и возможная доработка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87" marR="3787" marT="37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034208"/>
                  </a:ext>
                </a:extLst>
              </a:tr>
              <a:tr h="4226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Масштабирование производства (увеличение объемов производства в 2 раза)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ctr" fontAlgn="ctr">
                        <a:buFontTx/>
                        <a:buChar char="-"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Расширение производственных площадей до 100 кв. м.</a:t>
                      </a:r>
                    </a:p>
                    <a:p>
                      <a:pPr marL="171450" indent="-171450" algn="ctr" fontAlgn="ctr">
                        <a:buFontTx/>
                        <a:buChar char="-"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Закупка оборудования (3 дополнительных 3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-принтера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Vector-300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</a:p>
                    <a:p>
                      <a:pPr marL="171450" indent="-171450" algn="ctr" fontAlgn="ctr">
                        <a:buFontTx/>
                        <a:buChar char="-"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Найм сотрудников (менеджер, сборщик-наладчик, станочник широкого профиля)</a:t>
                      </a:r>
                    </a:p>
                    <a:p>
                      <a:pPr marL="0" indent="0" algn="ctr" fontAlgn="ctr">
                        <a:buFontTx/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</a:rPr>
                        <a:t>-1 388 614 руб.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240901"/>
                  </a:ext>
                </a:extLst>
              </a:tr>
              <a:tr h="4226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Вертикальная диверсификация (самостоятельное производство комплектующих, закупаемых в настоящее время у поставщиков)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Проектирование и изготовление необходимых элементов, их тестирование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Проектирование и изготовление необходимых элементов, их тестирование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Выпуск устройства с комплектующими собственного производства</a:t>
                      </a:r>
                    </a:p>
                  </a:txBody>
                  <a:tcPr marL="3787" marR="3787" marT="37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152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4280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Человеческое лицо, человек, шея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774F2CED-865A-6550-4B89-2908E46E74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21" r="3647"/>
          <a:stretch/>
        </p:blipFill>
        <p:spPr>
          <a:xfrm>
            <a:off x="6479993" y="361822"/>
            <a:ext cx="2290250" cy="3351948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8" name="Заголовок 5">
            <a:extLst>
              <a:ext uri="{FF2B5EF4-FFF2-40B4-BE49-F238E27FC236}">
                <a16:creationId xmlns:a16="http://schemas.microsoft.com/office/drawing/2014/main" id="{2D9979A5-7804-48C1-AAA3-76BAABB19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0" y="161575"/>
            <a:ext cx="7438324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Команда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30692D4-98AE-41B1-BAA2-033E9B854D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50" y="1909601"/>
            <a:ext cx="2662172" cy="3198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DBDBA8B-87A5-4C6D-A3EA-778812A9A4F2}"/>
              </a:ext>
            </a:extLst>
          </p:cNvPr>
          <p:cNvSpPr/>
          <p:nvPr/>
        </p:nvSpPr>
        <p:spPr>
          <a:xfrm>
            <a:off x="6479992" y="3709259"/>
            <a:ext cx="2290251" cy="856968"/>
          </a:xfrm>
          <a:prstGeom prst="roundRect">
            <a:avLst>
              <a:gd name="adj" fmla="val 9998"/>
            </a:avLst>
          </a:prstGeom>
          <a:solidFill>
            <a:srgbClr val="9F70AD"/>
          </a:solidFill>
          <a:ln w="38100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Губенко Арсений Сергеевич</a:t>
            </a:r>
          </a:p>
          <a:p>
            <a:pPr algn="ctr"/>
            <a:r>
              <a:rPr lang="ru-RU" sz="1600" b="1" i="1" u="sng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Технолог</a:t>
            </a:r>
          </a:p>
        </p:txBody>
      </p:sp>
      <p:pic>
        <p:nvPicPr>
          <p:cNvPr id="10" name="Рисунок 9" descr="Изображение выглядит как Человеческое лицо, человек, одежда, портрет&#10;&#10;Автоматически созданное описание">
            <a:extLst>
              <a:ext uri="{FF2B5EF4-FFF2-40B4-BE49-F238E27FC236}">
                <a16:creationId xmlns:a16="http://schemas.microsoft.com/office/drawing/2014/main" id="{7C16F5BC-0527-0C85-2383-9455358C2F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218" t="11283" r="-2845" b="-11283"/>
          <a:stretch/>
        </p:blipFill>
        <p:spPr>
          <a:xfrm>
            <a:off x="9473650" y="649112"/>
            <a:ext cx="2356399" cy="3758211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1E152E2-4FD9-573E-3F77-BD4E0937AB93}"/>
              </a:ext>
            </a:extLst>
          </p:cNvPr>
          <p:cNvSpPr/>
          <p:nvPr/>
        </p:nvSpPr>
        <p:spPr>
          <a:xfrm>
            <a:off x="6479993" y="493204"/>
            <a:ext cx="2290250" cy="4073023"/>
          </a:xfrm>
          <a:prstGeom prst="roundRect">
            <a:avLst>
              <a:gd name="adj" fmla="val 3767"/>
            </a:avLst>
          </a:prstGeom>
          <a:noFill/>
          <a:ln w="38100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0E032C2-14B2-AF24-518E-19C5269EAD6D}"/>
              </a:ext>
            </a:extLst>
          </p:cNvPr>
          <p:cNvSpPr/>
          <p:nvPr/>
        </p:nvSpPr>
        <p:spPr>
          <a:xfrm>
            <a:off x="9473650" y="3704748"/>
            <a:ext cx="2290251" cy="856968"/>
          </a:xfrm>
          <a:prstGeom prst="roundRect">
            <a:avLst>
              <a:gd name="adj" fmla="val 9998"/>
            </a:avLst>
          </a:prstGeom>
          <a:solidFill>
            <a:srgbClr val="9F70AD"/>
          </a:solidFill>
          <a:ln w="38100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Новикова Анна Александровна</a:t>
            </a:r>
          </a:p>
          <a:p>
            <a:pPr algn="ctr"/>
            <a:r>
              <a:rPr lang="ru-RU" sz="1600" b="1" i="1" u="sng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Аналитик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62E103F-5581-0596-7DE5-1293616E5A15}"/>
              </a:ext>
            </a:extLst>
          </p:cNvPr>
          <p:cNvSpPr/>
          <p:nvPr/>
        </p:nvSpPr>
        <p:spPr>
          <a:xfrm>
            <a:off x="9473651" y="488693"/>
            <a:ext cx="2290250" cy="4073023"/>
          </a:xfrm>
          <a:prstGeom prst="roundRect">
            <a:avLst>
              <a:gd name="adj" fmla="val 3767"/>
            </a:avLst>
          </a:prstGeom>
          <a:noFill/>
          <a:ln w="38100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904A4AF-8B3F-BA4E-B003-7C8C5EA783A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50" b="90000" l="10000" r="90000">
                        <a14:foregroundMark x1="39050" y1="9966" x2="37667" y2="10750"/>
                        <a14:foregroundMark x1="41417" y1="8625" x2="40023" y2="9415"/>
                        <a14:foregroundMark x1="33500" y1="29750" x2="34167" y2="86875"/>
                        <a14:foregroundMark x1="34167" y1="86875" x2="37917" y2="69750"/>
                        <a14:foregroundMark x1="37917" y1="69750" x2="42167" y2="74750"/>
                        <a14:foregroundMark x1="42167" y1="74750" x2="42583" y2="85875"/>
                        <a14:foregroundMark x1="42583" y1="85875" x2="45417" y2="34125"/>
                        <a14:foregroundMark x1="45417" y1="34125" x2="43333" y2="30625"/>
                        <a14:foregroundMark x1="38500" y1="6625" x2="38000" y2="6625"/>
                        <a14:foregroundMark x1="29833" y1="28250" x2="36583" y2="27125"/>
                        <a14:foregroundMark x1="39667" y1="6375" x2="41333" y2="6250"/>
                        <a14:backgroundMark x1="34500" y1="22375" x2="34500" y2="22375"/>
                        <a14:backgroundMark x1="44500" y1="22625" x2="44500" y2="22625"/>
                        <a14:backgroundMark x1="44500" y1="7250" x2="51583" y2="28750"/>
                        <a14:backgroundMark x1="51583" y1="28750" x2="52667" y2="40375"/>
                        <a14:backgroundMark x1="52667" y1="40375" x2="50250" y2="62625"/>
                        <a14:backgroundMark x1="50250" y1="62625" x2="52083" y2="79750"/>
                        <a14:backgroundMark x1="32247" y1="24434" x2="35833" y2="21500"/>
                        <a14:backgroundMark x1="35833" y1="21500" x2="36083" y2="21000"/>
                        <a14:backgroundMark x1="42917" y1="23625" x2="43083" y2="21500"/>
                        <a14:backgroundMark x1="43000" y1="22500" x2="42500" y2="22375"/>
                        <a14:backgroundMark x1="42667" y1="22625" x2="42583" y2="23250"/>
                        <a14:backgroundMark x1="42667" y1="22250" x2="42500" y2="22250"/>
                        <a14:backgroundMark x1="42500" y1="22375" x2="42500" y2="22375"/>
                        <a14:backgroundMark x1="42417" y1="22875" x2="42417" y2="22875"/>
                        <a14:backgroundMark x1="42250" y1="22875" x2="42250" y2="22875"/>
                        <a14:backgroundMark x1="42833" y1="24000" x2="42917" y2="24625"/>
                        <a14:backgroundMark x1="42667" y1="24875" x2="42667" y2="24875"/>
                        <a14:backgroundMark x1="42417" y1="22875" x2="42250" y2="22875"/>
                        <a14:backgroundMark x1="42250" y1="22875" x2="42250" y2="22875"/>
                        <a14:backgroundMark x1="42250" y1="22875" x2="42250" y2="22875"/>
                        <a14:backgroundMark x1="42250" y1="22875" x2="42250" y2="22875"/>
                        <a14:backgroundMark x1="42250" y1="22875" x2="42250" y2="22875"/>
                        <a14:backgroundMark x1="42417" y1="22250" x2="42417" y2="22250"/>
                        <a14:backgroundMark x1="42417" y1="22250" x2="42250" y2="22250"/>
                        <a14:backgroundMark x1="44833" y1="27250" x2="47167" y2="28250"/>
                        <a14:backgroundMark x1="47250" y1="9875" x2="42417" y2="6250"/>
                        <a14:backgroundMark x1="37927" y1="6453" x2="37333" y2="6750"/>
                        <a14:backgroundMark x1="32083" y1="7875" x2="27667" y2="22250"/>
                        <a14:backgroundMark x1="34250" y1="22250" x2="34735" y2="24019"/>
                        <a14:backgroundMark x1="7250" y1="10125" x2="27833" y2="35000"/>
                        <a14:backgroundMark x1="27833" y1="35000" x2="27750" y2="35000"/>
                      </a14:backgroundRemoval>
                    </a14:imgEffect>
                  </a14:imgLayer>
                </a14:imgProps>
              </a:ext>
            </a:extLst>
          </a:blip>
          <a:srcRect l="31181" t="5375" r="51916" b="59418"/>
          <a:stretch/>
        </p:blipFill>
        <p:spPr>
          <a:xfrm>
            <a:off x="3712997" y="2094316"/>
            <a:ext cx="2290250" cy="3180407"/>
          </a:xfrm>
          <a:prstGeom prst="rect">
            <a:avLst/>
          </a:prstGeom>
        </p:spPr>
      </p:pic>
      <p:sp>
        <p:nvSpPr>
          <p:cNvPr id="18" name="Часть круга 17">
            <a:extLst>
              <a:ext uri="{FF2B5EF4-FFF2-40B4-BE49-F238E27FC236}">
                <a16:creationId xmlns:a16="http://schemas.microsoft.com/office/drawing/2014/main" id="{094592D2-5DDE-8EBC-BF37-99C3F29BA3DA}"/>
              </a:ext>
            </a:extLst>
          </p:cNvPr>
          <p:cNvSpPr/>
          <p:nvPr/>
        </p:nvSpPr>
        <p:spPr>
          <a:xfrm rot="10800000">
            <a:off x="11408301" y="146974"/>
            <a:ext cx="711200" cy="683438"/>
          </a:xfrm>
          <a:prstGeom prst="pie">
            <a:avLst/>
          </a:prstGeom>
          <a:ln w="38100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3" name="Сердце 22">
            <a:extLst>
              <a:ext uri="{FF2B5EF4-FFF2-40B4-BE49-F238E27FC236}">
                <a16:creationId xmlns:a16="http://schemas.microsoft.com/office/drawing/2014/main" id="{F4195B20-F50D-A224-6FE8-D0F3DF134BE6}"/>
              </a:ext>
            </a:extLst>
          </p:cNvPr>
          <p:cNvSpPr/>
          <p:nvPr/>
        </p:nvSpPr>
        <p:spPr>
          <a:xfrm>
            <a:off x="11548795" y="323206"/>
            <a:ext cx="430212" cy="360175"/>
          </a:xfrm>
          <a:prstGeom prst="heart">
            <a:avLst/>
          </a:prstGeom>
          <a:solidFill>
            <a:schemeClr val="bg1"/>
          </a:solidFill>
          <a:ln w="28575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7" name="Часть круга 26">
            <a:extLst>
              <a:ext uri="{FF2B5EF4-FFF2-40B4-BE49-F238E27FC236}">
                <a16:creationId xmlns:a16="http://schemas.microsoft.com/office/drawing/2014/main" id="{4731D774-E798-5F83-81F7-12989876ABA9}"/>
              </a:ext>
            </a:extLst>
          </p:cNvPr>
          <p:cNvSpPr/>
          <p:nvPr/>
        </p:nvSpPr>
        <p:spPr>
          <a:xfrm rot="10800000">
            <a:off x="8417555" y="148323"/>
            <a:ext cx="711200" cy="683438"/>
          </a:xfrm>
          <a:prstGeom prst="pie">
            <a:avLst/>
          </a:prstGeom>
          <a:ln w="38100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6" name="Солнце 25">
            <a:extLst>
              <a:ext uri="{FF2B5EF4-FFF2-40B4-BE49-F238E27FC236}">
                <a16:creationId xmlns:a16="http://schemas.microsoft.com/office/drawing/2014/main" id="{189B29C8-E957-94B9-BB45-DE227DD79459}"/>
              </a:ext>
            </a:extLst>
          </p:cNvPr>
          <p:cNvSpPr/>
          <p:nvPr/>
        </p:nvSpPr>
        <p:spPr>
          <a:xfrm rot="20400541">
            <a:off x="8476000" y="221317"/>
            <a:ext cx="586298" cy="530522"/>
          </a:xfrm>
          <a:prstGeom prst="sun">
            <a:avLst>
              <a:gd name="adj" fmla="val 22740"/>
            </a:avLst>
          </a:prstGeom>
          <a:solidFill>
            <a:schemeClr val="bg1"/>
          </a:solidFill>
          <a:ln w="28575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23D78278-F709-B75E-FE83-A8F3DBE811D2}"/>
              </a:ext>
            </a:extLst>
          </p:cNvPr>
          <p:cNvSpPr/>
          <p:nvPr/>
        </p:nvSpPr>
        <p:spPr>
          <a:xfrm>
            <a:off x="3694772" y="5097558"/>
            <a:ext cx="2290251" cy="856968"/>
          </a:xfrm>
          <a:prstGeom prst="roundRect">
            <a:avLst>
              <a:gd name="adj" fmla="val 9998"/>
            </a:avLst>
          </a:prstGeom>
          <a:solidFill>
            <a:srgbClr val="9F70AD"/>
          </a:solidFill>
          <a:ln w="38100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Митрохин Сергей Иванович</a:t>
            </a:r>
          </a:p>
          <a:p>
            <a:pPr algn="ctr"/>
            <a:r>
              <a:rPr lang="ru-RU" sz="1600" b="1" i="1" u="sng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Конструктор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6A3E3E57-F7CB-B4F2-B349-B33081161F7D}"/>
              </a:ext>
            </a:extLst>
          </p:cNvPr>
          <p:cNvSpPr/>
          <p:nvPr/>
        </p:nvSpPr>
        <p:spPr>
          <a:xfrm>
            <a:off x="3694773" y="1881503"/>
            <a:ext cx="2290250" cy="4073023"/>
          </a:xfrm>
          <a:prstGeom prst="roundRect">
            <a:avLst>
              <a:gd name="adj" fmla="val 3767"/>
            </a:avLst>
          </a:prstGeom>
          <a:noFill/>
          <a:ln w="38100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Часть круга 30">
            <a:extLst>
              <a:ext uri="{FF2B5EF4-FFF2-40B4-BE49-F238E27FC236}">
                <a16:creationId xmlns:a16="http://schemas.microsoft.com/office/drawing/2014/main" id="{2DD8DF80-E496-C5C6-B677-182EA45D990D}"/>
              </a:ext>
            </a:extLst>
          </p:cNvPr>
          <p:cNvSpPr/>
          <p:nvPr/>
        </p:nvSpPr>
        <p:spPr>
          <a:xfrm rot="10800000">
            <a:off x="5629423" y="1539784"/>
            <a:ext cx="711200" cy="683438"/>
          </a:xfrm>
          <a:prstGeom prst="pie">
            <a:avLst/>
          </a:prstGeom>
          <a:ln w="38100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8787C0DB-E8B5-357B-7462-050AB080895E}"/>
              </a:ext>
            </a:extLst>
          </p:cNvPr>
          <p:cNvSpPr/>
          <p:nvPr/>
        </p:nvSpPr>
        <p:spPr>
          <a:xfrm>
            <a:off x="694615" y="5097558"/>
            <a:ext cx="2290251" cy="856968"/>
          </a:xfrm>
          <a:prstGeom prst="roundRect">
            <a:avLst>
              <a:gd name="adj" fmla="val 9998"/>
            </a:avLst>
          </a:prstGeom>
          <a:solidFill>
            <a:srgbClr val="9F70AD"/>
          </a:solidFill>
          <a:ln w="38100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Писарев Дмитрий Евгеньевич</a:t>
            </a:r>
          </a:p>
          <a:p>
            <a:pPr algn="ctr"/>
            <a:r>
              <a:rPr lang="ru-RU" sz="1600" b="1" i="1" u="sng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Руководитель проекта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B01B777C-7C9C-315D-0984-C1746C9AB020}"/>
              </a:ext>
            </a:extLst>
          </p:cNvPr>
          <p:cNvSpPr/>
          <p:nvPr/>
        </p:nvSpPr>
        <p:spPr>
          <a:xfrm>
            <a:off x="694616" y="1881503"/>
            <a:ext cx="2290250" cy="4073023"/>
          </a:xfrm>
          <a:prstGeom prst="roundRect">
            <a:avLst>
              <a:gd name="adj" fmla="val 3767"/>
            </a:avLst>
          </a:prstGeom>
          <a:noFill/>
          <a:ln w="38100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Облако 23">
            <a:extLst>
              <a:ext uri="{FF2B5EF4-FFF2-40B4-BE49-F238E27FC236}">
                <a16:creationId xmlns:a16="http://schemas.microsoft.com/office/drawing/2014/main" id="{D52CB6E0-C5CE-BFDA-51F2-0710CEC11AA9}"/>
              </a:ext>
            </a:extLst>
          </p:cNvPr>
          <p:cNvSpPr/>
          <p:nvPr/>
        </p:nvSpPr>
        <p:spPr>
          <a:xfrm>
            <a:off x="5681861" y="1737787"/>
            <a:ext cx="580969" cy="356529"/>
          </a:xfrm>
          <a:prstGeom prst="cloud">
            <a:avLst/>
          </a:prstGeom>
          <a:solidFill>
            <a:schemeClr val="bg1"/>
          </a:solidFill>
          <a:ln w="28575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36" name="Часть круга 35">
            <a:extLst>
              <a:ext uri="{FF2B5EF4-FFF2-40B4-BE49-F238E27FC236}">
                <a16:creationId xmlns:a16="http://schemas.microsoft.com/office/drawing/2014/main" id="{E667CFE7-0082-237F-2F43-489F41052051}"/>
              </a:ext>
            </a:extLst>
          </p:cNvPr>
          <p:cNvSpPr/>
          <p:nvPr/>
        </p:nvSpPr>
        <p:spPr>
          <a:xfrm rot="10800000">
            <a:off x="2629266" y="1539784"/>
            <a:ext cx="711200" cy="683438"/>
          </a:xfrm>
          <a:prstGeom prst="pie">
            <a:avLst/>
          </a:prstGeom>
          <a:ln w="38100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5" name="Молния 24">
            <a:extLst>
              <a:ext uri="{FF2B5EF4-FFF2-40B4-BE49-F238E27FC236}">
                <a16:creationId xmlns:a16="http://schemas.microsoft.com/office/drawing/2014/main" id="{BCAC1A2B-6094-1EC6-F2FA-48EEE1A4E333}"/>
              </a:ext>
            </a:extLst>
          </p:cNvPr>
          <p:cNvSpPr/>
          <p:nvPr/>
        </p:nvSpPr>
        <p:spPr>
          <a:xfrm rot="3637473">
            <a:off x="2717459" y="1637560"/>
            <a:ext cx="488851" cy="522699"/>
          </a:xfrm>
          <a:prstGeom prst="lightningBolt">
            <a:avLst/>
          </a:prstGeom>
          <a:solidFill>
            <a:schemeClr val="bg1"/>
          </a:solidFill>
          <a:ln w="28575">
            <a:solidFill>
              <a:srgbClr val="9F70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979682"/>
            <a:ext cx="10290003" cy="227699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Разработка устройства для нанесения металлического покрытия методом холодного напыления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  <p:sp>
        <p:nvSpPr>
          <p:cNvPr id="8" name="Заголовок 5">
            <a:extLst>
              <a:ext uri="{FF2B5EF4-FFF2-40B4-BE49-F238E27FC236}">
                <a16:creationId xmlns:a16="http://schemas.microsoft.com/office/drawing/2014/main" id="{BDF41F4D-0BD8-4B77-81EF-ADB45C522B0B}"/>
              </a:ext>
            </a:extLst>
          </p:cNvPr>
          <p:cNvSpPr txBox="1">
            <a:spLocks/>
          </p:cNvSpPr>
          <p:nvPr/>
        </p:nvSpPr>
        <p:spPr>
          <a:xfrm>
            <a:off x="7734300" y="4957482"/>
            <a:ext cx="4359087" cy="90993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>
                <a:solidFill>
                  <a:schemeClr val="tx1"/>
                </a:solidFill>
                <a:latin typeface="Fedra Sans Pro" panose="020B05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algn="r"/>
            <a:r>
              <a:rPr lang="ru-RU" sz="2300" kern="0" dirty="0">
                <a:solidFill>
                  <a:srgbClr val="00206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Контакты: +7-912-921-70-20</a:t>
            </a:r>
          </a:p>
          <a:p>
            <a:pPr algn="r"/>
            <a:r>
              <a:rPr lang="en-US" sz="2300" dirty="0">
                <a:solidFill>
                  <a:srgbClr val="002060"/>
                </a:solidFill>
              </a:rPr>
              <a:t>nema.2001@mail.ru</a:t>
            </a:r>
            <a:endParaRPr lang="ru-RU" sz="2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551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0000FF"/>
    </a:folHlink>
  </a:clrScheme>
  <a:fontScheme name="Sheets">
    <a:majorFont>
      <a:latin typeface="Calibri"/>
      <a:ea typeface="Calibri"/>
      <a:cs typeface="Calibri"/>
    </a:majorFont>
    <a:minorFont>
      <a:latin typeface="Calibri"/>
      <a:ea typeface="Calibri"/>
      <a:cs typeface="Calibri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0000FF"/>
    </a:folHlink>
  </a:clrScheme>
  <a:fontScheme name="Sheets">
    <a:majorFont>
      <a:latin typeface="Calibri"/>
      <a:ea typeface="Calibri"/>
      <a:cs typeface="Calibri"/>
    </a:majorFont>
    <a:minorFont>
      <a:latin typeface="Calibri"/>
      <a:ea typeface="Calibri"/>
      <a:cs typeface="Calibri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10856</TotalTime>
  <Words>1982</Words>
  <Application>Microsoft Office PowerPoint</Application>
  <PresentationFormat>Произвольный</PresentationFormat>
  <Paragraphs>424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9" baseType="lpstr">
      <vt:lpstr>Arial</vt:lpstr>
      <vt:lpstr>Arial Black</vt:lpstr>
      <vt:lpstr>Arial Narrow</vt:lpstr>
      <vt:lpstr>Calibri</vt:lpstr>
      <vt:lpstr>Calibri Light</vt:lpstr>
      <vt:lpstr>Fedra Sans Alt Pro</vt:lpstr>
      <vt:lpstr>Fedra Sans Alt Pro Light</vt:lpstr>
      <vt:lpstr>Fedra Sans Pro</vt:lpstr>
      <vt:lpstr>Fedra Sans Pro Bold</vt:lpstr>
      <vt:lpstr>Fedra Sans Pro Light</vt:lpstr>
      <vt:lpstr>Montserrat</vt:lpstr>
      <vt:lpstr>Тема Office</vt:lpstr>
      <vt:lpstr>Разработка устройства для нанесения металлического покрытия методом холодного напыления</vt:lpstr>
      <vt:lpstr>Проблема</vt:lpstr>
      <vt:lpstr>Цель проекта</vt:lpstr>
      <vt:lpstr>Решение</vt:lpstr>
      <vt:lpstr>Решение</vt:lpstr>
      <vt:lpstr>Решение</vt:lpstr>
      <vt:lpstr>Эксперименты </vt:lpstr>
      <vt:lpstr>Рынок</vt:lpstr>
      <vt:lpstr>Рынок</vt:lpstr>
      <vt:lpstr>Конкуренты</vt:lpstr>
      <vt:lpstr>Презентация PowerPoint</vt:lpstr>
      <vt:lpstr>Экономика сейчас</vt:lpstr>
      <vt:lpstr>Экономика сейчас</vt:lpstr>
      <vt:lpstr>Стратегия развития</vt:lpstr>
      <vt:lpstr>Стратегия развития</vt:lpstr>
      <vt:lpstr>Команда</vt:lpstr>
      <vt:lpstr>Разработка устройства для нанесения металлического покрытия методом холодного напыления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Dmitrii Pisarev</cp:lastModifiedBy>
  <cp:revision>227</cp:revision>
  <cp:lastPrinted>2021-05-14T10:36:39Z</cp:lastPrinted>
  <dcterms:created xsi:type="dcterms:W3CDTF">2021-05-14T09:45:42Z</dcterms:created>
  <dcterms:modified xsi:type="dcterms:W3CDTF">2023-09-17T12:16:32Z</dcterms:modified>
</cp:coreProperties>
</file>