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  <p:sldMasterId id="2147483674" r:id="rId6"/>
    <p:sldMasterId id="2147483687" r:id="rId7"/>
    <p:sldMasterId id="2147483700" r:id="rId8"/>
    <p:sldMasterId id="2147483713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</p:sldIdLst>
  <p:sldSz cy="11315700" cx="20112025"/>
  <p:notesSz cx="7559675" cy="10691800"/>
  <p:embeddedFontLst>
    <p:embeddedFont>
      <p:font typeface="Arial Black"/>
      <p:regular r:id="rId21"/>
    </p:embeddedFont>
    <p:embeddedFont>
      <p:font typeface="DM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h07INCI6XQeXCNTktToEfQk7u7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DEDB299-D919-4772-A069-BFE79DEE4335}">
  <a:tblStyle styleId="{7DEDB299-D919-4772-A069-BFE79DEE433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22" Type="http://schemas.openxmlformats.org/officeDocument/2006/relationships/font" Target="fonts/DMSans-regular.fntdata"/><Relationship Id="rId21" Type="http://schemas.openxmlformats.org/officeDocument/2006/relationships/font" Target="fonts/ArialBlack-regular.fntdata"/><Relationship Id="rId24" Type="http://schemas.openxmlformats.org/officeDocument/2006/relationships/font" Target="fonts/DMSans-italic.fntdata"/><Relationship Id="rId23" Type="http://schemas.openxmlformats.org/officeDocument/2006/relationships/font" Target="fonts/DMSans-bold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customschemas.google.com/relationships/presentationmetadata" Target="metadata"/><Relationship Id="rId25" Type="http://schemas.openxmlformats.org/officeDocument/2006/relationships/font" Target="fonts/DMSans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11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23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24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26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1" name="Google Shape;61;p27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5" name="Google Shape;85;p30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1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2" name="Google Shape;92;p31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2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2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2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2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2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2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1" name="Google Shape;101;p32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3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3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3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3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3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3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2" name="Google Shape;112;p33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4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8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9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9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0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0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0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0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1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1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1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2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2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42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3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43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43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3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44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4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4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44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44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4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5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5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6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46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47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7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47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48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9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49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0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50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50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50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50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51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51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51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51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2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52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52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52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52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53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53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53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54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54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54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54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54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55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55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55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55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55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55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55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8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56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56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57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57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58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58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58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59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0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60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61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61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61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61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2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62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62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62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62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63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63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63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63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64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64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64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65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5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65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65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65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66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66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66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66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66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66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66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67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5" name="Google Shape;365;p67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68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68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69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69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69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70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70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1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71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2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72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72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72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72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7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73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p73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73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73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74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74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74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74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7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75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75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75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76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76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76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76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76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7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77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77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77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77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77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77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77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sz="1979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78"/>
          <p:cNvSpPr txBox="1"/>
          <p:nvPr>
            <p:ph idx="1" type="subTitle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8" name="Google Shape;458;p79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80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1" name="Google Shape;461;p80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2" name="Google Shape;462;p80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8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82"/>
          <p:cNvSpPr txBox="1"/>
          <p:nvPr>
            <p:ph idx="1" type="subTitle"/>
          </p:nvPr>
        </p:nvSpPr>
        <p:spPr>
          <a:xfrm>
            <a:off x="1005480" y="451440"/>
            <a:ext cx="18100440" cy="8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8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9" name="Google Shape;469;p83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0" name="Google Shape;470;p83"/>
          <p:cNvSpPr txBox="1"/>
          <p:nvPr>
            <p:ph idx="2" type="body"/>
          </p:nvPr>
        </p:nvSpPr>
        <p:spPr>
          <a:xfrm>
            <a:off x="1028052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83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84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4" name="Google Shape;474;p84"/>
          <p:cNvSpPr txBox="1"/>
          <p:nvPr>
            <p:ph idx="1" type="body"/>
          </p:nvPr>
        </p:nvSpPr>
        <p:spPr>
          <a:xfrm>
            <a:off x="1005480" y="2647800"/>
            <a:ext cx="883296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84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84"/>
          <p:cNvSpPr txBox="1"/>
          <p:nvPr>
            <p:ph idx="3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8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85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85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85"/>
          <p:cNvSpPr txBox="1"/>
          <p:nvPr>
            <p:ph idx="3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6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86"/>
          <p:cNvSpPr txBox="1"/>
          <p:nvPr>
            <p:ph idx="1" type="body"/>
          </p:nvPr>
        </p:nvSpPr>
        <p:spPr>
          <a:xfrm>
            <a:off x="1005480" y="264780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86"/>
          <p:cNvSpPr txBox="1"/>
          <p:nvPr>
            <p:ph idx="2" type="body"/>
          </p:nvPr>
        </p:nvSpPr>
        <p:spPr>
          <a:xfrm>
            <a:off x="1005480" y="6075720"/>
            <a:ext cx="181004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8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8" name="Google Shape;488;p87"/>
          <p:cNvSpPr txBox="1"/>
          <p:nvPr>
            <p:ph idx="1" type="body"/>
          </p:nvPr>
        </p:nvSpPr>
        <p:spPr>
          <a:xfrm>
            <a:off x="100548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9" name="Google Shape;489;p87"/>
          <p:cNvSpPr txBox="1"/>
          <p:nvPr>
            <p:ph idx="2" type="body"/>
          </p:nvPr>
        </p:nvSpPr>
        <p:spPr>
          <a:xfrm>
            <a:off x="10280520" y="264780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87"/>
          <p:cNvSpPr txBox="1"/>
          <p:nvPr>
            <p:ph idx="3" type="body"/>
          </p:nvPr>
        </p:nvSpPr>
        <p:spPr>
          <a:xfrm>
            <a:off x="100548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1" name="Google Shape;491;p87"/>
          <p:cNvSpPr txBox="1"/>
          <p:nvPr>
            <p:ph idx="4" type="body"/>
          </p:nvPr>
        </p:nvSpPr>
        <p:spPr>
          <a:xfrm>
            <a:off x="10280520" y="6075720"/>
            <a:ext cx="883296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8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88"/>
          <p:cNvSpPr txBox="1"/>
          <p:nvPr>
            <p:ph idx="1" type="body"/>
          </p:nvPr>
        </p:nvSpPr>
        <p:spPr>
          <a:xfrm>
            <a:off x="100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5" name="Google Shape;495;p88"/>
          <p:cNvSpPr txBox="1"/>
          <p:nvPr>
            <p:ph idx="2" type="body"/>
          </p:nvPr>
        </p:nvSpPr>
        <p:spPr>
          <a:xfrm>
            <a:off x="712548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88"/>
          <p:cNvSpPr txBox="1"/>
          <p:nvPr>
            <p:ph idx="3" type="body"/>
          </p:nvPr>
        </p:nvSpPr>
        <p:spPr>
          <a:xfrm>
            <a:off x="13245120" y="264780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7" name="Google Shape;497;p88"/>
          <p:cNvSpPr txBox="1"/>
          <p:nvPr>
            <p:ph idx="4" type="body"/>
          </p:nvPr>
        </p:nvSpPr>
        <p:spPr>
          <a:xfrm>
            <a:off x="100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88"/>
          <p:cNvSpPr txBox="1"/>
          <p:nvPr>
            <p:ph idx="5" type="body"/>
          </p:nvPr>
        </p:nvSpPr>
        <p:spPr>
          <a:xfrm>
            <a:off x="712548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88"/>
          <p:cNvSpPr txBox="1"/>
          <p:nvPr>
            <p:ph idx="6" type="body"/>
          </p:nvPr>
        </p:nvSpPr>
        <p:spPr>
          <a:xfrm>
            <a:off x="13245120" y="6075720"/>
            <a:ext cx="582804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.xml"/><Relationship Id="rId22" Type="http://schemas.openxmlformats.org/officeDocument/2006/relationships/slideLayout" Target="../slideLayouts/slideLayout7.xml"/><Relationship Id="rId21" Type="http://schemas.openxmlformats.org/officeDocument/2006/relationships/slideLayout" Target="../slideLayouts/slideLayout6.xml"/><Relationship Id="rId24" Type="http://schemas.openxmlformats.org/officeDocument/2006/relationships/slideLayout" Target="../slideLayouts/slideLayout9.xml"/><Relationship Id="rId23" Type="http://schemas.openxmlformats.org/officeDocument/2006/relationships/slideLayout" Target="../slideLayouts/slideLayout8.xml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slideLayout" Target="../slideLayouts/slideLayout11.xml"/><Relationship Id="rId25" Type="http://schemas.openxmlformats.org/officeDocument/2006/relationships/slideLayout" Target="../slideLayouts/slideLayout10.xml"/><Relationship Id="rId28" Type="http://schemas.openxmlformats.org/officeDocument/2006/relationships/theme" Target="../theme/theme4.xml"/><Relationship Id="rId27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23.png"/><Relationship Id="rId12" Type="http://schemas.openxmlformats.org/officeDocument/2006/relationships/image" Target="../media/image2.png"/><Relationship Id="rId15" Type="http://schemas.openxmlformats.org/officeDocument/2006/relationships/image" Target="../media/image27.png"/><Relationship Id="rId14" Type="http://schemas.openxmlformats.org/officeDocument/2006/relationships/image" Target="../media/image11.png"/><Relationship Id="rId17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.xml"/><Relationship Id="rId19" Type="http://schemas.openxmlformats.org/officeDocument/2006/relationships/slideLayout" Target="../slideLayouts/slideLayout4.xml"/><Relationship Id="rId18" Type="http://schemas.openxmlformats.org/officeDocument/2006/relationships/slideLayout" Target="../slideLayouts/slideLayout3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theme" Target="../theme/theme5.xml"/><Relationship Id="rId25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23.png"/><Relationship Id="rId12" Type="http://schemas.openxmlformats.org/officeDocument/2006/relationships/image" Target="../media/image2.png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theme" Target="../theme/theme7.xml"/><Relationship Id="rId25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23.png"/><Relationship Id="rId12" Type="http://schemas.openxmlformats.org/officeDocument/2006/relationships/image" Target="../media/image2.png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46.xml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theme" Target="../theme/theme3.xml"/><Relationship Id="rId25" Type="http://schemas.openxmlformats.org/officeDocument/2006/relationships/slideLayout" Target="../slideLayouts/slideLayout48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23.png"/><Relationship Id="rId12" Type="http://schemas.openxmlformats.org/officeDocument/2006/relationships/image" Target="../media/image2.png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1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58.xml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60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23.png"/><Relationship Id="rId12" Type="http://schemas.openxmlformats.org/officeDocument/2006/relationships/image" Target="../media/image2.png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3.xml"/></Relationships>
</file>

<file path=ppt/slideMasters/_rels/slideMaster6.xml.rels><?xml version="1.0" encoding="UTF-8" standalone="yes"?><Relationships xmlns="http://schemas.openxmlformats.org/package/2006/relationships"><Relationship Id="rId20" Type="http://schemas.openxmlformats.org/officeDocument/2006/relationships/image" Target="../media/image37.png"/><Relationship Id="rId22" Type="http://schemas.openxmlformats.org/officeDocument/2006/relationships/image" Target="../media/image33.png"/><Relationship Id="rId21" Type="http://schemas.openxmlformats.org/officeDocument/2006/relationships/image" Target="../media/image31.png"/><Relationship Id="rId24" Type="http://schemas.openxmlformats.org/officeDocument/2006/relationships/slideLayout" Target="../slideLayouts/slideLayout61.xml"/><Relationship Id="rId23" Type="http://schemas.openxmlformats.org/officeDocument/2006/relationships/image" Target="../media/image35.png"/><Relationship Id="rId1" Type="http://schemas.openxmlformats.org/officeDocument/2006/relationships/image" Target="../media/image6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26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64.xml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29" Type="http://schemas.openxmlformats.org/officeDocument/2006/relationships/slideLayout" Target="../slideLayouts/slideLayout66.xml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31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67.xml"/><Relationship Id="rId11" Type="http://schemas.openxmlformats.org/officeDocument/2006/relationships/image" Target="../media/image7.png"/><Relationship Id="rId33" Type="http://schemas.openxmlformats.org/officeDocument/2006/relationships/slideLayout" Target="../slideLayouts/slideLayout70.xml"/><Relationship Id="rId10" Type="http://schemas.openxmlformats.org/officeDocument/2006/relationships/image" Target="../media/image10.png"/><Relationship Id="rId32" Type="http://schemas.openxmlformats.org/officeDocument/2006/relationships/slideLayout" Target="../slideLayouts/slideLayout69.xml"/><Relationship Id="rId13" Type="http://schemas.openxmlformats.org/officeDocument/2006/relationships/image" Target="../media/image23.png"/><Relationship Id="rId35" Type="http://schemas.openxmlformats.org/officeDocument/2006/relationships/slideLayout" Target="../slideLayouts/slideLayout72.xml"/><Relationship Id="rId12" Type="http://schemas.openxmlformats.org/officeDocument/2006/relationships/image" Target="../media/image2.png"/><Relationship Id="rId34" Type="http://schemas.openxmlformats.org/officeDocument/2006/relationships/slideLayout" Target="../slideLayouts/slideLayout71.xml"/><Relationship Id="rId15" Type="http://schemas.openxmlformats.org/officeDocument/2006/relationships/image" Target="../media/image36.png"/><Relationship Id="rId14" Type="http://schemas.openxmlformats.org/officeDocument/2006/relationships/image" Target="../media/image30.png"/><Relationship Id="rId36" Type="http://schemas.openxmlformats.org/officeDocument/2006/relationships/theme" Target="../theme/theme6.xml"/><Relationship Id="rId17" Type="http://schemas.openxmlformats.org/officeDocument/2006/relationships/image" Target="../media/image34.png"/><Relationship Id="rId16" Type="http://schemas.openxmlformats.org/officeDocument/2006/relationships/image" Target="../media/image29.png"/><Relationship Id="rId19" Type="http://schemas.openxmlformats.org/officeDocument/2006/relationships/image" Target="../media/image32.png"/><Relationship Id="rId18" Type="http://schemas.openxmlformats.org/officeDocument/2006/relationships/image" Target="../media/image39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7;p11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8" name="Google Shape;8;p11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9" name="Google Shape;9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0" name="Google Shape;10;p11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11" name="Google Shape;11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12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13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14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" name="Google Shape;15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16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17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8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19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0" name="Google Shape;20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22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0" y="6480"/>
            <a:ext cx="20111040" cy="11311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1"/>
          <p:cNvSpPr txBox="1"/>
          <p:nvPr>
            <p:ph type="title"/>
          </p:nvPr>
        </p:nvSpPr>
        <p:spPr>
          <a:xfrm>
            <a:off x="1005480" y="451440"/>
            <a:ext cx="18100080" cy="1888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1005480" y="2647800"/>
            <a:ext cx="18100080" cy="6562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" name="Google Shape;26;p11"/>
          <p:cNvSpPr txBox="1"/>
          <p:nvPr>
            <p:ph idx="11" type="ftr"/>
          </p:nvPr>
        </p:nvSpPr>
        <p:spPr>
          <a:xfrm>
            <a:off x="6662160" y="10487880"/>
            <a:ext cx="67867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" name="Google Shape;27;p11"/>
          <p:cNvSpPr txBox="1"/>
          <p:nvPr>
            <p:ph idx="12" type="sldNum"/>
          </p:nvPr>
        </p:nvSpPr>
        <p:spPr>
          <a:xfrm>
            <a:off x="142041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1382760" y="10487880"/>
            <a:ext cx="452412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6"/>
    <p:sldLayoutId id="2147483650" r:id="rId17"/>
    <p:sldLayoutId id="2147483651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657" r:id="rId24"/>
    <p:sldLayoutId id="2147483658" r:id="rId25"/>
    <p:sldLayoutId id="2147483659" r:id="rId26"/>
    <p:sldLayoutId id="2147483660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3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116" name="Google Shape;116;p13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117" name="Google Shape;117;p1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18" name="Google Shape;118;p13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119" name="Google Shape;119;p1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0" name="Google Shape;120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1" name="Google Shape;121;p1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2" name="Google Shape;122;p13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3" name="Google Shape;123;p13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4" name="Google Shape;124;p13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5" name="Google Shape;125;p13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6" name="Google Shape;126;p13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7" name="Google Shape;127;p13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128" name="Google Shape;128;p1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" name="Google Shape;130;p13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1" name="Google Shape;131;p13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2" name="Google Shape;182;p15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183" name="Google Shape;183;p15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184" name="Google Shape;184;p15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85" name="Google Shape;185;p15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186" name="Google Shape;186;p1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7" name="Google Shape;187;p1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8" name="Google Shape;188;p15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9" name="Google Shape;189;p15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0" name="Google Shape;190;p15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1" name="Google Shape;191;p15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2" name="Google Shape;192;p15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3" name="Google Shape;193;p15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4" name="Google Shape;194;p15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195" name="Google Shape;195;p1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1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15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15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9" name="Google Shape;199;p15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17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263" name="Google Shape;263;p17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264" name="Google Shape;264;p17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65" name="Google Shape;265;p17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266" name="Google Shape;266;p17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7" name="Google Shape;267;p1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8" name="Google Shape;268;p1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9" name="Google Shape;269;p17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0" name="Google Shape;270;p17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1" name="Google Shape;271;p17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2" name="Google Shape;272;p17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3" name="Google Shape;273;p17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4" name="Google Shape;274;p17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75" name="Google Shape;27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7" name="Google Shape;277;p17"/>
          <p:cNvSpPr txBox="1"/>
          <p:nvPr>
            <p:ph idx="12" type="sldNum"/>
          </p:nvPr>
        </p:nvSpPr>
        <p:spPr>
          <a:xfrm>
            <a:off x="1470312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17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9" name="Google Shape;279;p17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2" name="Google Shape;342;p19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343" name="Google Shape;343;p19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344" name="Google Shape;344;p19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345" name="Google Shape;345;p19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346" name="Google Shape;346;p1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7" name="Google Shape;347;p1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8" name="Google Shape;348;p19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9" name="Google Shape;349;p19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0" name="Google Shape;350;p19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1" name="Google Shape;351;p1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2" name="Google Shape;352;p1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3" name="Google Shape;353;p1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4" name="Google Shape;354;p1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355" name="Google Shape;355;p1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6" name="Google Shape;356;p1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7" name="Google Shape;357;p19"/>
          <p:cNvSpPr txBox="1"/>
          <p:nvPr>
            <p:ph idx="12" type="sldNum"/>
          </p:nvPr>
        </p:nvSpPr>
        <p:spPr>
          <a:xfrm>
            <a:off x="14648400" y="10759680"/>
            <a:ext cx="462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B8B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19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9" name="Google Shape;359;p19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1040" cy="11279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2" name="Google Shape;422;p21"/>
          <p:cNvGrpSpPr/>
          <p:nvPr/>
        </p:nvGrpSpPr>
        <p:grpSpPr>
          <a:xfrm>
            <a:off x="10055880" y="451800"/>
            <a:ext cx="9990720" cy="1667160"/>
            <a:chOff x="10055880" y="451800"/>
            <a:chExt cx="9990720" cy="1667160"/>
          </a:xfrm>
        </p:grpSpPr>
        <p:grpSp>
          <p:nvGrpSpPr>
            <p:cNvPr id="423" name="Google Shape;423;p21"/>
            <p:cNvGrpSpPr/>
            <p:nvPr/>
          </p:nvGrpSpPr>
          <p:grpSpPr>
            <a:xfrm>
              <a:off x="10055880" y="451800"/>
              <a:ext cx="9990720" cy="1667160"/>
              <a:chOff x="10055880" y="451800"/>
              <a:chExt cx="9990720" cy="1667160"/>
            </a:xfrm>
          </p:grpSpPr>
          <p:pic>
            <p:nvPicPr>
              <p:cNvPr id="424" name="Google Shape;424;p2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6118640" y="560880"/>
                <a:ext cx="622440" cy="7077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25" name="Google Shape;425;p21"/>
              <p:cNvGrpSpPr/>
              <p:nvPr/>
            </p:nvGrpSpPr>
            <p:grpSpPr>
              <a:xfrm>
                <a:off x="10055880" y="451800"/>
                <a:ext cx="9990720" cy="1667160"/>
                <a:chOff x="10055880" y="451800"/>
                <a:chExt cx="9990720" cy="1667160"/>
              </a:xfrm>
            </p:grpSpPr>
            <p:pic>
              <p:nvPicPr>
                <p:cNvPr id="426" name="Google Shape;426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573120" y="560880"/>
                  <a:ext cx="1089360" cy="6872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7" name="Google Shape;427;p2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0551960" y="1304280"/>
                  <a:ext cx="8460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8" name="Google Shape;428;p2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3928040" y="1303920"/>
                  <a:ext cx="2065320" cy="6775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9" name="Google Shape;429;p2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6327800" y="1326600"/>
                  <a:ext cx="1474200" cy="6544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0" name="Google Shape;430;p2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1630520" y="1326600"/>
                  <a:ext cx="1911600" cy="6476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1" name="Google Shape;431;p2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7430120" y="1207800"/>
                  <a:ext cx="2616480" cy="911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2" name="Google Shape;432;p2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7" l="73066" r="16742" t="0"/>
                <a:stretch/>
              </p:blipFill>
              <p:spPr>
                <a:xfrm>
                  <a:off x="10055880" y="451800"/>
                  <a:ext cx="944640" cy="796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3" name="Google Shape;433;p2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930080" y="527400"/>
                  <a:ext cx="1474200" cy="6847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4" name="Google Shape;434;p2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2557880" y="582480"/>
                  <a:ext cx="2181600" cy="671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435" name="Google Shape;435;p2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981800" y="553320"/>
              <a:ext cx="1693800" cy="834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6" name="Google Shape;436;p2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658480" y="636480"/>
              <a:ext cx="1636560" cy="80604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7" name="Google Shape;437;p2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0" y="0"/>
            <a:ext cx="20173680" cy="113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1"/>
          <p:cNvSpPr/>
          <p:nvPr/>
        </p:nvSpPr>
        <p:spPr>
          <a:xfrm>
            <a:off x="906480" y="649080"/>
            <a:ext cx="9732600" cy="1186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9" name="Google Shape;439;p21"/>
          <p:cNvGrpSpPr/>
          <p:nvPr/>
        </p:nvGrpSpPr>
        <p:grpSpPr>
          <a:xfrm>
            <a:off x="9129600" y="460440"/>
            <a:ext cx="10196640" cy="1735200"/>
            <a:chOff x="9129600" y="460440"/>
            <a:chExt cx="10196640" cy="1735200"/>
          </a:xfrm>
        </p:grpSpPr>
        <p:pic>
          <p:nvPicPr>
            <p:cNvPr id="440" name="Google Shape;440;p21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7776080" y="571320"/>
              <a:ext cx="1105920" cy="697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1" name="Google Shape;441;p21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9686880" y="1368720"/>
              <a:ext cx="858960" cy="657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2" name="Google Shape;442;p21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3114440" y="1368360"/>
              <a:ext cx="2096640" cy="687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21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5550920" y="1391400"/>
              <a:ext cx="1496520" cy="6645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21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10782000" y="1391400"/>
              <a:ext cx="1940760" cy="657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21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16669800" y="1270800"/>
              <a:ext cx="2656440" cy="9248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21"/>
            <p:cNvPicPr preferRelativeResize="0"/>
            <p:nvPr/>
          </p:nvPicPr>
          <p:blipFill rotWithShape="1">
            <a:blip r:embed="rId9">
              <a:alphaModFix/>
            </a:blip>
            <a:srcRect b="2597" l="73066" r="0" t="0"/>
            <a:stretch/>
          </p:blipFill>
          <p:spPr>
            <a:xfrm>
              <a:off x="9129600" y="460440"/>
              <a:ext cx="2538720" cy="8085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21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16107840" y="537120"/>
              <a:ext cx="1496520" cy="695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21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13789440" y="537120"/>
              <a:ext cx="2146680" cy="7930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21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11669040" y="592920"/>
              <a:ext cx="2214720" cy="6811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0" name="Google Shape;450;p21"/>
          <p:cNvSpPr txBox="1"/>
          <p:nvPr>
            <p:ph type="title"/>
          </p:nvPr>
        </p:nvSpPr>
        <p:spPr>
          <a:xfrm>
            <a:off x="1005480" y="451440"/>
            <a:ext cx="18100440" cy="188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51" name="Google Shape;451;p21"/>
          <p:cNvSpPr txBox="1"/>
          <p:nvPr>
            <p:ph idx="1" type="body"/>
          </p:nvPr>
        </p:nvSpPr>
        <p:spPr>
          <a:xfrm>
            <a:off x="1005480" y="2647800"/>
            <a:ext cx="18100440" cy="6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1.png"/><Relationship Id="rId4" Type="http://schemas.openxmlformats.org/officeDocument/2006/relationships/image" Target="../media/image49.png"/><Relationship Id="rId9" Type="http://schemas.openxmlformats.org/officeDocument/2006/relationships/image" Target="../media/image43.png"/><Relationship Id="rId5" Type="http://schemas.openxmlformats.org/officeDocument/2006/relationships/image" Target="../media/image46.png"/><Relationship Id="rId6" Type="http://schemas.openxmlformats.org/officeDocument/2006/relationships/image" Target="../media/image60.png"/><Relationship Id="rId7" Type="http://schemas.openxmlformats.org/officeDocument/2006/relationships/image" Target="../media/image55.png"/><Relationship Id="rId8" Type="http://schemas.openxmlformats.org/officeDocument/2006/relationships/image" Target="../media/image45.png"/><Relationship Id="rId11" Type="http://schemas.openxmlformats.org/officeDocument/2006/relationships/image" Target="../media/image42.png"/><Relationship Id="rId10" Type="http://schemas.openxmlformats.org/officeDocument/2006/relationships/image" Target="../media/image47.png"/><Relationship Id="rId13" Type="http://schemas.openxmlformats.org/officeDocument/2006/relationships/image" Target="../media/image38.png"/><Relationship Id="rId12" Type="http://schemas.openxmlformats.org/officeDocument/2006/relationships/image" Target="../media/image44.png"/><Relationship Id="rId15" Type="http://schemas.openxmlformats.org/officeDocument/2006/relationships/image" Target="../media/image51.png"/><Relationship Id="rId14" Type="http://schemas.openxmlformats.org/officeDocument/2006/relationships/image" Target="../media/image4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6.png"/><Relationship Id="rId4" Type="http://schemas.openxmlformats.org/officeDocument/2006/relationships/hyperlink" Target="https://spec.tass.ru/achimovka/trudnaya-neft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yberleninka.ru/article/n/detonatsionnyy-sposob-i-tehnologiya-izgotovleniya-mnogosloynyh-oblitsovok-zaryadov-kumulyativnyh-perforatorov/viewer" TargetMode="External"/><Relationship Id="rId4" Type="http://schemas.openxmlformats.org/officeDocument/2006/relationships/image" Target="../media/image53.png"/><Relationship Id="rId5" Type="http://schemas.openxmlformats.org/officeDocument/2006/relationships/image" Target="../media/image5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8.jpg"/><Relationship Id="rId4" Type="http://schemas.openxmlformats.org/officeDocument/2006/relationships/image" Target="../media/image5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8.png"/><Relationship Id="rId4" Type="http://schemas.openxmlformats.org/officeDocument/2006/relationships/image" Target="../media/image50.png"/><Relationship Id="rId5" Type="http://schemas.openxmlformats.org/officeDocument/2006/relationships/image" Target="../media/image5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0" y="2463840"/>
            <a:ext cx="10293480" cy="237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60" y="433080"/>
            <a:ext cx="987120" cy="112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920" y="433080"/>
            <a:ext cx="1726920" cy="108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00" y="1611000"/>
            <a:ext cx="1341360" cy="102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280" y="1598760"/>
            <a:ext cx="3273840" cy="107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80" y="1646640"/>
            <a:ext cx="2336760" cy="103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80" y="1720080"/>
            <a:ext cx="3030480" cy="102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400" y="1458000"/>
            <a:ext cx="4147560" cy="144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"/>
          <p:cNvPicPr preferRelativeResize="0"/>
          <p:nvPr/>
        </p:nvPicPr>
        <p:blipFill rotWithShape="1">
          <a:blip r:embed="rId11">
            <a:alphaModFix/>
          </a:blip>
          <a:srcRect b="2580" l="73066" r="16742" t="0"/>
          <a:stretch/>
        </p:blipFill>
        <p:spPr>
          <a:xfrm>
            <a:off x="2796120" y="260280"/>
            <a:ext cx="1497600" cy="126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680" y="379800"/>
            <a:ext cx="2336760" cy="108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6840" y="466920"/>
            <a:ext cx="3457800" cy="106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440" y="99720"/>
            <a:ext cx="4968720" cy="161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5000" y="320760"/>
            <a:ext cx="3126600" cy="154044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1"/>
          <p:cNvSpPr txBox="1"/>
          <p:nvPr>
            <p:ph idx="4294967295" type="title"/>
          </p:nvPr>
        </p:nvSpPr>
        <p:spPr>
          <a:xfrm>
            <a:off x="1028160" y="2685600"/>
            <a:ext cx="17421120" cy="54226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b="0" i="0" lang="ru-RU" sz="6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Получение покрытий детонационным способом на кумулятивные облицовки конической формы</a:t>
            </a:r>
            <a:endParaRPr b="0" i="0" sz="6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"/>
          <p:cNvSpPr txBox="1"/>
          <p:nvPr>
            <p:ph idx="4294967295" type="title"/>
          </p:nvPr>
        </p:nvSpPr>
        <p:spPr>
          <a:xfrm>
            <a:off x="548640" y="132444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ct val="100000"/>
              <a:buFont typeface="Arial"/>
              <a:buNone/>
            </a:pPr>
            <a:r>
              <a:rPr b="1" i="0" lang="ru-RU" sz="726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i="0" lang="ru-RU" sz="72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726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проекта</a:t>
            </a:r>
            <a:endParaRPr b="0" i="0" sz="72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"/>
          <p:cNvSpPr txBox="1"/>
          <p:nvPr>
            <p:ph idx="4294967295" type="body"/>
          </p:nvPr>
        </p:nvSpPr>
        <p:spPr>
          <a:xfrm>
            <a:off x="681120" y="2700000"/>
            <a:ext cx="9299880" cy="85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Последние десятилетия добыча природного газа и нефти становится все более сложной. 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Традиционные месторождения, которые человечество разрабатывало много десятков лет, почти исчерпаны. При этом труднодоступные глубокие пласты с крайне сложным геологическим строением хранят огромные объемы трудно извлекаемых запасов. Они почти не тронуты человеком. 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Чтобы добывать такую «трудную» нефть и природный газ, нужны принципиально новые подходы. 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15680" y="2534760"/>
            <a:ext cx="7091280" cy="835344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"/>
          <p:cNvSpPr/>
          <p:nvPr/>
        </p:nvSpPr>
        <p:spPr>
          <a:xfrm>
            <a:off x="680040" y="9400320"/>
            <a:ext cx="1065168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sng" cap="none" strike="noStrike">
                <a:solidFill>
                  <a:srgbClr val="0563C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https://spec.tass.ru/achimovka/trudnaya-neft/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"/>
          <p:cNvSpPr txBox="1"/>
          <p:nvPr>
            <p:ph idx="4294967295" type="title"/>
          </p:nvPr>
        </p:nvSpPr>
        <p:spPr>
          <a:xfrm>
            <a:off x="842400" y="117504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10"/>
              <a:buFont typeface="Arial"/>
              <a:buNone/>
            </a:pPr>
            <a:r>
              <a:rPr b="1" i="0" lang="ru-RU" sz="651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6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3"/>
          <p:cNvSpPr txBox="1"/>
          <p:nvPr>
            <p:ph idx="4294967295" type="body"/>
          </p:nvPr>
        </p:nvSpPr>
        <p:spPr>
          <a:xfrm>
            <a:off x="864000" y="3174480"/>
            <a:ext cx="9177840" cy="84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Технология добычи с помощью перфорационных систем без покрытия не позволяет достигнуть максимум эффективности в получении запасов, заключенных в геологических пластах, особенности которых не позволяют организовывать рентабельную добычу нефти с помощью существующих технологий: 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730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Char char="•"/>
            </a:pPr>
            <a:r>
              <a:rPr b="1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затруднение добычи нефти в труднодоступных местах с температурой ниже/выше 60 ℃;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730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Char char="•"/>
            </a:pPr>
            <a:r>
              <a:rPr b="1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мерзлый грунт. 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4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2000"/>
              <a:buFont typeface="Arial"/>
              <a:buNone/>
            </a:pPr>
            <a:br>
              <a:rPr b="0" i="0" lang="ru-RU" sz="2000" u="none" cap="none" strike="noStrike"/>
            </a:b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2" name="Google Shape;5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1320" y="2356920"/>
            <a:ext cx="7733160" cy="8009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4"/>
          <p:cNvSpPr txBox="1"/>
          <p:nvPr>
            <p:ph idx="4294967295" type="title"/>
          </p:nvPr>
        </p:nvSpPr>
        <p:spPr>
          <a:xfrm>
            <a:off x="968400" y="151380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00"/>
              <a:buFont typeface="Arial"/>
              <a:buNone/>
            </a:pPr>
            <a:r>
              <a:rPr b="1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6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"/>
          <p:cNvSpPr txBox="1"/>
          <p:nvPr>
            <p:ph idx="4294967295" type="body"/>
          </p:nvPr>
        </p:nvSpPr>
        <p:spPr>
          <a:xfrm>
            <a:off x="540000" y="3960000"/>
            <a:ext cx="8639280" cy="7553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32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Покрытие, которое мы наносим на кумулятивные облицовки позволяет повысить пробивную способность кумулятивного заряда перфорационной установки за счет возникающей термохимической реакции,а также позволяет увеличивать эффективность на 26% нефтеотдачи пластов в труднодоступных местах.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2000" marR="0" rtl="0" algn="l">
              <a:lnSpc>
                <a:spcPct val="90000"/>
              </a:lnSpc>
              <a:spcBef>
                <a:spcPts val="1417"/>
              </a:spcBef>
              <a:spcAft>
                <a:spcPts val="0"/>
              </a:spcAft>
              <a:buClr>
                <a:srgbClr val="0563C1"/>
              </a:buClr>
              <a:buSzPts val="2000"/>
              <a:buFont typeface="Arial"/>
              <a:buNone/>
            </a:pPr>
            <a:r>
              <a:rPr b="0" i="0" lang="ru-RU" sz="20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https://cyberleninka.ru/article/n/detonatsionnyy-sposob-i-tehnologiya-izgotovleniya-mnogosloynyh-oblitsovok-zaryadov-kumulyativnyh-perforatorov/viewer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4"/>
          <p:cNvSpPr/>
          <p:nvPr/>
        </p:nvSpPr>
        <p:spPr>
          <a:xfrm>
            <a:off x="968400" y="9011160"/>
            <a:ext cx="18173880" cy="705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0" name="Google Shape;5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60000" y="2520000"/>
            <a:ext cx="6635880" cy="341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60000" y="6517080"/>
            <a:ext cx="6666480" cy="374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"/>
          <p:cNvSpPr txBox="1"/>
          <p:nvPr>
            <p:ph idx="4294967295" type="title"/>
          </p:nvPr>
        </p:nvSpPr>
        <p:spPr>
          <a:xfrm>
            <a:off x="954720" y="40680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10"/>
              <a:buFont typeface="Arial"/>
              <a:buNone/>
            </a:pPr>
            <a:r>
              <a:rPr b="1" i="0" lang="ru-RU" sz="651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6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60000" y="2520000"/>
            <a:ext cx="7898400" cy="812772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5"/>
          <p:cNvSpPr/>
          <p:nvPr/>
        </p:nvSpPr>
        <p:spPr>
          <a:xfrm>
            <a:off x="14055120" y="6487200"/>
            <a:ext cx="232596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48 329 942 197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5"/>
          <p:cNvSpPr/>
          <p:nvPr/>
        </p:nvSpPr>
        <p:spPr>
          <a:xfrm>
            <a:off x="13841280" y="5121360"/>
            <a:ext cx="275400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1 462 427 745 665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5"/>
          <p:cNvSpPr/>
          <p:nvPr/>
        </p:nvSpPr>
        <p:spPr>
          <a:xfrm>
            <a:off x="13755600" y="3724200"/>
            <a:ext cx="292536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14 994 507 190 751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4640" y="5880600"/>
            <a:ext cx="8748720" cy="503208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5"/>
          <p:cNvSpPr/>
          <p:nvPr/>
        </p:nvSpPr>
        <p:spPr>
          <a:xfrm>
            <a:off x="660600" y="1453680"/>
            <a:ext cx="10499040" cy="4604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6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66"/>
                </a:solidFill>
                <a:latin typeface="Arial Black"/>
                <a:ea typeface="Arial Black"/>
                <a:cs typeface="Arial Black"/>
                <a:sym typeface="Arial Black"/>
              </a:rPr>
              <a:t>   </a:t>
            </a:r>
            <a:r>
              <a:rPr b="1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Данные с сайта finam.ru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b="0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В 2021 году мировой спрос на нефть составил почти 97 млн барр/сут. 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b="0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К 2045 году он вырастет на 13 млн барр/сут., до 110 млн барр/сут. 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b="0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Центр роста будет лежать в развивающихся странах за пределами ОЭСР.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b="1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  Данные с сайта neftedaz.ru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b="0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В 2022 г. спрос на нефть в стране вырос на 370 тыс. барр./сутки и составил 5,14 млн барр./сутки.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"/>
          <p:cNvSpPr txBox="1"/>
          <p:nvPr>
            <p:ph idx="4294967295" type="title"/>
          </p:nvPr>
        </p:nvSpPr>
        <p:spPr>
          <a:xfrm>
            <a:off x="714600" y="100692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00"/>
              <a:buFont typeface="Arial"/>
              <a:buNone/>
            </a:pPr>
            <a:r>
              <a:rPr b="1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Бизнес</a:t>
            </a:r>
            <a:r>
              <a:rPr b="0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- модель</a:t>
            </a:r>
            <a:endParaRPr b="0" i="0" sz="6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6"/>
          <p:cNvSpPr/>
          <p:nvPr/>
        </p:nvSpPr>
        <p:spPr>
          <a:xfrm>
            <a:off x="457200" y="2773800"/>
            <a:ext cx="3625920" cy="2467800"/>
          </a:xfrm>
          <a:prstGeom prst="rect">
            <a:avLst/>
          </a:prstGeom>
          <a:solidFill>
            <a:srgbClr val="000066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6"/>
          <p:cNvSpPr/>
          <p:nvPr/>
        </p:nvSpPr>
        <p:spPr>
          <a:xfrm>
            <a:off x="548640" y="2971800"/>
            <a:ext cx="356508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Ключевые партнеры: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ФГБОУ ВО «СамГТУ»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6"/>
          <p:cNvSpPr/>
          <p:nvPr/>
        </p:nvSpPr>
        <p:spPr>
          <a:xfrm>
            <a:off x="4084200" y="2773800"/>
            <a:ext cx="3969000" cy="5752080"/>
          </a:xfrm>
          <a:prstGeom prst="rect">
            <a:avLst/>
          </a:prstGeom>
          <a:solidFill>
            <a:srgbClr val="D8E2F3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6"/>
          <p:cNvSpPr/>
          <p:nvPr/>
        </p:nvSpPr>
        <p:spPr>
          <a:xfrm>
            <a:off x="4232880" y="2971800"/>
            <a:ext cx="367164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Разработка состава порошка для нанесения на кумулятивные облицовки детонационным способом напыления.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6"/>
          <p:cNvSpPr/>
          <p:nvPr/>
        </p:nvSpPr>
        <p:spPr>
          <a:xfrm>
            <a:off x="8054280" y="2773800"/>
            <a:ext cx="3771000" cy="5752080"/>
          </a:xfrm>
          <a:prstGeom prst="rect">
            <a:avLst/>
          </a:prstGeom>
          <a:solidFill>
            <a:srgbClr val="000066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6"/>
          <p:cNvSpPr/>
          <p:nvPr/>
        </p:nvSpPr>
        <p:spPr>
          <a:xfrm>
            <a:off x="8139960" y="2971800"/>
            <a:ext cx="3831840" cy="569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Предоставленная ценность: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Расширить географию добычи нефти;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Достигнуть максимум эффективности нефтеотдачи пластов.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6"/>
          <p:cNvSpPr/>
          <p:nvPr/>
        </p:nvSpPr>
        <p:spPr>
          <a:xfrm>
            <a:off x="11826360" y="2773800"/>
            <a:ext cx="3945960" cy="3885120"/>
          </a:xfrm>
          <a:prstGeom prst="rect">
            <a:avLst/>
          </a:prstGeom>
          <a:solidFill>
            <a:srgbClr val="D8E2F3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6"/>
          <p:cNvSpPr/>
          <p:nvPr/>
        </p:nvSpPr>
        <p:spPr>
          <a:xfrm>
            <a:off x="11826360" y="2793960"/>
            <a:ext cx="3969000" cy="421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Взаимоотношения с клиентами: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Личные встречи /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сопровождения;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Взаимодействия оффлайн.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7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7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7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7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6"/>
          <p:cNvSpPr/>
          <p:nvPr/>
        </p:nvSpPr>
        <p:spPr>
          <a:xfrm>
            <a:off x="15765840" y="2773800"/>
            <a:ext cx="4121280" cy="4190040"/>
          </a:xfrm>
          <a:prstGeom prst="rect">
            <a:avLst/>
          </a:prstGeom>
          <a:solidFill>
            <a:srgbClr val="000066"/>
          </a:solidFill>
          <a:ln cap="flat" cmpd="sng" w="25400">
            <a:solidFill>
              <a:srgbClr val="00006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6"/>
          <p:cNvSpPr/>
          <p:nvPr/>
        </p:nvSpPr>
        <p:spPr>
          <a:xfrm>
            <a:off x="15773400" y="2828880"/>
            <a:ext cx="4113720" cy="51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Клиенты: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Компании,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производящие перфораторные системы;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Нефтедобывающие компании.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6"/>
          <p:cNvSpPr/>
          <p:nvPr/>
        </p:nvSpPr>
        <p:spPr>
          <a:xfrm>
            <a:off x="457200" y="5242680"/>
            <a:ext cx="3625920" cy="5835960"/>
          </a:xfrm>
          <a:prstGeom prst="rect">
            <a:avLst/>
          </a:prstGeom>
          <a:solidFill>
            <a:srgbClr val="D8E2F3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6"/>
          <p:cNvSpPr/>
          <p:nvPr/>
        </p:nvSpPr>
        <p:spPr>
          <a:xfrm>
            <a:off x="457200" y="5242680"/>
            <a:ext cx="3565080" cy="88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Ключевые ресурсы: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Участники команды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Учебно-производственная база “Роща” 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ФГБОУ ВО «СамГТУ»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Установка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Материалы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6"/>
          <p:cNvSpPr/>
          <p:nvPr/>
        </p:nvSpPr>
        <p:spPr>
          <a:xfrm>
            <a:off x="11826360" y="6660000"/>
            <a:ext cx="3945960" cy="4418640"/>
          </a:xfrm>
          <a:prstGeom prst="rect">
            <a:avLst/>
          </a:prstGeom>
          <a:solidFill>
            <a:srgbClr val="000066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6"/>
          <p:cNvSpPr/>
          <p:nvPr/>
        </p:nvSpPr>
        <p:spPr>
          <a:xfrm>
            <a:off x="11826360" y="6660000"/>
            <a:ext cx="3945960" cy="807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br>
              <a:rPr b="0" i="0" lang="ru-RU" sz="32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Прямые: поставка облицовок с напыленным составом в нефтедобывающие компании.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Косвенные: покрытие состава на облицовки компаний, занимающихся созданием перфорационных систем</a:t>
            </a:r>
            <a:r>
              <a:rPr b="0" i="0" lang="ru-RU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6"/>
          <p:cNvSpPr/>
          <p:nvPr/>
        </p:nvSpPr>
        <p:spPr>
          <a:xfrm>
            <a:off x="4084200" y="8526600"/>
            <a:ext cx="7740720" cy="2551680"/>
          </a:xfrm>
          <a:prstGeom prst="rect">
            <a:avLst/>
          </a:prstGeom>
          <a:solidFill>
            <a:srgbClr val="000066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6"/>
          <p:cNvSpPr/>
          <p:nvPr/>
        </p:nvSpPr>
        <p:spPr>
          <a:xfrm>
            <a:off x="4084200" y="8524800"/>
            <a:ext cx="7653240" cy="24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Издержки: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6"/>
          <p:cNvSpPr/>
          <p:nvPr/>
        </p:nvSpPr>
        <p:spPr>
          <a:xfrm>
            <a:off x="15765840" y="6964560"/>
            <a:ext cx="4121280" cy="4141440"/>
          </a:xfrm>
          <a:prstGeom prst="rect">
            <a:avLst/>
          </a:prstGeom>
          <a:solidFill>
            <a:srgbClr val="D8E2F3"/>
          </a:solidFill>
          <a:ln cap="flat" cmpd="sng" w="254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6"/>
          <p:cNvSpPr/>
          <p:nvPr/>
        </p:nvSpPr>
        <p:spPr>
          <a:xfrm>
            <a:off x="15773400" y="6977160"/>
            <a:ext cx="4182480" cy="648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Доходы: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Доход от разовых сделок покупки товара.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Фиксированный доход от покупки товара в кредит.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Плата за использование технологии изготовления в аренду.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6"/>
          <p:cNvSpPr/>
          <p:nvPr/>
        </p:nvSpPr>
        <p:spPr>
          <a:xfrm>
            <a:off x="4172040" y="9102600"/>
            <a:ext cx="7565400" cy="118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Постоянные: амортизация, ЗП сотрудникам;</a:t>
            </a:r>
            <a:br>
              <a:rPr b="0" i="0" lang="ru-RU" sz="24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Переменные: закупка материала для напыления, закупка листов меди.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"/>
          <p:cNvSpPr txBox="1"/>
          <p:nvPr>
            <p:ph idx="4294967295" type="title"/>
          </p:nvPr>
        </p:nvSpPr>
        <p:spPr>
          <a:xfrm>
            <a:off x="803160" y="101844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00"/>
              <a:buFont typeface="Arial"/>
              <a:buNone/>
            </a:pPr>
            <a:r>
              <a:rPr b="1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Текущие</a:t>
            </a:r>
            <a:r>
              <a:rPr b="0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6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результаты</a:t>
            </a:r>
            <a:endParaRPr b="0" i="0" sz="6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2" name="Google Shape;5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3080" y="3923280"/>
            <a:ext cx="5459760" cy="53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60520" y="3923280"/>
            <a:ext cx="5373360" cy="53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6640" y="3905640"/>
            <a:ext cx="5250960" cy="53654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5" name="Google Shape;585;p7"/>
          <p:cNvGraphicFramePr/>
          <p:nvPr/>
        </p:nvGraphicFramePr>
        <p:xfrm>
          <a:off x="794520" y="24886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{7DEDB299-D919-4772-A069-BFE79DEE4335}</a:tableStyleId>
              </a:tblPr>
              <a:tblGrid>
                <a:gridCol w="18631800"/>
              </a:tblGrid>
              <a:tr h="1416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000" u="none" cap="none" strike="noStrike">
                          <a:solidFill>
                            <a:srgbClr val="0000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Кумулятивная облицовка конической формы с покрытием определенного состава, нанесенного детонационным способом напыления.</a:t>
                      </a:r>
                      <a:endParaRPr b="0" sz="3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86" name="Google Shape;586;p7"/>
          <p:cNvSpPr/>
          <p:nvPr/>
        </p:nvSpPr>
        <p:spPr>
          <a:xfrm>
            <a:off x="7107480" y="9868680"/>
            <a:ext cx="525096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Медная кумулятивная облицовка без покрытия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7"/>
          <p:cNvSpPr/>
          <p:nvPr/>
        </p:nvSpPr>
        <p:spPr>
          <a:xfrm>
            <a:off x="1168920" y="9653400"/>
            <a:ext cx="5250960" cy="123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Установка для детонационного напыления – детонационная пушка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7"/>
          <p:cNvSpPr/>
          <p:nvPr/>
        </p:nvSpPr>
        <p:spPr>
          <a:xfrm>
            <a:off x="13221720" y="9868680"/>
            <a:ext cx="525096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5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Медная кумулятивная облицовка с покрытием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"/>
          <p:cNvSpPr txBox="1"/>
          <p:nvPr>
            <p:ph idx="4294967295" type="title"/>
          </p:nvPr>
        </p:nvSpPr>
        <p:spPr>
          <a:xfrm>
            <a:off x="1443240" y="147564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6510"/>
              <a:buFont typeface="Arial"/>
              <a:buNone/>
            </a:pPr>
            <a:r>
              <a:rPr b="1" i="0" lang="ru-RU" sz="651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6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94" name="Google Shape;594;p8"/>
          <p:cNvGraphicFramePr/>
          <p:nvPr/>
        </p:nvGraphicFramePr>
        <p:xfrm>
          <a:off x="1493640" y="29260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{7DEDB299-D919-4772-A069-BFE79DEE4335}</a:tableStyleId>
              </a:tblPr>
              <a:tblGrid>
                <a:gridCol w="8641075"/>
                <a:gridCol w="8833675"/>
              </a:tblGrid>
              <a:tr h="1046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3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Участники проекта</a:t>
                      </a:r>
                      <a:endParaRPr b="0" sz="32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3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Должность</a:t>
                      </a:r>
                      <a:endParaRPr b="0" sz="32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66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Сергеева Варвара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Главный исполнительный директор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Литвинец Елена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970">
                          <a:solidFill>
                            <a:schemeClr val="dk1"/>
                          </a:solidFill>
                        </a:rPr>
                        <a:t>Стратегический директор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Щербонос Мария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Директор по маркетингу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Култынов Никита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Главный операционный директор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Каширский Сергей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Директор по информационным технологиям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Иванова Татьяна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Финансовый директор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Чикалова Арина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Директор аналитического отдела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Гареев Артем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Технический директор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Терликбаев Ерлан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Помощник стратегического директора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Табаков Илья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Помощник финансового директора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4"/>
                    </a:solidFill>
                  </a:tcPr>
                </a:tc>
              </a:tr>
              <a:tr h="61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Литвинов Демьян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97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Директор по безопасности</a:t>
                      </a:r>
                      <a:endParaRPr b="0" sz="297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9"/>
          <p:cNvSpPr txBox="1"/>
          <p:nvPr>
            <p:ph idx="4294967295" type="title"/>
          </p:nvPr>
        </p:nvSpPr>
        <p:spPr>
          <a:xfrm>
            <a:off x="925200" y="1203480"/>
            <a:ext cx="9740160" cy="91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510"/>
              <a:buFont typeface="Arial"/>
              <a:buNone/>
            </a:pPr>
            <a:r>
              <a:rPr b="1" i="0" lang="ru-RU" sz="651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b="0" i="0" sz="6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00" name="Google Shape;600;p9"/>
          <p:cNvGraphicFramePr/>
          <p:nvPr/>
        </p:nvGraphicFramePr>
        <p:xfrm>
          <a:off x="1122250" y="21135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{7DEDB299-D919-4772-A069-BFE79DEE4335}</a:tableStyleId>
              </a:tblPr>
              <a:tblGrid>
                <a:gridCol w="8505725"/>
                <a:gridCol w="8505725"/>
              </a:tblGrid>
              <a:tr h="416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</a:tr>
              <a:tr h="246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1)Создание списков потенциальных покупателей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2)Составить коммерческое предложение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3)</a:t>
                      </a: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л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ендинга/сайта</a:t>
                      </a: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br>
                        <a:rPr lang="ru-RU" sz="3100"/>
                      </a:b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готового продукта</a:t>
                      </a:r>
                      <a:endParaRPr b="0" sz="3100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4)Продвижение лендинга/сайта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D4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10.01.2024-23.01.2024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D4EA"/>
                    </a:solidFill>
                  </a:tcPr>
                </a:tc>
              </a:tr>
              <a:tr h="871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продукта с помощью лендинга/сайта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24.01.2024-14.02.2024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5"/>
                    </a:solidFill>
                  </a:tcPr>
                </a:tc>
              </a:tr>
              <a:tr h="365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1)</a:t>
                      </a: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Взаимоотношения </a:t>
                      </a:r>
                      <a:br>
                        <a:rPr lang="ru-RU" sz="3100"/>
                      </a:b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 прямой целевой аудиторией</a:t>
                      </a:r>
                      <a:endParaRPr b="0" sz="3100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2)Поиск потенциальных 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партнеров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посредством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 писем на электронные почты/связь по телефону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3)Корректировка после обратной связи(цены,информации,выгоды)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4)Закупка материалов под 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объема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заказанной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 продукции.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D4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10.01.2024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D4EA"/>
                    </a:solidFill>
                  </a:tcPr>
                </a:tc>
              </a:tr>
              <a:tr h="166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1)Просмотр специализированных форумов,встреч,</a:t>
                      </a: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выставок</a:t>
                      </a:r>
                      <a:endParaRPr sz="3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100">
                          <a:solidFill>
                            <a:schemeClr val="dk1"/>
                          </a:solidFill>
                        </a:rPr>
                        <a:t>2)</a:t>
                      </a: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Участие в мероприятии «Умник» </a:t>
                      </a:r>
                      <a:br>
                        <a:rPr lang="ru-RU" sz="3100"/>
                      </a:b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 базе ФГБОУ ВО «СамГТУ»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3100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01.02.2024-25.06.2024</a:t>
                      </a:r>
                      <a:endParaRPr b="0" sz="3100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BF5"/>
                    </a:solidFill>
                  </a:tcPr>
                </a:tc>
              </a:tr>
            </a:tbl>
          </a:graphicData>
        </a:graphic>
      </p:graphicFrame>
      <p:sp>
        <p:nvSpPr>
          <p:cNvPr id="601" name="Google Shape;601;p9"/>
          <p:cNvSpPr/>
          <p:nvPr/>
        </p:nvSpPr>
        <p:spPr>
          <a:xfrm>
            <a:off x="3793700" y="2113555"/>
            <a:ext cx="240810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Планы</a:t>
            </a:r>
            <a:endParaRPr b="0" i="0" sz="3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9"/>
          <p:cNvSpPr/>
          <p:nvPr/>
        </p:nvSpPr>
        <p:spPr>
          <a:xfrm>
            <a:off x="12043305" y="2113555"/>
            <a:ext cx="365160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Срок работы</a:t>
            </a:r>
            <a:endParaRPr b="0" i="0" sz="3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0"/>
          <p:cNvSpPr txBox="1"/>
          <p:nvPr>
            <p:ph idx="4294967295" type="title"/>
          </p:nvPr>
        </p:nvSpPr>
        <p:spPr>
          <a:xfrm>
            <a:off x="912240" y="3444120"/>
            <a:ext cx="18090720" cy="394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67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72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br>
              <a:rPr b="0" i="0" lang="ru-RU" sz="7260" u="none" cap="none" strike="noStrike"/>
            </a:br>
            <a:br>
              <a:rPr b="0" i="0" lang="ru-RU" sz="7260" u="none" cap="none" strike="noStrike"/>
            </a:br>
            <a:br>
              <a:rPr b="0" i="0" lang="ru-RU" sz="7260" u="none" cap="none" strike="noStrike"/>
            </a:br>
            <a:r>
              <a:rPr b="0" i="0" lang="ru-RU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Кафедра «Технология твердых химических веществ»</a:t>
            </a:r>
            <a:br>
              <a:rPr b="0" i="0" lang="ru-RU" sz="7260" u="none" cap="none" strike="noStrike"/>
            </a:b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Лидер – Сергеева Варвара Владиславовна</a:t>
            </a:r>
            <a:br>
              <a:rPr b="0" i="0" lang="ru-RU" sz="4000" u="none" cap="none" strike="noStrike"/>
            </a:b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Номер телефона: +79966204494</a:t>
            </a:r>
            <a:br>
              <a:rPr b="0" i="0" lang="ru-RU" sz="4000" u="none" cap="none" strike="noStrike"/>
            </a:b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Email: srwwr.ya@mail.ru</a:t>
            </a:r>
            <a:br>
              <a:rPr b="0" i="0" lang="ru-RU" sz="4000" u="none" cap="none" strike="noStrike"/>
            </a:b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13</vt:i4>
  </property>
</Properties>
</file>