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notesMasterIdLst>
    <p:notesMasterId r:id="rId13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?utm_source=slidepoint&amp;utm_medium=referral" TargetMode="External"/><Relationship Id="rId4" Type="http://schemas.openxmlformats.org/officeDocument/2006/relationships/hyperlink" Target="https://unsplash.com/@aloooooooooooone?utm_source=slidepoint&amp;utm_medium=referral" TargetMode="External"/><Relationship Id="rId5" Type="http://schemas.openxmlformats.org/officeDocument/2006/relationships/hyperlink" Target="https://unsplash.com/?utm_source=slidepoint&amp;utm_medium=referral" TargetMode="External"/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2nd_cosmic_velocity?utm_source=slidepoint&amp;utm_medium=referral" TargetMode="External"/><Relationship Id="rId4" Type="http://schemas.openxmlformats.org/officeDocument/2006/relationships/hyperlink" Target="https://unsplash.com/?utm_source=slidepoint&amp;utm_medium=referral" TargetMode="External"/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simplicity?utm_source=slidepoint&amp;utm_medium=referral" TargetMode="External"/><Relationship Id="rId4" Type="http://schemas.openxmlformats.org/officeDocument/2006/relationships/hyperlink" Target="https://unsplash.com/?utm_source=slidepoint&amp;utm_medium=referral" TargetMode="External"/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markusspiske?utm_source=slidepoint&amp;utm_medium=referral" TargetMode="External"/><Relationship Id="rId4" Type="http://schemas.openxmlformats.org/officeDocument/2006/relationships/hyperlink" Target="https://unsplash.com/?utm_source=slidepoint&amp;utm_medium=referral" TargetMode="External"/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ayudiafatma?utm_source=slidepoint&amp;utm_medium=referral" TargetMode="External"/><Relationship Id="rId4" Type="http://schemas.openxmlformats.org/officeDocument/2006/relationships/hyperlink" Target="https://unsplash.com/?utm_source=slidepoint&amp;utm_medium=referral" TargetMode="External"/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73" y="498764"/>
            <a:ext cx="4804756" cy="4804756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3499658" y="8104909"/>
            <a:ext cx="7481455" cy="43226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А </a:t>
            </a:r>
            <a:pPr algn="l" indent="0" marL="0">
              <a:buNone/>
            </a:pPr>
            <a:r>
              <a:rPr lang="en-US" sz="1400" u="sng" dirty="0">
                <a:solidFill>
                  <a:srgbClr val="0000EE"/>
                </a:solidFill>
                <a:hlinkClick r:id="rId3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Unsplash </a:t>
            </a:r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втор фото: </a:t>
            </a:r>
            <a:pPr algn="l" indent="0" marL="0">
              <a:buNone/>
            </a:pPr>
            <a:r>
              <a:rPr lang="en-US" sz="1400" u="sng" dirty="0">
                <a:solidFill>
                  <a:srgbClr val="0000EE"/>
                </a:solidFill>
                <a:hlinkClick r:id="rId4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alone </a:t>
            </a:r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на </a:t>
            </a:r>
            <a:pPr algn="l" indent="0" marL="0">
              <a:buNone/>
            </a:pPr>
            <a:r>
              <a:rPr lang="en-US" sz="1400" u="sng" dirty="0">
                <a:solidFill>
                  <a:srgbClr val="0000EE"/>
                </a:solidFill>
                <a:hlinkClick r:id="rId5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Unsplash </a:t>
            </a:r>
            <a:endParaRPr lang="en-US" sz="1400" dirty="0"/>
          </a:p>
        </p:txBody>
      </p:sp>
      <p:sp>
        <p:nvSpPr>
          <p:cNvPr id="5" name="Text 1"/>
          <p:cNvSpPr/>
          <p:nvPr/>
        </p:nvSpPr>
        <p:spPr>
          <a:xfrm>
            <a:off x="6234545" y="1248987"/>
            <a:ext cx="598516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Название проекта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6234545" y="2327564"/>
            <a:ext cx="5818909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1400" dirty="0">
                <a:solidFill>
                  <a:srgbClr val="000000"/>
                </a:solidFill>
              </a:rPr>
              <a:t>«Эко-конструктор» — переработка пластика в детские пособия для изучения экологии.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246909" y="417715"/>
            <a:ext cx="10141527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Планы развития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246909" y="1662545"/>
            <a:ext cx="9144000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1400" dirty="0">
                <a:solidFill>
                  <a:srgbClr val="000000"/>
                </a:solidFill>
              </a:rPr>
              <a:t>Этап 1 (3 месяца): собрать работающий прототип шредера и экструдера, получить первую партию филамента.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246909" y="4156364"/>
            <a:ext cx="4156364" cy="192855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1400" dirty="0">
                <a:solidFill>
                  <a:srgbClr val="000000"/>
                </a:solidFill>
              </a:rPr>
              <a:t>Этап 2 (6 месяцев): напечатать тестовую партию пособий и запустить пилот в одной из школ на безвозмездной основе для сбора обратной связи. Этап 3 (12 месяцев): участие в грантовых конкурсах (УМНИК), регистрация юрлица, запуск первых коммерческих продаж.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7065818" y="4156364"/>
            <a:ext cx="4156364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1400" dirty="0">
                <a:solidFill>
                  <a:srgbClr val="000000"/>
                </a:solidFill>
              </a:rPr>
              <a:t>Оценить результаты пилотного запуска и скорректировать стратегию развития на основе полученной обратной связи.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246909" y="2080260"/>
            <a:ext cx="10141527" cy="7813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3200" b="1" dirty="0">
                <a:solidFill>
                  <a:srgbClr val="000000"/>
                </a:solidFill>
              </a:rPr>
              <a:t>Спасибо за внимание!</a:t>
            </a:r>
            <a:endParaRPr lang="en-US" sz="3200" dirty="0"/>
          </a:p>
        </p:txBody>
      </p:sp>
      <p:sp>
        <p:nvSpPr>
          <p:cNvPr id="4" name="Text 1"/>
          <p:cNvSpPr/>
          <p:nvPr/>
        </p:nvSpPr>
        <p:spPr>
          <a:xfrm>
            <a:off x="1246909" y="3325091"/>
            <a:ext cx="9975273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1400" dirty="0">
                <a:solidFill>
                  <a:srgbClr val="000000"/>
                </a:solidFill>
              </a:rPr>
              <a:t>Спасибо за внимание. В этой презентации мы рассмотрели наш проект, обозначили его актуальность и проблему, которую он решает. Мы представили наше решение, оценили рынок и бизнес-модель, а также поделились текущими результатами и планами развития.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750224"/>
            <a:ext cx="10141527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Актуальность проекта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2078182"/>
            <a:ext cx="9975273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1400" dirty="0">
                <a:solidFill>
                  <a:srgbClr val="000000"/>
                </a:solidFill>
              </a:rPr>
              <a:t>Ежегодно в России образуются миллионы тонн пластиковых отходов, при этом крышки от бутылок — один из самых распространённых и трудно перерабатываемых видов пластика в быту.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454727" y="3241964"/>
            <a:ext cx="9975273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1400" dirty="0">
                <a:solidFill>
                  <a:srgbClr val="000000"/>
                </a:solidFill>
              </a:rPr>
              <a:t>Одновременно школы испытывают дефицит современных, тактильных и недорогих учебных пособий для уроков экологии. Создание учебных пособий с использованием переработанных крышек от бутылок может стать эффективным решением для школ и способствовать повышению экологической культуры среди детей.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5160" y="498764"/>
            <a:ext cx="46800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1271847" y="7207135"/>
            <a:ext cx="7481455" cy="43226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Автор фото: </a:t>
            </a:r>
            <a:pPr algn="l" indent="0" marL="0">
              <a:buNone/>
            </a:pPr>
            <a:r>
              <a:rPr lang="en-US" sz="1400" u="sng" dirty="0">
                <a:solidFill>
                  <a:srgbClr val="0000EE"/>
                </a:solidFill>
                <a:hlinkClick r:id="rId3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Zhu Jia Bin </a:t>
            </a:r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на </a:t>
            </a:r>
            <a:pPr algn="l" indent="0" marL="0">
              <a:buNone/>
            </a:pPr>
            <a:r>
              <a:rPr lang="en-US" sz="1400" u="sng" dirty="0">
                <a:solidFill>
                  <a:srgbClr val="0000EE"/>
                </a:solidFill>
                <a:hlinkClick r:id="rId4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Unsplash </a:t>
            </a:r>
            <a:endParaRPr lang="en-US" sz="1400" dirty="0"/>
          </a:p>
        </p:txBody>
      </p:sp>
      <p:sp>
        <p:nvSpPr>
          <p:cNvPr id="5" name="Text 1"/>
          <p:cNvSpPr/>
          <p:nvPr/>
        </p:nvSpPr>
        <p:spPr>
          <a:xfrm>
            <a:off x="831273" y="1082733"/>
            <a:ext cx="5985164" cy="5818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Проблема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831273" y="2078182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1400" dirty="0">
                <a:solidFill>
                  <a:srgbClr val="000000"/>
                </a:solidFill>
              </a:rPr>
              <a:t>Для экологии: пластиковые крышки часто не принимаются в обычных пунктах сбора, отправляясь на свалки, где разлагаются сотни лет.</a:t>
            </a:r>
            <a:endParaRPr lang="en-US" sz="1400" dirty="0"/>
          </a:p>
        </p:txBody>
      </p:sp>
      <p:sp>
        <p:nvSpPr>
          <p:cNvPr id="7" name="Text 3"/>
          <p:cNvSpPr/>
          <p:nvPr/>
        </p:nvSpPr>
        <p:spPr>
          <a:xfrm>
            <a:off x="831273" y="3740727"/>
            <a:ext cx="5818909" cy="167917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1400" dirty="0">
                <a:solidFill>
                  <a:srgbClr val="000000"/>
                </a:solidFill>
              </a:rPr>
              <a:t>Для образования: учителям не хватает современных, вовлекающих материалов для уроков экологии, а существующие пособия стоят дорого и не отражают реальную проблему переработки. Для общества: низкий уровень экологической культуры из-за отсутствия наглядной связи между отходом и новым продуктом.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15636" y="833351"/>
            <a:ext cx="10141527" cy="5818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Почему существующих решений недостаточно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415636" y="2078182"/>
            <a:ext cx="3325091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1400" dirty="0">
                <a:solidFill>
                  <a:srgbClr val="000000"/>
                </a:solidFill>
              </a:rPr>
              <a:t>Обычные пункты приёма не забирают крышки или забирают, но процесс непрозрачен для людей.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4572000" y="2078182"/>
            <a:ext cx="3325091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1400" dirty="0">
                <a:solidFill>
                  <a:srgbClr val="000000"/>
                </a:solidFill>
              </a:rPr>
              <a:t>Стандартные учебные пособия (плакаты, пластиковые муляжи) сделаны из первичных материалов, не учат переработке и не дают «эффекта соучастия».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8728364" y="2078182"/>
            <a:ext cx="3325091" cy="267669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1400" dirty="0">
                <a:solidFill>
                  <a:srgbClr val="000000"/>
                </a:solidFill>
              </a:rPr>
              <a:t>Производители филамента используют первичный или дорогой гранулят, не вовлекая общественность в процесс сбора. Необходимы инновационные подходы к сбору вторсырья и образовательные программы, которые повысят осведомлённость и мотивацию людей участвовать в переработке.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4455" y="415636"/>
            <a:ext cx="33084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1088967" y="7207135"/>
            <a:ext cx="7481455" cy="43226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Автор фото: </a:t>
            </a:r>
            <a:pPr algn="l" indent="0" marL="0">
              <a:buNone/>
            </a:pPr>
            <a:r>
              <a:rPr lang="en-US" sz="1400" u="sng" dirty="0">
                <a:solidFill>
                  <a:srgbClr val="0000EE"/>
                </a:solidFill>
                <a:hlinkClick r:id="rId3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Marija Zaric </a:t>
            </a:r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на </a:t>
            </a:r>
            <a:pPr algn="l" indent="0" marL="0">
              <a:buNone/>
            </a:pPr>
            <a:r>
              <a:rPr lang="en-US" sz="1400" u="sng" dirty="0">
                <a:solidFill>
                  <a:srgbClr val="0000EE"/>
                </a:solidFill>
                <a:hlinkClick r:id="rId4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Unsplash </a:t>
            </a:r>
            <a:endParaRPr lang="en-US" sz="1400" dirty="0"/>
          </a:p>
        </p:txBody>
      </p:sp>
      <p:sp>
        <p:nvSpPr>
          <p:cNvPr id="5" name="Text 1"/>
          <p:cNvSpPr/>
          <p:nvPr/>
        </p:nvSpPr>
        <p:spPr>
          <a:xfrm>
            <a:off x="831273" y="1082733"/>
            <a:ext cx="5985164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Решение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831273" y="2078182"/>
            <a:ext cx="5818909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1400" dirty="0">
                <a:solidFill>
                  <a:srgbClr val="000000"/>
                </a:solidFill>
              </a:rPr>
              <a:t>Мы создаём замкнутую образовательно-производственную экосистему.</a:t>
            </a:r>
            <a:endParaRPr lang="en-US" sz="1400" dirty="0"/>
          </a:p>
        </p:txBody>
      </p:sp>
      <p:sp>
        <p:nvSpPr>
          <p:cNvPr id="7" name="Text 3"/>
          <p:cNvSpPr/>
          <p:nvPr/>
        </p:nvSpPr>
        <p:spPr>
          <a:xfrm>
            <a:off x="831273" y="2909455"/>
            <a:ext cx="5818909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1400" dirty="0">
                <a:solidFill>
                  <a:srgbClr val="000000"/>
                </a:solidFill>
              </a:rPr>
              <a:t>Сбор: организуем пункты сбора пластиковых крышек в школах и офисах.</a:t>
            </a:r>
            <a:endParaRPr lang="en-US" sz="1400" dirty="0"/>
          </a:p>
        </p:txBody>
      </p:sp>
      <p:sp>
        <p:nvSpPr>
          <p:cNvPr id="8" name="Text 4"/>
          <p:cNvSpPr/>
          <p:nvPr/>
        </p:nvSpPr>
        <p:spPr>
          <a:xfrm>
            <a:off x="831273" y="3740727"/>
            <a:ext cx="5818909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1400" dirty="0">
                <a:solidFill>
                  <a:srgbClr val="000000"/>
                </a:solidFill>
              </a:rPr>
              <a:t>Переработка: измельчаем крышки на собственном шредере и превращаем в филамент (нить для 3D-печати). Производство: печатаем из этого филамента экологические пособия (модели для сортировки мусора, кормушки, игровые наборы). Возврат: отдаём готовые пособия обратно в школы, замыкая цикл.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15636" y="833351"/>
            <a:ext cx="10141527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Рынок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415636" y="2078182"/>
            <a:ext cx="3325091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1400" dirty="0">
                <a:solidFill>
                  <a:srgbClr val="000000"/>
                </a:solidFill>
              </a:rPr>
              <a:t>Рынок НТИ: TechNet (передовые производственные технологии).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4572000" y="2078182"/>
            <a:ext cx="3325091" cy="217793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1400" dirty="0">
                <a:solidFill>
                  <a:srgbClr val="000000"/>
                </a:solidFill>
              </a:rPr>
              <a:t>Сектор: образовательное оборудование и товары для экологии. Объём: рынок учебного оборудования в РФ оценивается в десятки миллиардов рублей, сегмент экологических пособий активно растёт (рост интереса к ESG-повестке).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8728364" y="2078182"/>
            <a:ext cx="3325091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1400" dirty="0">
                <a:solidFill>
                  <a:srgbClr val="000000"/>
                </a:solidFill>
              </a:rPr>
              <a:t>Ожидается, что в ближайшие годы спрос на инновационное образовательное оборудование и экологические товары будет увеличиваться.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64" y="415636"/>
            <a:ext cx="33084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4638502" y="7456516"/>
            <a:ext cx="7481455" cy="43226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Автор фото: </a:t>
            </a:r>
            <a:pPr algn="l" indent="0" marL="0">
              <a:buNone/>
            </a:pPr>
            <a:r>
              <a:rPr lang="en-US" sz="1400" u="sng" dirty="0">
                <a:solidFill>
                  <a:srgbClr val="0000EE"/>
                </a:solidFill>
                <a:hlinkClick r:id="rId3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Markus Spiske </a:t>
            </a:r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на </a:t>
            </a:r>
            <a:pPr algn="l" indent="0" marL="0">
              <a:buNone/>
            </a:pPr>
            <a:r>
              <a:rPr lang="en-US" sz="1400" u="sng" dirty="0">
                <a:solidFill>
                  <a:srgbClr val="0000EE"/>
                </a:solidFill>
                <a:hlinkClick r:id="rId4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Unsplash </a:t>
            </a:r>
            <a:endParaRPr lang="en-US" sz="1400" dirty="0"/>
          </a:p>
        </p:txBody>
      </p:sp>
      <p:sp>
        <p:nvSpPr>
          <p:cNvPr id="5" name="Text 1"/>
          <p:cNvSpPr/>
          <p:nvPr/>
        </p:nvSpPr>
        <p:spPr>
          <a:xfrm>
            <a:off x="4696691" y="1082733"/>
            <a:ext cx="5985164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Бизнес-модель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4696691" y="2078182"/>
            <a:ext cx="5818909" cy="167917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1400" dirty="0">
                <a:solidFill>
                  <a:srgbClr val="000000"/>
                </a:solidFill>
              </a:rPr>
              <a:t>Мы планируем зарабатывать через несколько каналов: B2B (Образование): продажа готовых комплектов пособий школам и детсадам через тендеры и прямые договоры. B2B (Корпоративный): продажа оборудования (шредер + экструдер) «под ключ» для открытия мини-лабораторий в школах или коворкингах + поставка расходных материалов.</a:t>
            </a:r>
            <a:endParaRPr lang="en-US" sz="1400" dirty="0"/>
          </a:p>
        </p:txBody>
      </p:sp>
      <p:sp>
        <p:nvSpPr>
          <p:cNvPr id="7" name="Text 3"/>
          <p:cNvSpPr/>
          <p:nvPr/>
        </p:nvSpPr>
        <p:spPr>
          <a:xfrm>
            <a:off x="4696691" y="3757353"/>
            <a:ext cx="5818909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1400" dirty="0">
                <a:solidFill>
                  <a:srgbClr val="000000"/>
                </a:solidFill>
              </a:rPr>
              <a:t>B2C: продажа сувенирной продукции (кашпо, брелоки) из вторичного пластика на маркетплейсах и эко-ярмарках. Услуги: проведение платных мастер-классов по переработке и 3D-печати.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750224"/>
            <a:ext cx="10141527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Текущие результаты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2078182"/>
            <a:ext cx="9975273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1400" dirty="0">
                <a:solidFill>
                  <a:srgbClr val="000000"/>
                </a:solidFill>
              </a:rPr>
              <a:t>Сформирована команда проекта с распределением ролей. Проведён анализ рынка и первых 15 интервью с учителями и эко-активистами (подтверждён интерес к концепции). Разработана концепция и 3D-модели первых пособий (модель контейнера для раздельного сбора). Собран первичный материал (более 10 кг пластиковых крышек) для тестирования. Спроектирован прототип шредера.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454727" y="3258589"/>
            <a:ext cx="9975273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1400" dirty="0">
                <a:solidFill>
                  <a:srgbClr val="000000"/>
                </a:solidFill>
              </a:rPr>
              <a:t>Начата работа по созданию методических рекомендаций для внедрения системы раздельного сбора отходов в школах.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23702"/>
            <a:ext cx="46800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5386647" y="7265324"/>
            <a:ext cx="7481455" cy="43226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Автор фото: </a:t>
            </a:r>
            <a:pPr algn="l" indent="0" marL="0">
              <a:buNone/>
            </a:pPr>
            <a:r>
              <a:rPr lang="en-US" sz="1400" u="sng" dirty="0">
                <a:solidFill>
                  <a:srgbClr val="0000EE"/>
                </a:solidFill>
                <a:hlinkClick r:id="rId3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Ayudia Fatma </a:t>
            </a:r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на </a:t>
            </a:r>
            <a:pPr algn="l" indent="0" marL="0">
              <a:buNone/>
            </a:pPr>
            <a:r>
              <a:rPr lang="en-US" sz="1400" u="sng" dirty="0">
                <a:solidFill>
                  <a:srgbClr val="0000EE"/>
                </a:solidFill>
                <a:hlinkClick r:id="rId4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Unsplash </a:t>
            </a:r>
            <a:endParaRPr lang="en-US" sz="1400" dirty="0"/>
          </a:p>
        </p:txBody>
      </p:sp>
      <p:sp>
        <p:nvSpPr>
          <p:cNvPr id="5" name="Text 1"/>
          <p:cNvSpPr/>
          <p:nvPr/>
        </p:nvSpPr>
        <p:spPr>
          <a:xfrm>
            <a:off x="5818909" y="1082733"/>
            <a:ext cx="5985164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Команда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5818909" y="2078182"/>
            <a:ext cx="5818909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1400" dirty="0">
                <a:solidFill>
                  <a:srgbClr val="000000"/>
                </a:solidFill>
              </a:rPr>
              <a:t>педагог-дизайнер. Отвечает за концепцию продукта и взаимодействие с образовательными учреждениями. инженер. Проектирование шредера, экструдера и настройка 3D-печати. эколог.</a:t>
            </a:r>
            <a:endParaRPr lang="en-US" sz="1400" dirty="0"/>
          </a:p>
        </p:txBody>
      </p:sp>
      <p:sp>
        <p:nvSpPr>
          <p:cNvPr id="7" name="Text 3"/>
          <p:cNvSpPr/>
          <p:nvPr/>
        </p:nvSpPr>
        <p:spPr>
          <a:xfrm>
            <a:off x="5818909" y="3757353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1400" dirty="0">
                <a:solidFill>
                  <a:srgbClr val="000000"/>
                </a:solidFill>
              </a:rPr>
              <a:t>Сортировка сырья, анализ свойств пластика, связи с пунктами приёма.  маркетолог. Анализ рынка, продажи, переговоры с партнёрами.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2026-03-16T14:10:33Z</dcterms:created>
  <dcterms:modified xsi:type="dcterms:W3CDTF">2026-03-16T14:10:33Z</dcterms:modified>
</cp:coreProperties>
</file>