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notesMasterIdLst>
    <p:notesMasterId r:id="rId21"/>
  </p:notesMasterIdLst>
  <p:sldIdLst>
    <p:sldId id="256" r:id="rId4"/>
    <p:sldId id="263" r:id="rId5"/>
    <p:sldId id="285" r:id="rId6"/>
    <p:sldId id="309" r:id="rId7"/>
    <p:sldId id="301" r:id="rId8"/>
    <p:sldId id="306" r:id="rId9"/>
    <p:sldId id="303" r:id="rId10"/>
    <p:sldId id="305" r:id="rId11"/>
    <p:sldId id="288" r:id="rId12"/>
    <p:sldId id="289" r:id="rId13"/>
    <p:sldId id="290" r:id="rId14"/>
    <p:sldId id="293" r:id="rId15"/>
    <p:sldId id="311" r:id="rId16"/>
    <p:sldId id="308" r:id="rId17"/>
    <p:sldId id="304" r:id="rId18"/>
    <p:sldId id="310" r:id="rId19"/>
    <p:sldId id="264" r:id="rId20"/>
  </p:sldIdLst>
  <p:sldSz cx="10080625" cy="5670550"/>
  <p:notesSz cx="7559675" cy="10691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6" autoAdjust="0"/>
    <p:restoredTop sz="94660"/>
  </p:normalViewPr>
  <p:slideViewPr>
    <p:cSldViewPr>
      <p:cViewPr varScale="1">
        <p:scale>
          <a:sx n="71" d="100"/>
          <a:sy n="71" d="100"/>
        </p:scale>
        <p:origin x="48" y="54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  <a:p>
            <a:pPr>
              <a:defRPr/>
            </a:pPr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  <a:p>
            <a:pPr>
              <a:defRPr/>
            </a:pPr>
            <a:r>
              <a:rPr lang="en-US"/>
              <a:t>*</a:t>
            </a:r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  <a:p>
            <a:pPr lvl="0"/>
            <a:endParaRPr lang="en-US" noProof="0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 noProof="0"/>
              <a:t>Щелкните для изменения стиля основного текста</a:t>
            </a:r>
            <a:endParaRPr lang="en-US" noProof="0"/>
          </a:p>
          <a:p>
            <a:pPr lvl="1"/>
            <a:r>
              <a:rPr lang="ru-RU" altLang="en-US" noProof="0"/>
              <a:t>Второй уровень</a:t>
            </a:r>
            <a:endParaRPr lang="en-US" noProof="0"/>
          </a:p>
          <a:p>
            <a:pPr lvl="2"/>
            <a:r>
              <a:rPr lang="ru-RU" altLang="en-US" noProof="0"/>
              <a:t>Третий уровень</a:t>
            </a:r>
            <a:endParaRPr lang="en-US" noProof="0"/>
          </a:p>
          <a:p>
            <a:pPr lvl="3"/>
            <a:r>
              <a:rPr lang="ru-RU" altLang="en-US" noProof="0"/>
              <a:t>Четвертый уровень</a:t>
            </a:r>
            <a:endParaRPr lang="en-US" noProof="0"/>
          </a:p>
          <a:p>
            <a:pPr lvl="4"/>
            <a:r>
              <a:rPr lang="ru-RU" altLang="en-US" noProof="0"/>
              <a:t>Пятый уровень</a:t>
            </a:r>
            <a:endParaRPr lang="en-US" noProof="0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  <a:p>
            <a:pPr>
              <a:defRPr/>
            </a:pPr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  <a:p>
            <a:pPr>
              <a:defRPr/>
            </a:pPr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3011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86EE24-9C7E-4DD8-9BDA-75CCF533ED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5059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A971DA-E1A1-4ABC-B39C-5EE5AB93DB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7107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6794DB-F194-4DC7-96F3-12ABEC5B9C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573088" y="1336675"/>
            <a:ext cx="6413500" cy="3608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9155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05208B-E73E-4696-94ED-93C748E983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1203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16ADFC-6F89-4EA0-B363-29B531F3C9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3251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3BC303-1266-4AE0-A99E-784BDA4CA2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5299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8678D4-2E8E-4B4A-9DEA-3FC3062C5DC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7347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24FC24-8C67-4E47-9FE6-B7EA1BE459A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9395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7F6E7E-5BED-421D-9210-DC204748ED2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1443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7ADF9F-A1E0-4088-BA5B-1757A5427A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3491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246F6C-45E7-4DB9-9D2C-92511CEC08C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5539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AF95C4-8E92-43D0-B144-6E4BEDD3B54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573088" y="1336675"/>
            <a:ext cx="6413500" cy="3608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8611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73F082-5AC2-454D-9F64-139D729E82C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0659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F89A8-CC46-4D11-A47F-0D266B2F32B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573088" y="1336675"/>
            <a:ext cx="6413500" cy="3608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2707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ED2EFB-4222-4215-8B0F-5C0CD1AF31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Заполнитель текста 2"/>
          <p:cNvSpPr>
            <a:spLocks noGrp="1" noEditPoints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4755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2C2884-E647-48EF-8260-9EB9DEF16A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3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1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14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1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18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2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5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9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30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3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33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34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35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36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37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59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6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6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6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6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69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70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7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7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74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7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7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7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8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81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8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8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85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  <p:sp>
        <p:nvSpPr>
          <p:cNvPr id="186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8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189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190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191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192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193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97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99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0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0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0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0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0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1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2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1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5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6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1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19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2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2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23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  <p:sp>
        <p:nvSpPr>
          <p:cNvPr id="224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2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227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228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229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230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  <p:sp>
        <p:nvSpPr>
          <p:cNvPr id="231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>
            <a:normAutofit fontScale="56000"/>
          </a:bodyPr>
          <a:lstStyle/>
          <a:p>
            <a:pPr lvl="0"/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 noEditPoints="1"/>
          </p:cNvSpPr>
          <p:nvPr>
            <p:ph type="title"/>
          </p:nvPr>
        </p:nvSpPr>
        <p:spPr bwMode="auto">
          <a:xfrm>
            <a:off x="503238" y="74613"/>
            <a:ext cx="9072562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body"/>
          </p:nvPr>
        </p:nvSpPr>
        <p:spPr>
          <a:xfrm>
            <a:off x="503238" y="1327150"/>
            <a:ext cx="9072562" cy="328771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  <p:sldLayoutId id="2147483675" r:id="rId12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ceHolder 1"/>
          <p:cNvSpPr>
            <a:spLocks noGrp="1" noEditPoints="1"/>
          </p:cNvSpPr>
          <p:nvPr>
            <p:ph type="title"/>
          </p:nvPr>
        </p:nvSpPr>
        <p:spPr bwMode="auto">
          <a:xfrm>
            <a:off x="503238" y="74613"/>
            <a:ext cx="9072562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 noEditPoints="1"/>
          </p:cNvSpPr>
          <p:nvPr>
            <p:ph type="body"/>
          </p:nvPr>
        </p:nvSpPr>
        <p:spPr>
          <a:xfrm>
            <a:off x="503238" y="1327150"/>
            <a:ext cx="4427537" cy="1566863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 noEditPoints="1"/>
          </p:cNvSpPr>
          <p:nvPr>
            <p:ph type="body"/>
          </p:nvPr>
        </p:nvSpPr>
        <p:spPr>
          <a:xfrm>
            <a:off x="5153025" y="1327150"/>
            <a:ext cx="4425950" cy="1566863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 noEditPoints="1"/>
          </p:cNvSpPr>
          <p:nvPr>
            <p:ph type="body"/>
          </p:nvPr>
        </p:nvSpPr>
        <p:spPr>
          <a:xfrm>
            <a:off x="503238" y="3044825"/>
            <a:ext cx="9072562" cy="1566863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6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0" r:id="rId9"/>
    <p:sldLayoutId id="2147483689" r:id="rId10"/>
    <p:sldLayoutId id="2147483688" r:id="rId11"/>
    <p:sldLayoutId id="2147483687" r:id="rId12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ceHolder 1"/>
          <p:cNvSpPr>
            <a:spLocks noGrp="1" noEditPoints="1"/>
          </p:cNvSpPr>
          <p:nvPr>
            <p:ph type="title"/>
          </p:nvPr>
        </p:nvSpPr>
        <p:spPr bwMode="auto">
          <a:xfrm>
            <a:off x="503238" y="74613"/>
            <a:ext cx="9072562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 noEditPoints="1"/>
          </p:cNvSpPr>
          <p:nvPr>
            <p:ph type="body"/>
          </p:nvPr>
        </p:nvSpPr>
        <p:spPr>
          <a:xfrm>
            <a:off x="503238" y="1327150"/>
            <a:ext cx="9072562" cy="328771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9" r:id="rId2"/>
    <p:sldLayoutId id="2147483708" r:id="rId3"/>
    <p:sldLayoutId id="2147483707" r:id="rId4"/>
    <p:sldLayoutId id="2147483706" r:id="rId5"/>
    <p:sldLayoutId id="2147483705" r:id="rId6"/>
    <p:sldLayoutId id="2147483704" r:id="rId7"/>
    <p:sldLayoutId id="2147483703" r:id="rId8"/>
    <p:sldLayoutId id="2147483702" r:id="rId9"/>
    <p:sldLayoutId id="2147483701" r:id="rId10"/>
    <p:sldLayoutId id="2147483700" r:id="rId11"/>
    <p:sldLayoutId id="2147483699" r:id="rId12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15900" y="1682750"/>
            <a:ext cx="6731000" cy="1308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Студия разработки </a:t>
            </a:r>
            <a:r>
              <a:rPr lang="en-US" sz="4400">
                <a:latin typeface="Times New Roman" pitchFamily="18" charset="0"/>
                <a:cs typeface="Times New Roman" pitchFamily="18" charset="0"/>
              </a:rPr>
              <a:t>VR </a:t>
            </a:r>
            <a:r>
              <a:rPr lang="ru-RU" sz="4400">
                <a:latin typeface="Times New Roman" pitchFamily="18" charset="0"/>
                <a:cs typeface="Times New Roman" pitchFamily="18" charset="0"/>
              </a:rPr>
              <a:t>Тренажеров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3238" y="3779838"/>
            <a:ext cx="5437187" cy="8826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500" dirty="0"/>
          </a:p>
        </p:txBody>
      </p:sp>
      <p:sp>
        <p:nvSpPr>
          <p:cNvPr id="4" name="Подзаголовок 6"/>
          <p:cNvSpPr txBox="1"/>
          <p:nvPr/>
        </p:nvSpPr>
        <p:spPr>
          <a:xfrm>
            <a:off x="2808288" y="3330575"/>
            <a:ext cx="7056437" cy="14493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lang="ru-RU" sz="4800" b="1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lang="ru-RU" b="1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58800" y="171450"/>
            <a:ext cx="5689600" cy="944563"/>
          </a:xfrm>
        </p:spPr>
        <p:txBody>
          <a:bodyPr/>
          <a:lstStyle/>
          <a:p>
            <a:r>
              <a:rPr lang="ru-RU">
                <a:ea typeface="MS Gothic" pitchFamily="49" charset="-128"/>
              </a:rPr>
              <a:t>Создатели проекта</a:t>
            </a:r>
          </a:p>
        </p:txBody>
      </p:sp>
      <p:sp>
        <p:nvSpPr>
          <p:cNvPr id="44035" name="Содержимое 2"/>
          <p:cNvSpPr txBox="1">
            <a:spLocks noChangeArrowheads="1"/>
          </p:cNvSpPr>
          <p:nvPr/>
        </p:nvSpPr>
        <p:spPr bwMode="auto">
          <a:xfrm>
            <a:off x="360363" y="1466850"/>
            <a:ext cx="5900737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2400" b="1" dirty="0" err="1">
                <a:solidFill>
                  <a:schemeClr val="tx2"/>
                </a:solidFill>
                <a:latin typeface="Futura PT"/>
                <a:cs typeface="DejaVu Sans"/>
              </a:rPr>
              <a:t>Закирьянов</a:t>
            </a: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 Зуфар (разработчик, </a:t>
            </a:r>
            <a:r>
              <a:rPr lang="ru-RU" sz="2400" b="1" dirty="0" err="1">
                <a:solidFill>
                  <a:schemeClr val="tx2"/>
                </a:solidFill>
                <a:latin typeface="Futura PT"/>
                <a:cs typeface="DejaVu Sans"/>
              </a:rPr>
              <a:t>тим</a:t>
            </a: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-лидер) </a:t>
            </a:r>
          </a:p>
          <a:p>
            <a:pPr marL="342900" indent="-342900" algn="ctr"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Кузнецов Димитрий(маркетолог, </a:t>
            </a:r>
            <a:r>
              <a:rPr lang="en-US" sz="2400" b="1" dirty="0">
                <a:solidFill>
                  <a:schemeClr val="tx2"/>
                </a:solidFill>
                <a:latin typeface="Futura PT"/>
                <a:cs typeface="DejaVu Sans"/>
              </a:rPr>
              <a:t>SMM- </a:t>
            </a: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специалист)</a:t>
            </a:r>
          </a:p>
          <a:p>
            <a:pPr marL="342900" indent="-342900" algn="ctr"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2400" b="1" dirty="0" err="1">
                <a:solidFill>
                  <a:schemeClr val="tx2"/>
                </a:solidFill>
                <a:latin typeface="Futura PT"/>
                <a:cs typeface="DejaVu Sans"/>
              </a:rPr>
              <a:t>Икудехин</a:t>
            </a: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 Джошуа(специалист по работе с Иноязычными клиентами)</a:t>
            </a:r>
          </a:p>
          <a:p>
            <a:pPr marL="342900" indent="-342900" algn="ctr"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2400" b="1" dirty="0">
                <a:solidFill>
                  <a:schemeClr val="tx2"/>
                </a:solidFill>
                <a:latin typeface="Futura PT"/>
                <a:cs typeface="DejaVu Sans"/>
              </a:rPr>
              <a:t>1 курс, </a:t>
            </a:r>
            <a:r>
              <a:rPr lang="ru-RU" sz="2400" b="1" dirty="0" err="1">
                <a:solidFill>
                  <a:schemeClr val="tx2"/>
                </a:solidFill>
                <a:latin typeface="Futura PT"/>
                <a:cs typeface="DejaVu Sans"/>
              </a:rPr>
              <a:t>ИмИТИФ</a:t>
            </a:r>
            <a:endParaRPr lang="ru-RU" sz="2400" b="1" dirty="0">
              <a:solidFill>
                <a:schemeClr val="tx2"/>
              </a:solidFill>
              <a:latin typeface="Futura PT"/>
              <a:cs typeface="DejaVu Sans"/>
            </a:endParaRPr>
          </a:p>
          <a:p>
            <a:pPr marL="342900" indent="-342900" algn="ctr">
              <a:lnSpc>
                <a:spcPct val="80000"/>
              </a:lnSpc>
              <a:buSzPct val="100000"/>
              <a:buFont typeface="Arial" charset="0"/>
              <a:buNone/>
            </a:pPr>
            <a:endParaRPr lang="ru-RU" sz="2400" b="1" dirty="0">
              <a:solidFill>
                <a:schemeClr val="tx2"/>
              </a:solidFill>
              <a:latin typeface="Futura PT"/>
              <a:cs typeface="DejaVu Sans"/>
            </a:endParaRPr>
          </a:p>
        </p:txBody>
      </p:sp>
      <p:sp>
        <p:nvSpPr>
          <p:cNvPr id="44036" name="Содержимое 2"/>
          <p:cNvSpPr txBox="1">
            <a:spLocks noChangeArrowheads="1"/>
          </p:cNvSpPr>
          <p:nvPr/>
        </p:nvSpPr>
        <p:spPr bwMode="auto">
          <a:xfrm>
            <a:off x="7200900" y="3249613"/>
            <a:ext cx="2216150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  <a:buFont typeface="Arial" charset="0"/>
              <a:buNone/>
            </a:pPr>
            <a:endParaRPr lang="ru-RU" sz="2600">
              <a:cs typeface="DejaVu Sans"/>
            </a:endParaRPr>
          </a:p>
        </p:txBody>
      </p:sp>
      <p:sp>
        <p:nvSpPr>
          <p:cNvPr id="44037" name="Содержимое 2"/>
          <p:cNvSpPr txBox="1">
            <a:spLocks noChangeArrowheads="1"/>
          </p:cNvSpPr>
          <p:nvPr/>
        </p:nvSpPr>
        <p:spPr bwMode="auto">
          <a:xfrm>
            <a:off x="4032250" y="3249613"/>
            <a:ext cx="2216150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  <a:buFont typeface="Arial" charset="0"/>
              <a:buNone/>
            </a:pPr>
            <a:endParaRPr lang="ru-RU" sz="2600">
              <a:cs typeface="DejaVu Sans"/>
            </a:endParaRPr>
          </a:p>
        </p:txBody>
      </p:sp>
      <p:pic>
        <p:nvPicPr>
          <p:cNvPr id="44038" name="Рисунок 2"/>
          <p:cNvPicPr>
            <a:picLocks noChangeAspect="1"/>
          </p:cNvPicPr>
          <p:nvPr/>
        </p:nvPicPr>
        <p:blipFill>
          <a:blip r:embed="rId4"/>
          <a:srcRect t="23334"/>
          <a:stretch>
            <a:fillRect/>
          </a:stretch>
        </p:blipFill>
        <p:spPr bwMode="auto">
          <a:xfrm>
            <a:off x="6408738" y="531813"/>
            <a:ext cx="16891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Рисунок 9"/>
          <p:cNvPicPr>
            <a:picLocks noChangeAspect="1"/>
          </p:cNvPicPr>
          <p:nvPr/>
        </p:nvPicPr>
        <p:blipFill>
          <a:blip r:embed="rId5"/>
          <a:srcRect t="28412"/>
          <a:stretch>
            <a:fillRect/>
          </a:stretch>
        </p:blipFill>
        <p:spPr bwMode="auto">
          <a:xfrm>
            <a:off x="8272463" y="531813"/>
            <a:ext cx="1808162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Рисунок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56438" y="2619375"/>
            <a:ext cx="2205037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63600" y="355600"/>
            <a:ext cx="4884738" cy="944563"/>
          </a:xfrm>
        </p:spPr>
        <p:txBody>
          <a:bodyPr/>
          <a:lstStyle/>
          <a:p>
            <a:r>
              <a:rPr lang="ru-RU">
                <a:ea typeface="MS Gothic" pitchFamily="49" charset="-128"/>
              </a:rPr>
              <a:t>Проблема</a:t>
            </a:r>
          </a:p>
        </p:txBody>
      </p:sp>
      <p:sp>
        <p:nvSpPr>
          <p:cNvPr id="46083" name="Текст. поле 252"/>
          <p:cNvSpPr txBox="1">
            <a:spLocks noChangeArrowheads="1"/>
          </p:cNvSpPr>
          <p:nvPr/>
        </p:nvSpPr>
        <p:spPr bwMode="auto">
          <a:xfrm>
            <a:off x="3960813" y="1827213"/>
            <a:ext cx="5616575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cs typeface="DejaVu Sans"/>
              </a:rPr>
              <a:t>Проблемой является то, что для учебных и медицинских учреждений, а также для различных промышленных производств нет аналогов </a:t>
            </a:r>
            <a:r>
              <a:rPr lang="en-US" dirty="0">
                <a:cs typeface="DejaVu Sans"/>
              </a:rPr>
              <a:t>VR </a:t>
            </a:r>
            <a:r>
              <a:rPr lang="ru-RU" dirty="0">
                <a:cs typeface="DejaVu Sans"/>
              </a:rPr>
              <a:t>тренажёров. Проект помогает решить проблему доступности и эффективности тренировок в виртуальной реальности. Благодаря разработке усовершенствованных тренажеров и платформы для пользователя, студия делает тренировки в виртуальной реальности более доступными и удобными. </a:t>
            </a:r>
            <a:br>
              <a:rPr lang="ru-RU" dirty="0">
                <a:cs typeface="DejaVu San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4" name="Изображение 25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238" y="2187575"/>
            <a:ext cx="302418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36625" y="747713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311150"/>
            <a:ext cx="10069513" cy="984250"/>
          </a:xfrm>
        </p:spPr>
        <p:txBody>
          <a:bodyPr lIns="72000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О проекте.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/>
          <p:cNvSpPr txBox="1"/>
          <p:nvPr/>
        </p:nvSpPr>
        <p:spPr>
          <a:xfrm>
            <a:off x="215900" y="1539875"/>
            <a:ext cx="9393238" cy="1008063"/>
          </a:xfrm>
          <a:prstGeom prst="rect">
            <a:avLst/>
          </a:prstGeom>
        </p:spPr>
        <p:txBody>
          <a:bodyPr lIns="100787" tIns="100787" rIns="100787" bIns="100787"/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+mn-lt"/>
                <a:ea typeface="MS Gothic" pitchFamily="49" charset="-128"/>
                <a:cs typeface="+mn-cs"/>
              </a:rPr>
              <a:t>Наш стартап-проект - это студия разработки тренажеров в виртуальной реальности. Мы предоставляем услуги по созданию обучающих симуляций и различных интерактивных экспериментов для образовательных и научных учреждений. Мы используем передовые технологии виртуальной реальности, чтобы создавать интерактивные тренажеры для различных областей, включая медицину, авиационную и железнодорожную индустрии, архитектуру и многое другое.</a:t>
            </a: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endParaRPr lang="ru-RU" sz="14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+mn-lt"/>
                <a:ea typeface="MS Gothic" pitchFamily="49" charset="-128"/>
                <a:cs typeface="+mn-cs"/>
              </a:rPr>
              <a:t>Наши продукты не только интересны и захватывающие, но и очень полезные для обучения и тренировки в реалистичных условиях без риска повреждения оборудования и безопасности людей. Мы можем создавать тренажеры на заказ, которые удовлетворят потребности наших клиентов, и способствуют эффективной подготовке и обучению.</a:t>
            </a: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endParaRPr lang="ru-RU" sz="14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+mn-lt"/>
                <a:ea typeface="MS Gothic" pitchFamily="49" charset="-128"/>
                <a:cs typeface="+mn-cs"/>
              </a:rPr>
              <a:t>Наша команда состоит из профессионалов в разных областях, таких как программирование, дизайн, моделирование, психология и др. Мы стремимся помочь нашим клиентам достичь высоких результатов в обучении и тренировке, используя передовые технологии и инновационные методы обучения.</a:t>
            </a: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endParaRPr lang="ru-RU" sz="14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  <a:p>
            <a:pPr indent="450000"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defRPr/>
            </a:pPr>
            <a:endParaRPr lang="ru-RU" kern="0" dirty="0">
              <a:solidFill>
                <a:srgbClr val="666666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242888"/>
            <a:ext cx="9721850" cy="982662"/>
          </a:xfrm>
        </p:spPr>
        <p:txBody>
          <a:bodyPr lIns="720000"/>
          <a:lstStyle/>
          <a:p>
            <a:r>
              <a:rPr lang="ru-RU" sz="2800">
                <a:ea typeface="MS Gothic" pitchFamily="49" charset="-128"/>
              </a:rPr>
              <a:t>Роль проекта в обеспечении </a:t>
            </a:r>
            <a:br>
              <a:rPr lang="ru-RU" sz="2800">
                <a:ea typeface="MS Gothic" pitchFamily="49" charset="-128"/>
              </a:rPr>
            </a:br>
            <a:r>
              <a:rPr lang="ru-RU" sz="2800">
                <a:ea typeface="MS Gothic" pitchFamily="49" charset="-128"/>
              </a:rPr>
              <a:t>технологического суверенитета страны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3238" y="1327150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Виртуальная реальность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019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2088" y="4419600"/>
            <a:ext cx="2889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051300"/>
            <a:ext cx="215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4063" y="2028825"/>
            <a:ext cx="215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7875" y="2595563"/>
            <a:ext cx="215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0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1525" y="3259138"/>
            <a:ext cx="215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52226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350" y="50800"/>
            <a:ext cx="10074275" cy="982663"/>
          </a:xfrm>
        </p:spPr>
        <p:txBody>
          <a:bodyPr lIns="540000"/>
          <a:lstStyle/>
          <a:p>
            <a:r>
              <a:rPr lang="ru-RU"/>
              <a:t>Потенциальный объем рынка</a:t>
            </a:r>
            <a:endParaRPr lang="ru-RU">
              <a:ea typeface="MS Gothic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52975" y="1093788"/>
            <a:ext cx="5040313" cy="53768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Potential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Available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Market) –  19 697 промышленных предприятий, учебных учреждений, медицинских учреждений и сельского хозяйства</a:t>
            </a:r>
            <a:endParaRPr lang="ru-RU" sz="16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TAM (Total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Addressable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Market) – 6 328 организаций заинтересованных в обучении своего персонала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SAM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Serviceable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Available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Market) – 3 273 организаций которые уже используют тренажеры для обучения и практики своего персонала и заинтересованы в использовании технологии </a:t>
            </a:r>
            <a:r>
              <a:rPr lang="en-US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VR</a:t>
            </a:r>
            <a:endParaRPr lang="ru-RU" sz="16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SOM (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Serviceable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ru-RU" sz="1600" b="1" i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Obtainable</a:t>
            </a: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Market) – 1 683 организации которые ищут способы для обучения своего персонала</a:t>
            </a:r>
            <a:endParaRPr lang="ru-RU" sz="16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22350" y="1066800"/>
            <a:ext cx="8099425" cy="34210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5427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57150" y="0"/>
            <a:ext cx="10080625" cy="982663"/>
          </a:xfrm>
        </p:spPr>
        <p:txBody>
          <a:bodyPr lIns="720000"/>
          <a:lstStyle/>
          <a:p>
            <a:r>
              <a:rPr lang="ru-RU">
                <a:ea typeface="MS Gothic" pitchFamily="49" charset="-128"/>
              </a:rPr>
              <a:t>Бизнес-модель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735013" y="2108200"/>
            <a:ext cx="8890000" cy="2500313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endParaRPr lang="ru-RU" sz="32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/>
        </p:nvGraphicFramePr>
        <p:xfrm>
          <a:off x="139700" y="976313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pPr marL="174625" indent="0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80400" y="1514475"/>
            <a:ext cx="163195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Промышленные производства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Мед. </a:t>
            </a:r>
            <a:r>
              <a:rPr lang="ru-RU" sz="1400" i="1" dirty="0">
                <a:latin typeface="+mn-lt"/>
                <a:ea typeface="+mn-ea"/>
                <a:cs typeface="+mn-cs"/>
              </a:rPr>
              <a:t>Учреждения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Образовательные учреждения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4275" y="2778125"/>
            <a:ext cx="1670050" cy="7381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(продажи через интернет (Сайт, тендер)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5713" y="1481138"/>
            <a:ext cx="1704975" cy="554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indent="793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Персональная поддержка</a:t>
            </a:r>
          </a:p>
          <a:p>
            <a:pPr indent="793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Сообщества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6335" y="4381183"/>
            <a:ext cx="4818809" cy="646331"/>
          </a:xfrm>
          <a:prstGeom prst="rect">
            <a:avLst/>
          </a:prstGeom>
          <a:noFill/>
        </p:spPr>
        <p:txBody>
          <a:bodyPr lIns="0" tIns="0" rIns="0" bIns="0" numCol="2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Получение ежемесячной оплаты за лицензирование нашего ПО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3463" y="2811463"/>
            <a:ext cx="1627187" cy="738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Материальные, финансовые, человеческие ресурсы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3463" y="1584325"/>
            <a:ext cx="1706562" cy="7381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Практика / обучение практическим навыкам в различных сферах</a:t>
            </a:r>
          </a:p>
          <a:p>
            <a:pPr indent="793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2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463" y="1495425"/>
            <a:ext cx="1635125" cy="1385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Производственные предприятия Ижевска заинтересованные в обучении персонала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767" y="4262959"/>
            <a:ext cx="4928622" cy="1292662"/>
          </a:xfrm>
          <a:prstGeom prst="rect">
            <a:avLst/>
          </a:prstGeom>
          <a:noFill/>
        </p:spPr>
        <p:txBody>
          <a:bodyPr lIns="0" tIns="0" rIns="0" bIns="0" numCol="2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Фиксированные (постоянные) издержки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Интернет провайдер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Электроэнергия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Амортизация</a:t>
            </a:r>
            <a:endParaRPr lang="ru-RU" sz="14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Переменные издержки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Канцелярия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Налог 6%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9588" y="1514475"/>
            <a:ext cx="1677987" cy="20304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Уникальность и современный подход предложения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Моделирование ситуаций приближенных к реальным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Простота в использовании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10080625" cy="982663"/>
          </a:xfrm>
        </p:spPr>
        <p:txBody>
          <a:bodyPr lIns="720000"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6323" name="Прямоугольник 1"/>
          <p:cNvSpPr>
            <a:spLocks noChangeArrowheads="1"/>
          </p:cNvSpPr>
          <p:nvPr/>
        </p:nvSpPr>
        <p:spPr bwMode="auto">
          <a:xfrm>
            <a:off x="646113" y="1452563"/>
            <a:ext cx="85693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cs typeface="DejaVu Sans"/>
              </a:rPr>
              <a:t>К концу 2024 года выполнить 9 проектов заказчиков по разным специальностям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63600" y="355600"/>
            <a:ext cx="6121400" cy="944563"/>
          </a:xfrm>
        </p:spPr>
        <p:txBody>
          <a:bodyPr/>
          <a:lstStyle/>
          <a:p>
            <a:r>
              <a:rPr lang="ru-RU" dirty="0">
                <a:ea typeface="MS Gothic" pitchFamily="49" charset="-128"/>
              </a:rPr>
              <a:t>Портрет потребителя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431800" y="1395413"/>
            <a:ext cx="9361488" cy="403225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Медицинские учреждения и университеты: Мы можем создавать медицинские тренажеры и симуляторы для обучения врачей, медицинских сестер и других специалистов.</a:t>
            </a: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Образовательные учреждения: Мы можем создавать интерактивные симуляторы для учебных заведений, чтобы студенты могли лучше понимать и запоминать учебный материал в более захватывающей и визуальной форме.</a:t>
            </a: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Авиационная и железнодорожная индустрии: Мы можем создавать тренажеры для тренировки пилотов, летных инструкторов, машинистов и техников по обслуживанию самолетов, вертолетов, поездов и других транспортных средств.</a:t>
            </a: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Архитектурные и строительные компании: Мы можем создавать виртуальные модели зданий и строительных объектов для тестирования и схематического проектирования, что позволит компаниям сэкономить деньги и время на тестировании и создании прототипов.</a:t>
            </a: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Военные учреждения: Мы можем создавать симуляторы для тренировки военнослужащих в различных условиях и тактических операциях, что позволит им тренироваться в реалистичных условиях без риска для своих жизней.</a:t>
            </a:r>
            <a:endParaRPr lang="en-US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endParaRPr lang="en-US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00000"/>
              <a:buFont typeface="Arial" charset="0"/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Промышленные производства: Мы можем создавать симуляторы для обучения работе с любым производственным оборудованием.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03238" y="314325"/>
            <a:ext cx="7705725" cy="946150"/>
          </a:xfrm>
        </p:spPr>
        <p:txBody>
          <a:bodyPr/>
          <a:lstStyle/>
          <a:p>
            <a:r>
              <a:rPr lang="ru-RU">
                <a:ea typeface="MS Gothic" pitchFamily="49" charset="-128"/>
              </a:rPr>
              <a:t>Процесс производства товара (оказания услуги)</a:t>
            </a:r>
          </a:p>
        </p:txBody>
      </p:sp>
      <p:grpSp>
        <p:nvGrpSpPr>
          <p:cNvPr id="60419" name="Group 274"/>
          <p:cNvGrpSpPr>
            <a:grpSpLocks/>
          </p:cNvGrpSpPr>
          <p:nvPr/>
        </p:nvGrpSpPr>
        <p:grpSpPr bwMode="auto">
          <a:xfrm>
            <a:off x="1511300" y="1539875"/>
            <a:ext cx="6842125" cy="3759200"/>
            <a:chOff x="1151880" y="1467123"/>
            <a:chExt cx="6840760" cy="3760274"/>
          </a:xfrm>
        </p:grpSpPr>
        <p:sp>
          <p:nvSpPr>
            <p:cNvPr id="260" name="Прямоугольник со скругленными углами 259"/>
            <p:cNvSpPr/>
            <p:nvPr/>
          </p:nvSpPr>
          <p:spPr>
            <a:xfrm>
              <a:off x="3600904" y="1467123"/>
              <a:ext cx="1871289" cy="735223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Привлечение клиента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1" name="Прямоугольник со скругленными углами 259"/>
            <p:cNvSpPr/>
            <p:nvPr/>
          </p:nvSpPr>
          <p:spPr>
            <a:xfrm>
              <a:off x="1151880" y="3410778"/>
              <a:ext cx="1872876" cy="720931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Обслуживание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2" name="Прямоугольник со скругленными углами 259"/>
            <p:cNvSpPr/>
            <p:nvPr/>
          </p:nvSpPr>
          <p:spPr>
            <a:xfrm>
              <a:off x="1223304" y="2330970"/>
              <a:ext cx="1872876" cy="720931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Работа с отзывами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3" name="Прямоугольник со скругленными углами 259"/>
            <p:cNvSpPr/>
            <p:nvPr/>
          </p:nvSpPr>
          <p:spPr>
            <a:xfrm>
              <a:off x="4969056" y="4492175"/>
              <a:ext cx="1871289" cy="735222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Оплата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4" name="Прямоугольник со скругленными углами 259"/>
            <p:cNvSpPr/>
            <p:nvPr/>
          </p:nvSpPr>
          <p:spPr>
            <a:xfrm>
              <a:off x="6119764" y="3402839"/>
              <a:ext cx="1872876" cy="736810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Согласование предлагаемого симулятора - тренажера</a:t>
              </a:r>
              <a:endParaRPr lang="en-US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5" name="Прямоугольник со скругленными углами 259"/>
            <p:cNvSpPr/>
            <p:nvPr/>
          </p:nvSpPr>
          <p:spPr>
            <a:xfrm>
              <a:off x="6119764" y="2315090"/>
              <a:ext cx="1872876" cy="736810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Выявление потребности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" name="Прямоугольник со скругленными углами 259"/>
            <p:cNvSpPr/>
            <p:nvPr/>
          </p:nvSpPr>
          <p:spPr>
            <a:xfrm>
              <a:off x="2375599" y="4492175"/>
              <a:ext cx="1872876" cy="735222"/>
            </a:xfrm>
            <a:prstGeom prst="round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Разработка специального предложения</a:t>
              </a:r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8" name="Прямая соед. линия 1 267"/>
            <p:cNvCxnSpPr/>
            <p:nvPr/>
          </p:nvCxnSpPr>
          <p:spPr>
            <a:xfrm>
              <a:off x="5530919" y="1930805"/>
              <a:ext cx="661855" cy="328707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. линия 1 267"/>
            <p:cNvCxnSpPr/>
            <p:nvPr/>
          </p:nvCxnSpPr>
          <p:spPr>
            <a:xfrm>
              <a:off x="7416493" y="3051901"/>
              <a:ext cx="0" cy="358878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. линия 1 267"/>
            <p:cNvCxnSpPr/>
            <p:nvPr/>
          </p:nvCxnSpPr>
          <p:spPr>
            <a:xfrm flipH="1">
              <a:off x="6840345" y="4203167"/>
              <a:ext cx="228554" cy="257248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. линия 1 267"/>
            <p:cNvCxnSpPr/>
            <p:nvPr/>
          </p:nvCxnSpPr>
          <p:spPr>
            <a:xfrm flipH="1">
              <a:off x="4319898" y="4851053"/>
              <a:ext cx="569799" cy="0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. линия 1 267"/>
            <p:cNvCxnSpPr/>
            <p:nvPr/>
          </p:nvCxnSpPr>
          <p:spPr>
            <a:xfrm flipV="1">
              <a:off x="1728028" y="3078896"/>
              <a:ext cx="0" cy="304887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Прямая соед. линия 1 267"/>
            <p:cNvCxnSpPr/>
            <p:nvPr/>
          </p:nvCxnSpPr>
          <p:spPr>
            <a:xfrm flipH="1" flipV="1">
              <a:off x="2159742" y="4187288"/>
              <a:ext cx="215857" cy="289008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Прямая соед. линия 1 267"/>
            <p:cNvCxnSpPr/>
            <p:nvPr/>
          </p:nvCxnSpPr>
          <p:spPr>
            <a:xfrm flipV="1">
              <a:off x="2951746" y="2011792"/>
              <a:ext cx="576148" cy="247721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62467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63600" y="355600"/>
            <a:ext cx="6769100" cy="944563"/>
          </a:xfrm>
        </p:spPr>
        <p:txBody>
          <a:bodyPr/>
          <a:lstStyle/>
          <a:p>
            <a:r>
              <a:rPr lang="ru-RU">
                <a:ea typeface="MS Gothic" pitchFamily="49" charset="-128"/>
              </a:rPr>
              <a:t>Организационный план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792163" y="2120900"/>
            <a:ext cx="8496300" cy="2500313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+mn-lt"/>
                <a:ea typeface="MS Gothic" pitchFamily="49" charset="-128"/>
                <a:cs typeface="+mn-cs"/>
              </a:rPr>
              <a:t>Выбрана организационно-правовая форма ООО, потому что как правило организации не любят работать с ИП. Налог составляет 6 % от дохода</a:t>
            </a:r>
            <a:endParaRPr lang="ru-RU" sz="32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6451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60363" y="387350"/>
            <a:ext cx="7272337" cy="944563"/>
          </a:xfrm>
        </p:spPr>
        <p:txBody>
          <a:bodyPr/>
          <a:lstStyle/>
          <a:p>
            <a:r>
              <a:rPr lang="ru-RU">
                <a:ea typeface="MS Gothic" pitchFamily="49" charset="-128"/>
              </a:rPr>
              <a:t>Стартовые инвестиции</a:t>
            </a:r>
          </a:p>
        </p:txBody>
      </p:sp>
      <p:sp>
        <p:nvSpPr>
          <p:cNvPr id="262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graphicFrame>
        <p:nvGraphicFramePr>
          <p:cNvPr id="279" name="Таблица 1"/>
          <p:cNvGraphicFramePr>
            <a:graphicFrameLocks noGrp="1"/>
          </p:cNvGraphicFramePr>
          <p:nvPr/>
        </p:nvGraphicFramePr>
        <p:xfrm>
          <a:off x="287338" y="1539875"/>
          <a:ext cx="9504362" cy="1214438"/>
        </p:xfrm>
        <a:graphic>
          <a:graphicData uri="http://schemas.openxmlformats.org/drawingml/2006/table">
            <a:tbl>
              <a:tblPr/>
              <a:tblGrid>
                <a:gridCol w="830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2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№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Сумма, руб.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Источник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1.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Закупка оборудования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350 000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Инвестиционные средства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ИТОГО</a:t>
                      </a: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350 000</a:t>
                      </a: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100806" marR="100806" marT="37804" marB="378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875" y="0"/>
            <a:ext cx="10064750" cy="404813"/>
          </a:xfrm>
        </p:spPr>
        <p:txBody>
          <a:bodyPr lIns="720000"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Финансовый план</a:t>
            </a:r>
            <a:endParaRPr sz="28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66948" name="Group 3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39726"/>
              </p:ext>
            </p:extLst>
          </p:nvPr>
        </p:nvGraphicFramePr>
        <p:xfrm>
          <a:off x="287338" y="404813"/>
          <a:ext cx="8856830" cy="5093246"/>
        </p:xfrm>
        <a:graphic>
          <a:graphicData uri="http://schemas.openxmlformats.org/drawingml/2006/table">
            <a:tbl>
              <a:tblPr/>
              <a:tblGrid>
                <a:gridCol w="59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171487729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27653623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4615815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5835973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00770374"/>
                    </a:ext>
                  </a:extLst>
                </a:gridCol>
                <a:gridCol w="432168">
                  <a:extLst>
                    <a:ext uri="{9D8B030D-6E8A-4147-A177-3AD203B41FA5}">
                      <a16:colId xmlns:a16="http://schemas.microsoft.com/office/drawing/2014/main" val="2435023936"/>
                    </a:ext>
                  </a:extLst>
                </a:gridCol>
                <a:gridCol w="287832">
                  <a:extLst>
                    <a:ext uri="{9D8B030D-6E8A-4147-A177-3AD203B41FA5}">
                      <a16:colId xmlns:a16="http://schemas.microsoft.com/office/drawing/2014/main" val="3878250197"/>
                    </a:ext>
                  </a:extLst>
                </a:gridCol>
                <a:gridCol w="1442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5784">
                  <a:extLst>
                    <a:ext uri="{9D8B030D-6E8A-4147-A177-3AD203B41FA5}">
                      <a16:colId xmlns:a16="http://schemas.microsoft.com/office/drawing/2014/main" val="3120446621"/>
                    </a:ext>
                  </a:extLst>
                </a:gridCol>
                <a:gridCol w="1442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5744">
                  <a:extLst>
                    <a:ext uri="{9D8B030D-6E8A-4147-A177-3AD203B41FA5}">
                      <a16:colId xmlns:a16="http://schemas.microsoft.com/office/drawing/2014/main" val="3191880682"/>
                    </a:ext>
                  </a:extLst>
                </a:gridCol>
                <a:gridCol w="1442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5704">
                  <a:extLst>
                    <a:ext uri="{9D8B030D-6E8A-4147-A177-3AD203B41FA5}">
                      <a16:colId xmlns:a16="http://schemas.microsoft.com/office/drawing/2014/main" val="1212831262"/>
                    </a:ext>
                  </a:extLst>
                </a:gridCol>
                <a:gridCol w="1443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5664">
                  <a:extLst>
                    <a:ext uri="{9D8B030D-6E8A-4147-A177-3AD203B41FA5}">
                      <a16:colId xmlns:a16="http://schemas.microsoft.com/office/drawing/2014/main" val="1282234298"/>
                    </a:ext>
                  </a:extLst>
                </a:gridCol>
                <a:gridCol w="144376">
                  <a:extLst>
                    <a:ext uri="{9D8B030D-6E8A-4147-A177-3AD203B41FA5}">
                      <a16:colId xmlns:a16="http://schemas.microsoft.com/office/drawing/2014/main" val="1072541004"/>
                    </a:ext>
                  </a:extLst>
                </a:gridCol>
                <a:gridCol w="215624">
                  <a:extLst>
                    <a:ext uri="{9D8B030D-6E8A-4147-A177-3AD203B41FA5}">
                      <a16:colId xmlns:a16="http://schemas.microsoft.com/office/drawing/2014/main" val="1210542602"/>
                    </a:ext>
                  </a:extLst>
                </a:gridCol>
                <a:gridCol w="216424">
                  <a:extLst>
                    <a:ext uri="{9D8B030D-6E8A-4147-A177-3AD203B41FA5}">
                      <a16:colId xmlns:a16="http://schemas.microsoft.com/office/drawing/2014/main" val="4179497774"/>
                    </a:ext>
                  </a:extLst>
                </a:gridCol>
                <a:gridCol w="143576">
                  <a:extLst>
                    <a:ext uri="{9D8B030D-6E8A-4147-A177-3AD203B41FA5}">
                      <a16:colId xmlns:a16="http://schemas.microsoft.com/office/drawing/2014/main" val="6099126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1386309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22488461"/>
                    </a:ext>
                  </a:extLst>
                </a:gridCol>
              </a:tblGrid>
              <a:tr h="4095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№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Статья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Ед. изм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Ед. изм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gridSpan="1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Месяц (за 1 год/либо до срока окупаемости)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Месяц (за 1 год/либо до срока окупаемости)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ИТОГО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ИТОГО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3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4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5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6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7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8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9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8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10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11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12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12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775">
                <a:tc gridSpan="2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БЮДЖЕТ ОПЕРАЦИОННОЙ ДЕЯТЕЛЬНОСТИ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18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ДОХОДЫ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2 550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2 550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Стартовые инвестиции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6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РАСХОДЫ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489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244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244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145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2007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2189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64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2.1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Постоянные расходы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588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2.1.1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Аренда 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420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420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2.1.2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Электроэнергия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48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48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2.1.3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Реклама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120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120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2.2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Переменные расходы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100" b="1" i="1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1419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Зарплата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90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1 080</a:t>
                      </a:r>
                      <a:endParaRPr lang="ru-RU" sz="110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1 080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59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2.2.1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Материалы для обслуживания оборудования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55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55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88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2.2.2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Закуп оборудования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634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634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3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ПРИБЫЛЬ ДО НАЛОГООБЛОЖЕНИЯ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-489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-44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-44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543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11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008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НАЛОГИ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0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3,24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3,3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32,64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32,64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ЧИСТАЯ ПРИБЫЛЬ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-139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-47,2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-47,2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50,76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51,7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539.36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325,16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838">
                <a:tc gridSpan="2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БЮДЖЕТ ИНВЕСТИЦИОННОЙ ДЕЯТЕЛЬНОСТИ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Стартовые инвестиции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Тыс.руб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.</a:t>
                      </a:r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ejaVu Sans"/>
                          <a:cs typeface="DejaVu Sans"/>
                        </a:rPr>
                        <a:t>350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500" y="1079500"/>
            <a:ext cx="8099425" cy="3419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 fontAlgn="auto"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ru-RU" sz="3200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431800" y="-31750"/>
            <a:ext cx="10074275" cy="1354138"/>
          </a:xfrm>
        </p:spPr>
        <p:txBody>
          <a:bodyPr lIns="720000"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MS Gothic" pitchFamily="49" charset="-128"/>
              </a:rPr>
              <a:t>(период: 10 месяцев с момента начала работы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2163" y="2120900"/>
            <a:ext cx="8890000" cy="2500313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endParaRPr lang="ru-RU" sz="3200" kern="0" dirty="0">
              <a:solidFill>
                <a:sysClr val="windowText" lastClr="000000"/>
              </a:solidFill>
              <a:latin typeface="+mn-lt"/>
              <a:ea typeface="MS Gothic" pitchFamily="49" charset="-128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128775"/>
              </p:ext>
            </p:extLst>
          </p:nvPr>
        </p:nvGraphicFramePr>
        <p:xfrm>
          <a:off x="179388" y="1466850"/>
          <a:ext cx="9721850" cy="3795399"/>
        </p:xfrm>
        <a:graphic>
          <a:graphicData uri="http://schemas.openxmlformats.org/drawingml/2006/table">
            <a:tbl>
              <a:tblPr/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№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Показатель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Ед.изм.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ИТОГО 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 Объем продаж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шт</a:t>
                      </a: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.(кол-во заказов)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11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Доходы от операционной деятельности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руб.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2 200 000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Расходы от операционной деятельности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руб.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2 189 000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Прибыль (после налогообложения)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руб.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539 360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шт.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5,4 заказа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руб.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1252 800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Срок окупаемости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мес.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8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0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 8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Стартовые инвестиции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руб.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Рентабельность стартовых инвестиций (за год)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%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154%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Рентабельность затрат (за год)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%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24,6%</a:t>
                      </a:r>
                    </a:p>
                  </a:txBody>
                  <a:tcPr marL="5715" marR="5715" marT="5715" marB="0" anchor="ctr"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10080625" cy="982663"/>
          </a:xfrm>
        </p:spPr>
        <p:txBody>
          <a:bodyPr lIns="720000"/>
          <a:lstStyle/>
          <a:p>
            <a:r>
              <a:rPr lang="ru-RU" sz="4000">
                <a:ea typeface="MS Gothic" pitchFamily="49" charset="-128"/>
              </a:rPr>
              <a:t>План реализации проекта</a:t>
            </a:r>
          </a:p>
        </p:txBody>
      </p:sp>
      <p:graphicFrame>
        <p:nvGraphicFramePr>
          <p:cNvPr id="6" name="Таблица 6"/>
          <p:cNvGraphicFramePr>
            <a:graphicFrameLocks noGrp="1"/>
          </p:cNvGraphicFramePr>
          <p:nvPr/>
        </p:nvGraphicFramePr>
        <p:xfrm>
          <a:off x="28575" y="1284288"/>
          <a:ext cx="9980613" cy="3974784"/>
        </p:xfrm>
        <a:graphic>
          <a:graphicData uri="http://schemas.openxmlformats.org/drawingml/2006/table">
            <a:tbl>
              <a:tblPr/>
              <a:tblGrid>
                <a:gridCol w="132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Исследовать рынок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Анализ конкурентов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Определить целевую аудиторию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Создание личного сайта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Рассчитать финансовую модель 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Запустить рекламу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/>
                          <a:cs typeface="DejaVu Sans"/>
                        </a:rPr>
                        <a:t>Контроль результатов</a:t>
                      </a:r>
                      <a:endParaRPr kumimoji="0" 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/>
                        <a:cs typeface="DejaVu San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714" name="TextBox 8"/>
          <p:cNvSpPr txBox="1">
            <a:spLocks noChangeArrowheads="1"/>
          </p:cNvSpPr>
          <p:nvPr/>
        </p:nvSpPr>
        <p:spPr bwMode="auto">
          <a:xfrm>
            <a:off x="71438" y="1006475"/>
            <a:ext cx="1044098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cs typeface="DejaVu Sans"/>
              </a:rPr>
              <a:t>За июль                 1    2     3    4    5      6    7    8      9    10   11  12    13  14  15    16   17  18    19  20   21   22   23   24   25   26   27  28  29  30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8425" y="1395413"/>
            <a:ext cx="1008063" cy="3603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93825" y="1971675"/>
            <a:ext cx="2133600" cy="358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671888" y="2403475"/>
            <a:ext cx="1081087" cy="431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49663" y="3078163"/>
            <a:ext cx="3406775" cy="6937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127875" y="3921125"/>
            <a:ext cx="1368425" cy="4953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127875" y="4537075"/>
            <a:ext cx="1657350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856663" y="5067300"/>
            <a:ext cx="1079500" cy="3603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5"/>
          <p:cNvSpPr>
            <a:spLocks noGrp="1"/>
          </p:cNvSpPr>
          <p:nvPr>
            <p:ph type="title"/>
          </p:nvPr>
        </p:nvSpPr>
        <p:spPr>
          <a:xfrm>
            <a:off x="503238" y="74613"/>
            <a:ext cx="9072562" cy="1249362"/>
          </a:xfrm>
        </p:spPr>
        <p:txBody>
          <a:bodyPr/>
          <a:lstStyle/>
          <a:p>
            <a:r>
              <a:rPr lang="ru-RU"/>
              <a:t>Как нас найти</a:t>
            </a:r>
          </a:p>
        </p:txBody>
      </p:sp>
      <p:pic>
        <p:nvPicPr>
          <p:cNvPr id="71683" name="Рисунок 7"/>
          <p:cNvPicPr>
            <a:picLocks noChangeAspect="1"/>
          </p:cNvPicPr>
          <p:nvPr/>
        </p:nvPicPr>
        <p:blipFill>
          <a:blip r:embed="rId4"/>
          <a:srcRect t="28412"/>
          <a:stretch>
            <a:fillRect/>
          </a:stretch>
        </p:blipFill>
        <p:spPr bwMode="auto">
          <a:xfrm>
            <a:off x="287338" y="1082675"/>
            <a:ext cx="220503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Рисунок 8"/>
          <p:cNvPicPr>
            <a:picLocks noChangeAspect="1"/>
          </p:cNvPicPr>
          <p:nvPr/>
        </p:nvPicPr>
        <p:blipFill>
          <a:blip r:embed="rId5"/>
          <a:srcRect t="23334"/>
          <a:stretch>
            <a:fillRect/>
          </a:stretch>
        </p:blipFill>
        <p:spPr bwMode="auto">
          <a:xfrm>
            <a:off x="7704138" y="1323975"/>
            <a:ext cx="220345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Заголовок 5"/>
          <p:cNvSpPr txBox="1">
            <a:spLocks/>
          </p:cNvSpPr>
          <p:nvPr/>
        </p:nvSpPr>
        <p:spPr bwMode="auto">
          <a:xfrm>
            <a:off x="2533650" y="938213"/>
            <a:ext cx="907097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Кузнецов Димитрий</a:t>
            </a:r>
          </a:p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8 904 317 24 29</a:t>
            </a:r>
            <a:endParaRPr lang="en-US" sz="2400">
              <a:cs typeface="DejaVu Sans"/>
            </a:endParaRPr>
          </a:p>
          <a:p>
            <a:pPr>
              <a:lnSpc>
                <a:spcPct val="90000"/>
              </a:lnSpc>
            </a:pPr>
            <a:r>
              <a:rPr lang="en-US" sz="2400">
                <a:cs typeface="DejaVu Sans"/>
              </a:rPr>
              <a:t>kuznecowdim@mail.ru</a:t>
            </a:r>
            <a:endParaRPr lang="ru-RU" sz="2400">
              <a:cs typeface="DejaVu Sans"/>
            </a:endParaRPr>
          </a:p>
        </p:txBody>
      </p:sp>
      <p:sp>
        <p:nvSpPr>
          <p:cNvPr id="71686" name="Заголовок 5"/>
          <p:cNvSpPr txBox="1">
            <a:spLocks/>
          </p:cNvSpPr>
          <p:nvPr/>
        </p:nvSpPr>
        <p:spPr bwMode="auto">
          <a:xfrm>
            <a:off x="4608513" y="2565400"/>
            <a:ext cx="9070975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Закирьянов Зуфар</a:t>
            </a:r>
          </a:p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8 965 846 36 92</a:t>
            </a:r>
          </a:p>
          <a:p>
            <a:pPr>
              <a:lnSpc>
                <a:spcPct val="90000"/>
              </a:lnSpc>
            </a:pPr>
            <a:r>
              <a:rPr lang="en-US" sz="2400">
                <a:cs typeface="DejaVu Sans"/>
              </a:rPr>
              <a:t>zzakiryanov@bk.ru</a:t>
            </a:r>
            <a:endParaRPr lang="ru-RU" sz="2400">
              <a:cs typeface="DejaVu Sans"/>
            </a:endParaRPr>
          </a:p>
          <a:p>
            <a:pPr>
              <a:lnSpc>
                <a:spcPct val="90000"/>
              </a:lnSpc>
            </a:pPr>
            <a:endParaRPr lang="ru-RU" sz="2400">
              <a:cs typeface="DejaVu Sans"/>
            </a:endParaRPr>
          </a:p>
        </p:txBody>
      </p:sp>
      <p:pic>
        <p:nvPicPr>
          <p:cNvPr id="71687" name="Рисунок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7338" y="3130550"/>
            <a:ext cx="2205037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8" name="Заголовок 5"/>
          <p:cNvSpPr txBox="1">
            <a:spLocks/>
          </p:cNvSpPr>
          <p:nvPr/>
        </p:nvSpPr>
        <p:spPr bwMode="auto">
          <a:xfrm>
            <a:off x="2533650" y="4430713"/>
            <a:ext cx="907097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Икудехин Джошуа</a:t>
            </a:r>
          </a:p>
          <a:p>
            <a:pPr>
              <a:lnSpc>
                <a:spcPct val="90000"/>
              </a:lnSpc>
            </a:pPr>
            <a:r>
              <a:rPr lang="ru-RU" sz="2400">
                <a:cs typeface="DejaVu Sans"/>
              </a:rPr>
              <a:t>8</a:t>
            </a:r>
            <a:r>
              <a:rPr lang="en-US" sz="2400">
                <a:cs typeface="DejaVu Sans"/>
              </a:rPr>
              <a:t> </a:t>
            </a:r>
            <a:r>
              <a:rPr lang="ru-RU" sz="2400">
                <a:cs typeface="DejaVu Sans"/>
              </a:rPr>
              <a:t>999</a:t>
            </a:r>
            <a:r>
              <a:rPr lang="en-US" sz="2400">
                <a:cs typeface="DejaVu Sans"/>
              </a:rPr>
              <a:t> </a:t>
            </a:r>
            <a:r>
              <a:rPr lang="ru-RU" sz="2400">
                <a:cs typeface="DejaVu Sans"/>
              </a:rPr>
              <a:t>189</a:t>
            </a:r>
            <a:r>
              <a:rPr lang="en-US" sz="2400">
                <a:cs typeface="DejaVu Sans"/>
              </a:rPr>
              <a:t> </a:t>
            </a:r>
            <a:r>
              <a:rPr lang="ru-RU" sz="2400">
                <a:cs typeface="DejaVu Sans"/>
              </a:rPr>
              <a:t>90</a:t>
            </a:r>
            <a:r>
              <a:rPr lang="en-US" sz="2400">
                <a:cs typeface="DejaVu Sans"/>
              </a:rPr>
              <a:t> </a:t>
            </a:r>
            <a:r>
              <a:rPr lang="ru-RU" sz="2400">
                <a:cs typeface="DejaVu Sans"/>
              </a:rPr>
              <a:t>53</a:t>
            </a:r>
          </a:p>
          <a:p>
            <a:pPr>
              <a:lnSpc>
                <a:spcPct val="90000"/>
              </a:lnSpc>
            </a:pPr>
            <a:r>
              <a:rPr lang="en-US" sz="2400">
                <a:cs typeface="DejaVu Sans"/>
              </a:rPr>
              <a:t>seadeyo57@gmail.com</a:t>
            </a:r>
            <a:endParaRPr lang="ru-RU" sz="2400">
              <a:cs typeface="DejaVu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13" y="4046538"/>
            <a:ext cx="5472112" cy="9937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500">
                <a:solidFill>
                  <a:srgbClr val="FFFFFF"/>
                </a:solidFill>
              </a:rPr>
              <a:t>Спасибо за внимание!</a:t>
            </a:r>
            <a:endParaRPr lang="ru-RU" sz="350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1294</Words>
  <Application>Microsoft Office PowerPoint</Application>
  <PresentationFormat>Произвольный</PresentationFormat>
  <Paragraphs>450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Futura PT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Создатели проекта</vt:lpstr>
      <vt:lpstr>Проблема</vt:lpstr>
      <vt:lpstr>О проекте.  Что есть сейчас.</vt:lpstr>
      <vt:lpstr>Роль проекта в обеспечении  технологического суверенитета страны</vt:lpstr>
      <vt:lpstr>Потенциальный объем рынка</vt:lpstr>
      <vt:lpstr>Бизнес-модель</vt:lpstr>
      <vt:lpstr>Цель проекта по SMART</vt:lpstr>
      <vt:lpstr>Портрет потребителя</vt:lpstr>
      <vt:lpstr>Процесс производства товара (оказания услуги)</vt:lpstr>
      <vt:lpstr>Организационный план</vt:lpstr>
      <vt:lpstr>Стартовые инвестиции</vt:lpstr>
      <vt:lpstr>Финансовый план</vt:lpstr>
      <vt:lpstr>Экономика проекта  (период: 10 месяцев с момента начала работы</vt:lpstr>
      <vt:lpstr>План реализации проекта</vt:lpstr>
      <vt:lpstr>Как нас найти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88</cp:revision>
  <dcterms:created xsi:type="dcterms:W3CDTF">2022-10-14T10:42:52Z</dcterms:created>
  <dcterms:modified xsi:type="dcterms:W3CDTF">2023-07-16T21:23:09Z</dcterms:modified>
  <dc:language>ru-RU</dc:language>
</cp:coreProperties>
</file>