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2"/>
  </p:notes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525" autoAdjust="0"/>
    <p:restoredTop sz="94269" autoAdjust="0"/>
  </p:normalViewPr>
  <p:slideViewPr>
    <p:cSldViewPr>
      <p:cViewPr varScale="1">
        <p:scale>
          <a:sx n="99" d="100"/>
          <a:sy n="99" d="100"/>
        </p:scale>
        <p:origin x="-730" y="-7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endParaRPr lang="ru-RU" sz="40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Выработка дешевой электроэнергии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A63AACBA-7C31-4C28-8FB7-0840F855D14B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Утилизация побочных продуктов нефтедобычи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33BD2D-D122-4B97-9002-9E20207485D9}" type="parTrans" cxnId="{3F94CE44-3E69-41CA-B9B3-EBD712BD1BDF}">
      <dgm:prSet/>
      <dgm:spPr/>
    </dgm:pt>
    <dgm:pt modelId="{C81120B6-7B15-4784-BE21-532F3DFA0288}" type="sibTrans" cxnId="{3F94CE44-3E69-41CA-B9B3-EBD712BD1BDF}">
      <dgm:prSet/>
      <dgm:spPr/>
    </dgm:pt>
    <dgm:pt modelId="{E6F6EC90-B3D7-4045-B2BE-672686357798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Обеспечивает устойчивость электроснабжения и сокращает зависимость  от импорта энергии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5023D2-DC89-4AF2-B2D1-923275EF6D81}" type="parTrans" cxnId="{A9988DA0-4884-4C1D-AD35-35B454B0A731}">
      <dgm:prSet/>
      <dgm:spPr/>
    </dgm:pt>
    <dgm:pt modelId="{D682426C-A8B7-4C6F-B36E-45925094EA77}" type="sibTrans" cxnId="{A9988DA0-4884-4C1D-AD35-35B454B0A731}">
      <dgm:prSet/>
      <dgm:spPr/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LinFactNeighborX="-1162" custLinFactNeighborY="241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988DA0-4884-4C1D-AD35-35B454B0A731}" srcId="{40823609-9E1F-477F-970E-0797297793BB}" destId="{E6F6EC90-B3D7-4045-B2BE-672686357798}" srcOrd="1" destOrd="0" parTransId="{DB5023D2-DC89-4AF2-B2D1-923275EF6D81}" sibTransId="{D682426C-A8B7-4C6F-B36E-45925094EA77}"/>
    <dgm:cxn modelId="{6E4B397A-1DD3-42C7-A91F-D64C42A17A46}" type="presOf" srcId="{E6F6EC90-B3D7-4045-B2BE-672686357798}" destId="{F974BE2A-CEEC-4ADA-B641-ABA1F5F10AA0}" srcOrd="0" destOrd="1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0C8DE000-2775-4519-8160-25D8F243BA47}" type="presOf" srcId="{A63AACBA-7C31-4C28-8FB7-0840F855D14B}" destId="{F974BE2A-CEEC-4ADA-B641-ABA1F5F10AA0}" srcOrd="0" destOrd="2" presId="urn:microsoft.com/office/officeart/2005/8/layout/vList5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3F94CE44-3E69-41CA-B9B3-EBD712BD1BDF}" srcId="{40823609-9E1F-477F-970E-0797297793BB}" destId="{A63AACBA-7C31-4C28-8FB7-0840F855D14B}" srcOrd="2" destOrd="0" parTransId="{9033BD2D-D122-4B97-9002-9E20207485D9}" sibTransId="{C81120B6-7B15-4784-BE21-532F3DFA0288}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 smtClean="0"/>
            <a:t>РАМ </a:t>
          </a:r>
          <a:r>
            <a: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110400000</a:t>
          </a:r>
          <a:endParaRPr lang="ru-RU" sz="1400" b="1" dirty="0">
            <a:solidFill>
              <a:schemeClr val="bg1"/>
            </a:solidFill>
          </a:endParaRP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400" i="1" dirty="0" smtClean="0"/>
            <a:t>27600000 </a:t>
          </a:r>
          <a:endParaRPr lang="ru-RU" sz="1000" b="1" dirty="0"/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400" i="1" dirty="0" smtClean="0"/>
            <a:t>1380000</a:t>
          </a:r>
          <a:endParaRPr lang="ru-RU" sz="1000" b="1" dirty="0"/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400" i="1" dirty="0" smtClean="0"/>
            <a:t>1104000000</a:t>
          </a:r>
          <a:endParaRPr lang="ru-RU" sz="1000" b="1" dirty="0"/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DA336495-877F-4434-9A5E-EF8A1E87D2ED}" type="presOf" srcId="{A5C99BE3-4D64-4E7A-B18B-8B213C86CDEC}" destId="{71F9D321-AD24-4B2F-9858-808383740F5B}" srcOrd="0" destOrd="0" presId="urn:microsoft.com/office/officeart/2005/8/layout/venn2"/>
    <dgm:cxn modelId="{502E5C46-7B53-4890-8947-4430C63587DF}" type="presOf" srcId="{4B8D2A1B-1AF5-4C7B-861F-7B6A3BC87275}" destId="{C12AB981-CE2A-46AD-A1EC-BC438E315F66}" srcOrd="0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657B339A-53AD-4D87-A42B-FBACB989D620}" type="presOf" srcId="{A5C99BE3-4D64-4E7A-B18B-8B213C86CDEC}" destId="{1BAB291C-2D12-4C6C-AF57-8F3D2971ECEF}" srcOrd="1" destOrd="0" presId="urn:microsoft.com/office/officeart/2005/8/layout/venn2"/>
    <dgm:cxn modelId="{C0EFDB3C-0F3B-49EF-9854-DAFBCDA6699D}" type="presOf" srcId="{4B8D2A1B-1AF5-4C7B-861F-7B6A3BC87275}" destId="{35FD8772-767A-40C1-9DBC-28B8FDCDD168}" srcOrd="1" destOrd="0" presId="urn:microsoft.com/office/officeart/2005/8/layout/venn2"/>
    <dgm:cxn modelId="{60D46ADC-86EB-4BA7-BB73-11F880DAABD4}" type="presOf" srcId="{37AF65A7-7E5E-427D-BA82-D110CBC1AE77}" destId="{2C29A3DA-C316-42BB-A5C2-535CBF0E275C}" srcOrd="1" destOrd="0" presId="urn:microsoft.com/office/officeart/2005/8/layout/venn2"/>
    <dgm:cxn modelId="{150C12A2-5312-499C-B6A1-8C5B425FB8C1}" type="presOf" srcId="{37AF65A7-7E5E-427D-BA82-D110CBC1AE77}" destId="{F4F73ED0-32D2-41A1-B72D-C2D81FC80C1A}" srcOrd="0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/>
      <dgm:spPr>
        <a:solidFill>
          <a:srgbClr val="A4D4E2"/>
        </a:solidFill>
      </dgm:spPr>
      <dgm:t>
        <a:bodyPr/>
        <a:lstStyle/>
        <a:p>
          <a:endParaRPr lang="ru-RU" sz="2600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600" b="0" dirty="0" err="1" smtClean="0">
              <a:latin typeface="Times New Roman" pitchFamily="18" charset="0"/>
              <a:cs typeface="Times New Roman" pitchFamily="18" charset="0"/>
            </a:rPr>
            <a:t>Газопоршневые</a:t>
          </a:r>
          <a:r>
            <a:rPr lang="ru-RU" sz="1600" b="0" dirty="0" smtClean="0">
              <a:latin typeface="Times New Roman" pitchFamily="18" charset="0"/>
              <a:cs typeface="Times New Roman" pitchFamily="18" charset="0"/>
            </a:rPr>
            <a:t> электростанции</a:t>
          </a:r>
          <a:endParaRPr lang="ru-RU" sz="1600" b="0" dirty="0">
            <a:latin typeface="Times New Roman" pitchFamily="18" charset="0"/>
            <a:cs typeface="Times New Roman" pitchFamily="18" charset="0"/>
          </a:endParaRPr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pPr algn="l"/>
          <a:r>
            <a:rPr lang="ru-RU" sz="1600" b="0" i="0" dirty="0" smtClean="0">
              <a:latin typeface="Times New Roman" pitchFamily="18" charset="0"/>
              <a:cs typeface="Times New Roman" pitchFamily="18" charset="0"/>
            </a:rPr>
            <a:t>«ГЭС»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Доступная цена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4C8339A8-C6F0-4020-94B9-F06CF07C49A8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pPr algn="l"/>
          <a:r>
            <a:rPr lang="ru-RU" sz="1600" b="0" i="0" dirty="0" smtClean="0">
              <a:latin typeface="Times New Roman" pitchFamily="18" charset="0"/>
              <a:cs typeface="Times New Roman" pitchFamily="18" charset="0"/>
            </a:rPr>
            <a:t>Компания «МЕТАЛИСТ»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FB9D00D5-764D-4B7F-97F0-661CB6125AE5}" type="parTrans" cxnId="{494CFF56-3D36-4CEE-8DA0-778C05810833}">
      <dgm:prSet/>
      <dgm:spPr/>
      <dgm:t>
        <a:bodyPr/>
        <a:lstStyle/>
        <a:p>
          <a:endParaRPr lang="ru-RU"/>
        </a:p>
      </dgm:t>
    </dgm:pt>
    <dgm:pt modelId="{75032D5F-0F83-4272-A6E6-0C72F061CA0A}" type="sibTrans" cxnId="{494CFF56-3D36-4CEE-8DA0-778C05810833}">
      <dgm:prSet/>
      <dgm:spPr/>
      <dgm:t>
        <a:bodyPr/>
        <a:lstStyle/>
        <a:p>
          <a:endParaRPr lang="ru-RU"/>
        </a:p>
      </dgm:t>
    </dgm:pt>
    <dgm:pt modelId="{751355EC-D519-41F4-B9FD-F6F68E03FF8D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pPr algn="just"/>
          <a:r>
            <a:rPr lang="ru-RU" sz="1600" b="0" i="0" dirty="0" smtClean="0">
              <a:latin typeface="Times New Roman" pitchFamily="18" charset="0"/>
              <a:cs typeface="Times New Roman" pitchFamily="18" charset="0"/>
            </a:rPr>
            <a:t>ПФК «</a:t>
          </a:r>
          <a:r>
            <a:rPr lang="ru-RU" sz="1600" b="0" i="0" dirty="0" err="1" smtClean="0">
              <a:latin typeface="Times New Roman" pitchFamily="18" charset="0"/>
              <a:cs typeface="Times New Roman" pitchFamily="18" charset="0"/>
            </a:rPr>
            <a:t>Энергодизельцентр</a:t>
          </a:r>
          <a:r>
            <a:rPr lang="ru-RU" sz="1600" b="0" i="0" dirty="0" smtClean="0">
              <a:latin typeface="Times New Roman" pitchFamily="18" charset="0"/>
              <a:cs typeface="Times New Roman" pitchFamily="18" charset="0"/>
            </a:rPr>
            <a:t>»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8CCD52E-7101-4F33-984E-16327FF5B45A}" type="parTrans" cxnId="{F0080039-7397-4F85-ABE0-AC8DCE859454}">
      <dgm:prSet/>
      <dgm:spPr/>
      <dgm:t>
        <a:bodyPr/>
        <a:lstStyle/>
        <a:p>
          <a:endParaRPr lang="ru-RU"/>
        </a:p>
      </dgm:t>
    </dgm:pt>
    <dgm:pt modelId="{DF582EDA-1072-4943-88C5-C2BFA4F4D131}" type="sibTrans" cxnId="{F0080039-7397-4F85-ABE0-AC8DCE859454}">
      <dgm:prSet/>
      <dgm:spPr/>
      <dgm:t>
        <a:bodyPr/>
        <a:lstStyle/>
        <a:p>
          <a:endParaRPr lang="ru-RU"/>
        </a:p>
      </dgm:t>
    </dgm:pt>
    <dgm:pt modelId="{126C642E-45DF-4197-A8CA-BBD48F0A6BF6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Низкая стоимость за счет использования оборудование партнеров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F4E32FCA-336F-4F28-9422-86496AECB8C2}" type="parTrans" cxnId="{B4EEBEF8-742B-468B-AA3D-A4D8B9729E14}">
      <dgm:prSet/>
      <dgm:spPr/>
      <dgm:t>
        <a:bodyPr/>
        <a:lstStyle/>
        <a:p>
          <a:endParaRPr lang="ru-RU"/>
        </a:p>
      </dgm:t>
    </dgm:pt>
    <dgm:pt modelId="{D0938535-E7A8-45D0-91F6-804529D07941}" type="sibTrans" cxnId="{B4EEBEF8-742B-468B-AA3D-A4D8B9729E14}">
      <dgm:prSet/>
      <dgm:spPr/>
      <dgm:t>
        <a:bodyPr/>
        <a:lstStyle/>
        <a:p>
          <a:endParaRPr lang="ru-RU"/>
        </a:p>
      </dgm:t>
    </dgm:pt>
    <dgm:pt modelId="{4E22E706-5A9E-47AC-B6FD-6FF7AED7360D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Высокая мощность установок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6593D40B-71FA-4640-81A8-BABFFD1C4D76}" type="parTrans" cxnId="{76FB058B-89B3-435B-88EA-91BE46A6A705}">
      <dgm:prSet/>
      <dgm:spPr/>
      <dgm:t>
        <a:bodyPr/>
        <a:lstStyle/>
        <a:p>
          <a:endParaRPr lang="ru-RU"/>
        </a:p>
      </dgm:t>
    </dgm:pt>
    <dgm:pt modelId="{607F891B-D7F2-4215-9910-0EEC31BFBD7C}" type="sibTrans" cxnId="{76FB058B-89B3-435B-88EA-91BE46A6A705}">
      <dgm:prSet/>
      <dgm:spPr/>
      <dgm:t>
        <a:bodyPr/>
        <a:lstStyle/>
        <a:p>
          <a:endParaRPr lang="ru-RU"/>
        </a:p>
      </dgm:t>
    </dgm:pt>
    <dgm:pt modelId="{37A03754-17CB-41DD-83AD-21B844B150A9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pPr algn="just"/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Лукоил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E732FA5-11AF-480E-A22F-86E053196B2A}" type="parTrans" cxnId="{ABE65215-0AF6-4DE9-ACAA-90459AF2699E}">
      <dgm:prSet/>
      <dgm:spPr/>
    </dgm:pt>
    <dgm:pt modelId="{83EB7A17-072D-4229-8807-1582D9C9BF23}" type="sibTrans" cxnId="{ABE65215-0AF6-4DE9-ACAA-90459AF2699E}">
      <dgm:prSet/>
      <dgm:spPr/>
    </dgm:pt>
    <dgm:pt modelId="{18EE2BCB-2081-41B6-85F2-AED739A6BFC4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pPr algn="just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Роснефть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75A4961-BA87-4566-BEE2-0F1BB0BDB02E}" type="parTrans" cxnId="{2FB9776E-136F-4DB0-839A-A7A6570CE13F}">
      <dgm:prSet/>
      <dgm:spPr/>
    </dgm:pt>
    <dgm:pt modelId="{F34B1EE5-25F6-4460-9243-CFAE4A4DA5C6}" type="sibTrans" cxnId="{2FB9776E-136F-4DB0-839A-A7A6570CE13F}">
      <dgm:prSet/>
      <dgm:spPr/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 custLinFactNeighborX="761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DE431B-64F6-40D4-AACD-C6244C83FCC8}" type="presOf" srcId="{18EE2BCB-2081-41B6-85F2-AED739A6BFC4}" destId="{400F4E5D-F016-41EA-97FB-BF5BA36522C2}" srcOrd="0" destOrd="4" presId="urn:microsoft.com/office/officeart/2005/8/layout/hList1"/>
    <dgm:cxn modelId="{4D66E01A-F147-4799-A1D5-44E06C023EA7}" type="presOf" srcId="{4C8339A8-C6F0-4020-94B9-F06CF07C49A8}" destId="{400F4E5D-F016-41EA-97FB-BF5BA36522C2}" srcOrd="0" destOrd="1" presId="urn:microsoft.com/office/officeart/2005/8/layout/hList1"/>
    <dgm:cxn modelId="{B4EEBEF8-742B-468B-AA3D-A4D8B9729E14}" srcId="{C1DCF8D2-41C8-416E-B988-A9BFE3AC37E6}" destId="{126C642E-45DF-4197-A8CA-BBD48F0A6BF6}" srcOrd="1" destOrd="0" parTransId="{F4E32FCA-336F-4F28-9422-86496AECB8C2}" sibTransId="{D0938535-E7A8-45D0-91F6-804529D07941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494CFF56-3D36-4CEE-8DA0-778C05810833}" srcId="{FD45624C-83CF-47B9-8EDE-C4DE60E9F279}" destId="{4C8339A8-C6F0-4020-94B9-F06CF07C49A8}" srcOrd="1" destOrd="0" parTransId="{FB9D00D5-764D-4B7F-97F0-661CB6125AE5}" sibTransId="{75032D5F-0F83-4272-A6E6-0C72F061CA0A}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ABE65215-0AF6-4DE9-ACAA-90459AF2699E}" srcId="{FD45624C-83CF-47B9-8EDE-C4DE60E9F279}" destId="{37A03754-17CB-41DD-83AD-21B844B150A9}" srcOrd="3" destOrd="0" parTransId="{4E732FA5-11AF-480E-A22F-86E053196B2A}" sibTransId="{83EB7A17-072D-4229-8807-1582D9C9BF23}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2FB9776E-136F-4DB0-839A-A7A6570CE13F}" srcId="{FD45624C-83CF-47B9-8EDE-C4DE60E9F279}" destId="{18EE2BCB-2081-41B6-85F2-AED739A6BFC4}" srcOrd="4" destOrd="0" parTransId="{775A4961-BA87-4566-BEE2-0F1BB0BDB02E}" sibTransId="{F34B1EE5-25F6-4460-9243-CFAE4A4DA5C6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D792DB7C-8FE3-4D55-B42D-F59D98812888}" type="presOf" srcId="{4E22E706-5A9E-47AC-B6FD-6FF7AED7360D}" destId="{0C85A15E-56D2-44B3-8E52-7FFFB1AE2983}" srcOrd="0" destOrd="2" presId="urn:microsoft.com/office/officeart/2005/8/layout/hList1"/>
    <dgm:cxn modelId="{7D3EFE15-879F-4D43-8028-7C76853F2286}" type="presOf" srcId="{751355EC-D519-41F4-B9FD-F6F68E03FF8D}" destId="{400F4E5D-F016-41EA-97FB-BF5BA36522C2}" srcOrd="0" destOrd="2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0080039-7397-4F85-ABE0-AC8DCE859454}" srcId="{FD45624C-83CF-47B9-8EDE-C4DE60E9F279}" destId="{751355EC-D519-41F4-B9FD-F6F68E03FF8D}" srcOrd="2" destOrd="0" parTransId="{78CCD52E-7101-4F33-984E-16327FF5B45A}" sibTransId="{DF582EDA-1072-4943-88C5-C2BFA4F4D131}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4947BB63-A8F7-4FD8-B71F-A88EAC9D5E5C}" type="presOf" srcId="{37A03754-17CB-41DD-83AD-21B844B150A9}" destId="{400F4E5D-F016-41EA-97FB-BF5BA36522C2}" srcOrd="0" destOrd="3" presId="urn:microsoft.com/office/officeart/2005/8/layout/hList1"/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BBC24E96-0FA7-4B60-8B5A-214C77BE7EA1}" type="presOf" srcId="{126C642E-45DF-4197-A8CA-BBD48F0A6BF6}" destId="{0C85A15E-56D2-44B3-8E52-7FFFB1AE2983}" srcOrd="0" destOrd="1" presId="urn:microsoft.com/office/officeart/2005/8/layout/hList1"/>
    <dgm:cxn modelId="{76FB058B-89B3-435B-88EA-91BE46A6A705}" srcId="{C1DCF8D2-41C8-416E-B988-A9BFE3AC37E6}" destId="{4E22E706-5A9E-47AC-B6FD-6FF7AED7360D}" srcOrd="2" destOrd="0" parTransId="{6593D40B-71FA-4640-81A8-BABFFD1C4D76}" sibTransId="{607F891B-D7F2-4215-9910-0EEC31BFBD7C}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Выработка дешевой электроэнергии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Обеспечивает устойчивость электроснабжения и сокращает зависимость  от импорта энергии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Утилизация побочных продуктов нефтедобычи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1628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0" kern="1200" dirty="0"/>
        </a:p>
      </dsp:txBody>
      <dsp:txXfrm>
        <a:off x="81303" y="82931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РАМ </a:t>
          </a:r>
          <a:r>
            <a:rPr lang="ru-RU" sz="14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110400000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/>
            <a:t>27600000 </a:t>
          </a:r>
          <a:endParaRPr lang="ru-RU" sz="1000" b="1" kern="1200" dirty="0"/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/>
            <a:t>1380000</a:t>
          </a:r>
          <a:endParaRPr lang="ru-RU" sz="1000" b="1" kern="1200" dirty="0"/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/>
            <a:t>1104000000</a:t>
          </a:r>
          <a:endParaRPr lang="ru-RU" sz="1000" b="1" kern="1200" dirty="0"/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137" y="1210649"/>
          <a:ext cx="3059169" cy="930935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>
              <a:latin typeface="Times New Roman" pitchFamily="18" charset="0"/>
              <a:cs typeface="Times New Roman" pitchFamily="18" charset="0"/>
            </a:rPr>
            <a:t>Конкуренты Продукты/Услуги</a:t>
          </a:r>
        </a:p>
      </dsp:txBody>
      <dsp:txXfrm>
        <a:off x="3137" y="1210649"/>
        <a:ext cx="3059169" cy="930935"/>
      </dsp:txXfrm>
    </dsp:sp>
    <dsp:sp modelId="{B206DAC4-D1DF-4053-8506-5DE426BC8BEF}">
      <dsp:nvSpPr>
        <dsp:cNvPr id="0" name=""/>
        <dsp:cNvSpPr/>
      </dsp:nvSpPr>
      <dsp:spPr>
        <a:xfrm>
          <a:off x="0" y="2119743"/>
          <a:ext cx="3059169" cy="1408184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err="1" smtClean="0">
              <a:latin typeface="Times New Roman" pitchFamily="18" charset="0"/>
              <a:cs typeface="Times New Roman" pitchFamily="18" charset="0"/>
            </a:rPr>
            <a:t>Газопоршневые</a:t>
          </a:r>
          <a:r>
            <a:rPr lang="ru-RU" sz="1600" b="0" kern="1200" dirty="0" smtClean="0">
              <a:latin typeface="Times New Roman" pitchFamily="18" charset="0"/>
              <a:cs typeface="Times New Roman" pitchFamily="18" charset="0"/>
            </a:rPr>
            <a:t> электростанции</a:t>
          </a:r>
          <a:endParaRPr lang="ru-RU" sz="16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119743"/>
        <a:ext cx="3059169" cy="1408184"/>
      </dsp:txXfrm>
    </dsp:sp>
    <dsp:sp modelId="{34E68AF3-FEED-4A3D-869A-6E2B7BBFBA4D}">
      <dsp:nvSpPr>
        <dsp:cNvPr id="0" name=""/>
        <dsp:cNvSpPr/>
      </dsp:nvSpPr>
      <dsp:spPr>
        <a:xfrm>
          <a:off x="3490590" y="1210649"/>
          <a:ext cx="3059169" cy="930935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>
              <a:latin typeface="Times New Roman" pitchFamily="18" charset="0"/>
              <a:cs typeface="Times New Roman" pitchFamily="18" charset="0"/>
            </a:rPr>
            <a:t>Фирмы конкуренты</a:t>
          </a:r>
        </a:p>
      </dsp:txBody>
      <dsp:txXfrm>
        <a:off x="3490590" y="1210649"/>
        <a:ext cx="3059169" cy="930935"/>
      </dsp:txXfrm>
    </dsp:sp>
    <dsp:sp modelId="{400F4E5D-F016-41EA-97FB-BF5BA36522C2}">
      <dsp:nvSpPr>
        <dsp:cNvPr id="0" name=""/>
        <dsp:cNvSpPr/>
      </dsp:nvSpPr>
      <dsp:spPr>
        <a:xfrm>
          <a:off x="3490590" y="2141584"/>
          <a:ext cx="3059169" cy="1408184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i="0" kern="1200" dirty="0" smtClean="0">
              <a:latin typeface="Times New Roman" pitchFamily="18" charset="0"/>
              <a:cs typeface="Times New Roman" pitchFamily="18" charset="0"/>
            </a:rPr>
            <a:t>«ГЭС»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i="0" kern="1200" dirty="0" smtClean="0">
              <a:latin typeface="Times New Roman" pitchFamily="18" charset="0"/>
              <a:cs typeface="Times New Roman" pitchFamily="18" charset="0"/>
            </a:rPr>
            <a:t>Компания «МЕТАЛИСТ»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i="0" kern="1200" dirty="0" smtClean="0">
              <a:latin typeface="Times New Roman" pitchFamily="18" charset="0"/>
              <a:cs typeface="Times New Roman" pitchFamily="18" charset="0"/>
            </a:rPr>
            <a:t>ПФК «</a:t>
          </a:r>
          <a:r>
            <a:rPr lang="ru-RU" sz="1600" b="0" i="0" kern="1200" dirty="0" err="1" smtClean="0">
              <a:latin typeface="Times New Roman" pitchFamily="18" charset="0"/>
              <a:cs typeface="Times New Roman" pitchFamily="18" charset="0"/>
            </a:rPr>
            <a:t>Энергодизельцентр</a:t>
          </a:r>
          <a:r>
            <a:rPr lang="ru-RU" sz="1600" b="0" i="0" kern="1200" dirty="0" smtClean="0">
              <a:latin typeface="Times New Roman" pitchFamily="18" charset="0"/>
              <a:cs typeface="Times New Roman" pitchFamily="18" charset="0"/>
            </a:rPr>
            <a:t>»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Лукоил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Роснефть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90590" y="2141584"/>
        <a:ext cx="3059169" cy="1408184"/>
      </dsp:txXfrm>
    </dsp:sp>
    <dsp:sp modelId="{869E6585-1C72-4E82-914E-39E2C4E28665}">
      <dsp:nvSpPr>
        <dsp:cNvPr id="0" name=""/>
        <dsp:cNvSpPr/>
      </dsp:nvSpPr>
      <dsp:spPr>
        <a:xfrm>
          <a:off x="6981180" y="1202940"/>
          <a:ext cx="3059169" cy="930935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>
              <a:latin typeface="Times New Roman" pitchFamily="18" charset="0"/>
              <a:cs typeface="Times New Roman" pitchFamily="18" charset="0"/>
            </a:rPr>
            <a:t>Наши преимущества</a:t>
          </a:r>
        </a:p>
      </dsp:txBody>
      <dsp:txXfrm>
        <a:off x="6981180" y="1202940"/>
        <a:ext cx="3059169" cy="930935"/>
      </dsp:txXfrm>
    </dsp:sp>
    <dsp:sp modelId="{0C85A15E-56D2-44B3-8E52-7FFFB1AE2983}">
      <dsp:nvSpPr>
        <dsp:cNvPr id="0" name=""/>
        <dsp:cNvSpPr/>
      </dsp:nvSpPr>
      <dsp:spPr>
        <a:xfrm>
          <a:off x="6981180" y="2141584"/>
          <a:ext cx="3059169" cy="1408184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Доступная цена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Низкая стоимость за счет использования оборудование партнеров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Высокая мощность установок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981180" y="2141584"/>
        <a:ext cx="3059169" cy="14081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108A0-C73C-4571-82C0-2915BDE74FEA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824AE-A50B-40AB-8305-748F55958C0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824AE-A50B-40AB-8305-748F55958C05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824AE-A50B-40AB-8305-748F55958C05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Газопоршневые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электростанции на попутном нефтяном газе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3808" y="3627363"/>
            <a:ext cx="5435640" cy="10346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3024187" y="4121159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96974" y="3835407"/>
            <a:ext cx="33575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ИНиГ</a:t>
            </a:r>
            <a:r>
              <a:rPr lang="ru-RU" sz="1400" dirty="0" smtClean="0"/>
              <a:t>, ОБ-21.03.01.01-11</a:t>
            </a:r>
          </a:p>
          <a:p>
            <a:r>
              <a:rPr lang="ru-RU" sz="1400" dirty="0" smtClean="0"/>
              <a:t>Нефтегазовое дело 1 курс</a:t>
            </a:r>
          </a:p>
          <a:p>
            <a:r>
              <a:rPr lang="ru-RU" sz="1400" dirty="0" smtClean="0"/>
              <a:t>Батуева А.В.</a:t>
            </a:r>
          </a:p>
          <a:p>
            <a:r>
              <a:rPr lang="ru-RU" sz="1400" dirty="0" smtClean="0"/>
              <a:t>Иванова К.А.</a:t>
            </a:r>
          </a:p>
          <a:p>
            <a:r>
              <a:rPr lang="ru-RU" sz="1400" dirty="0" smtClean="0"/>
              <a:t>Давыдов В.Л.</a:t>
            </a:r>
          </a:p>
          <a:p>
            <a:r>
              <a:rPr lang="ru-RU" sz="1400" dirty="0" smtClean="0"/>
              <a:t>Владимиров М.А.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Команда проекта</a:t>
            </a:r>
            <a:endParaRPr sz="4000" dirty="0">
              <a:latin typeface="Times New Roman" panose="02020603050405020304" pitchFamily="18" charset="0"/>
              <a:ea typeface="MS Gothic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440964" y="3263903"/>
            <a:ext cx="2099017" cy="2106804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Анастасия Батуева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</a:t>
            </a:r>
            <a:endParaRPr lang="ru-RU" sz="16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Батуева Анастасия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xmlns="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2826728" y="3263902"/>
            <a:ext cx="1999270" cy="1855607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Карина Иванова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</a:t>
            </a:r>
            <a:r>
              <a:rPr 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лидера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xmlns="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5039573" y="3263903"/>
            <a:ext cx="2072441" cy="1542651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Вадим Давыдов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Спикер</a:t>
            </a:r>
            <a:endParaRPr lang="ru-RU" sz="16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1CA56AB-DF67-DB4A-4C40-8C2A0800E1D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5596" y="891329"/>
            <a:ext cx="1303846" cy="214586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3DE5E250-DD09-A29A-B440-1AA564E51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3290" y="891329"/>
            <a:ext cx="1609401" cy="214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D1B5AA7D-B1AB-9DF8-EA85-B28EF6195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57" y="905174"/>
            <a:ext cx="1423537" cy="213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https://sun9-79.userapi.com/impg/JUDM9M2zHb091f8GXAtCN7dX6B7Tu92WE7FujQ/lnyqjUsbstg.jpg?size=564x1080&amp;quality=96&amp;sign=25ecaeba5876502af18f34818e688a0c&amp;type=albu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12080" y="906449"/>
            <a:ext cx="1371916" cy="214314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7469204" y="3263903"/>
            <a:ext cx="2428892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Михаил Владимиров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Реализатор</a:t>
            </a:r>
            <a:endParaRPr lang="ru-RU" sz="16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endParaRPr sz="1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 smtClean="0">
                <a:solidFill>
                  <a:sysClr val="windowText" lastClr="000000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Решение проблемы</a:t>
            </a:r>
            <a:endParaRPr lang="ru-RU" sz="4000" kern="0" dirty="0">
              <a:solidFill>
                <a:sysClr val="windowText" lastClr="000000"/>
              </a:solidFill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318395" y="4203427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kumimoji="0" lang="ru-RU" sz="17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Использование</a:t>
            </a:r>
            <a:r>
              <a:rPr kumimoji="0" lang="ru-RU" sz="1700" b="0" i="1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 попутного нефтяного газа в качестве источника энергии при буровых работах на месторождениях.</a:t>
            </a:r>
            <a:endParaRPr kumimoji="0" lang="ru-RU" sz="17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820663709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2528" y="1620829"/>
            <a:ext cx="3071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   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Нефтяные     компании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проекте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Что есть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сейчас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xmlns="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111090" y="1549391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r>
              <a:rPr lang="ru-RU" sz="1600" kern="0" dirty="0" smtClean="0">
                <a:solidFill>
                  <a:srgbClr val="666666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Электростанции на попутном нефтяном газе (ПНГ) решают сразу две задачи – выработку дешёвой электроэнергии и утилизацию побочных продуктов нефтедобычи. Их нужность понимает правительство РФ, подготовившее закон в 2010г. о приоритетном</a:t>
            </a:r>
            <a:r>
              <a:rPr lang="ru-RU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доступе на оптовые рынки электричества, выработанного из попутного природного газа. 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Роль проекта в обеспечении </a:t>
            </a:r>
            <a:br>
              <a:rPr lang="ru-RU" sz="28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технологического суверенитета страны</a:t>
            </a:r>
            <a:endParaRPr sz="28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963410"/>
              </p:ext>
            </p:extLst>
          </p:nvPr>
        </p:nvGraphicFramePr>
        <p:xfrm>
          <a:off x="503808" y="1251099"/>
          <a:ext cx="9217024" cy="308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xmlns="" val="730411024"/>
                    </a:ext>
                  </a:extLst>
                </a:gridCol>
                <a:gridCol w="6480968">
                  <a:extLst>
                    <a:ext uri="{9D8B030D-6E8A-4147-A177-3AD203B41FA5}">
                      <a16:colId xmlns:a16="http://schemas.microsoft.com/office/drawing/2014/main" xmlns="" val="1353847585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Инновационность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Россия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Импортозамещение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Рынок НТИ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None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      </a:t>
                      </a:r>
                    </a:p>
                    <a:p>
                      <a:pPr marL="285750" lvl="0" indent="-285750">
                        <a:buFont typeface="Wingdings" pitchFamily="2" charset="2"/>
                        <a:buNone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         </a:t>
                      </a:r>
                      <a:r>
                        <a:rPr lang="en-US" sz="20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TechNet</a:t>
                      </a:r>
                      <a:r>
                        <a:rPr lang="ru-RU" sz="20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200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     </a:t>
                      </a:r>
                      <a:r>
                        <a:rPr lang="en-US" sz="2000" baseline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00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EduNet</a:t>
                      </a:r>
                      <a:endParaRPr lang="ru-RU" sz="20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lvl="0" indent="-285750">
                        <a:buFont typeface="Wingdings" pitchFamily="2" charset="2"/>
                        <a:buNone/>
                      </a:pPr>
                      <a:endParaRPr lang="ru-RU" sz="20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производственные технологии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09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878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Целевая аудитория проекта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842" y="1192201"/>
            <a:ext cx="921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КТО?: Регионы с развивающейся нефтяной промышленностью.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6842" y="1835143"/>
            <a:ext cx="92155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ГДЕ?: Канал информирования в современном обществе: почтовая рассылка, интернет, семинары. Главным коммуникационным направлением любой нефтяной компании является участие в специализированных отраслевых мероприятиях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8280" y="2906713"/>
            <a:ext cx="89297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КОГДА?: Запланированная покупка, в течение всего года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ПОЧЕМУ?: Все эти субъекты объединяет стремление большей выработки  электроэнергии и утилизации побочных продуктов нефтедобычи.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ЧТО?: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Газопоршневые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электростанции позволяют предприятию полностью или частично не зависеть от сети. Это особенно важно для предприятий непрерывного цикла, для хозяйств с высокой стоимостью простоя и для производств, чья остановка приведет к дополнительному ущербу.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4400" dirty="0">
                <a:latin typeface="Times New Roman" pitchFamily="18" charset="0"/>
                <a:cs typeface="Times New Roman" pitchFamily="18" charset="0"/>
              </a:rPr>
              <a:t>Потенциальный объем рынка</a:t>
            </a:r>
            <a:endParaRPr sz="44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621570989"/>
              </p:ext>
            </p:extLst>
          </p:nvPr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71BE8D6-196E-41C8-BA47-838D526FF8FF}"/>
              </a:ext>
            </a:extLst>
          </p:cNvPr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предприятий: В нашем целевом регионе или отрасли существует около 800 нефтяных предприятий и газовых скважин, которые могут быть потенциальными клиентами для нашего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стартапа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Конкуренты: Список из 8 конкурентов, предлагающих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газопоршневые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электростанции:</a:t>
            </a:r>
          </a:p>
          <a:p>
            <a:pPr marL="228600" indent="-228600">
              <a:buAutoNum type="arabicPeriod"/>
            </a:pP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ABC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Energy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Solutions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: Специализируется на производстве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энергоэффективных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электростанций для нефтяных и газовых отраслей.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28600" indent="-228600">
              <a:buAutoNum type="arabicPeriod"/>
            </a:pP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PowerGen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Corporation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: Одна из ведущих компаний, предлагающих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газопоршневые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электростанции с высокой производительностью. </a:t>
            </a:r>
            <a:endParaRPr 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EnergyTech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Solutions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: Специализируется на интегрированных решениях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энергопроизводства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промышленных предприятий. </a:t>
            </a:r>
            <a:endParaRPr 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GreenPower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Systems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: Компания, фокусирующаяся на разработке и поставке экологически чистых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энергорешений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EnergyMax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Industries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: Производитель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газопоршневых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электростанций с высокой надежностью и эффективностью. </a:t>
            </a:r>
            <a:endParaRPr 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EcoEnergo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Solutions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: Компания, специализирующаяся на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энергоэффективных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решениях для нефтегазовой промышленности. </a:t>
            </a:r>
            <a:endParaRPr 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PowerFlex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Generators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: Поставщик высокопроизводительных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газопоршневых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электростанций с гибкими конфигурациями. </a:t>
            </a:r>
            <a:endParaRPr 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EnergyWise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Systems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: Компания, предлагающая инновационные системы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энергопроизводства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промышленных объектов.</a:t>
            </a:r>
          </a:p>
          <a:p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рынка: Проведем более детальный анализ рынка и проследим потенциальную прибыль нашего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стартапа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PAM </a:t>
            </a: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110400000 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руб. наша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газопоршневая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электростанция стоит около 110400000 рублей. Прибыль с одной продажи составляет 27600000 рублей, учитывая затраты на производство и организацию доставки.</a:t>
            </a:r>
          </a:p>
          <a:p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Наша цель состоит в захвата 5% рыночной доли, то потенциальная прибыль нашего </a:t>
            </a:r>
            <a:r>
              <a:rPr lang="ru-RU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стартапа</a:t>
            </a:r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составит:</a:t>
            </a:r>
          </a:p>
          <a:p>
            <a:r>
              <a:rPr lang="ru-RU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Прибыль от одного предприятия: 27600000 рублей* 5% = 1380000 рублей. Потенциальная прибыль от всех предприятий: 1380000 рублей * 800 (количество предприятий) =1104000000 рублей</a:t>
            </a:r>
          </a:p>
          <a:p>
            <a:endParaRPr lang="ru-RU" sz="10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</p:spPr>
        <p:txBody>
          <a:bodyPr/>
          <a:lstStyle/>
          <a:p>
            <a:r>
              <a:rPr lang="ru-RU" sz="44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Анализ конкурентов</a:t>
            </a:r>
            <a:endParaRPr sz="44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D705F5D8-96B2-4C31-AD68-E5F60AB5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497503286"/>
              </p:ext>
            </p:extLst>
          </p:nvPr>
        </p:nvGraphicFramePr>
        <p:xfrm>
          <a:off x="40275" y="910131"/>
          <a:ext cx="10040350" cy="476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Бизнес-модель</a:t>
            </a:r>
            <a:endParaRPr sz="44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xmlns="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xmlns="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9434DA-AB57-458B-ABDB-EA1B176EC3F8}"/>
              </a:ext>
            </a:extLst>
          </p:cNvPr>
          <p:cNvSpPr txBox="1"/>
          <p:nvPr/>
        </p:nvSpPr>
        <p:spPr>
          <a:xfrm>
            <a:off x="8098283" y="1526726"/>
            <a:ext cx="1871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Массовый </a:t>
            </a:r>
            <a:r>
              <a:rPr lang="ru-RU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рынок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Многопрофильное предприятие</a:t>
            </a:r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Производительность</a:t>
            </a:r>
            <a:endParaRPr lang="ru-RU" sz="12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Изготовление на заказ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Бренд</a:t>
            </a:r>
            <a:endParaRPr lang="ru-RU" sz="12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Сокращение расходов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Снижение рисков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593FF6-DBE7-4402-A77C-0B148DED1794}"/>
              </a:ext>
            </a:extLst>
          </p:cNvPr>
          <p:cNvSpPr txBox="1"/>
          <p:nvPr/>
        </p:nvSpPr>
        <p:spPr>
          <a:xfrm>
            <a:off x="6065430" y="2692539"/>
            <a:ext cx="1871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Торговые агенты</a:t>
            </a:r>
          </a:p>
          <a:p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Продажи </a:t>
            </a: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интернет Оптовики</a:t>
            </a:r>
            <a:endParaRPr lang="ru-RU" sz="12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81C09C-5AB1-4DDC-A1FF-5BCC5D71F70B}"/>
              </a:ext>
            </a:extLst>
          </p:cNvPr>
          <p:cNvSpPr txBox="1"/>
          <p:nvPr/>
        </p:nvSpPr>
        <p:spPr>
          <a:xfrm>
            <a:off x="6119371" y="1382542"/>
            <a:ext cx="19789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Автоматизированное обслуживание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Сообщества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Совместное создание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94357B-2D23-4FCD-B5C5-38AAC0299F7B}"/>
              </a:ext>
            </a:extLst>
          </p:cNvPr>
          <p:cNvSpPr txBox="1"/>
          <p:nvPr/>
        </p:nvSpPr>
        <p:spPr>
          <a:xfrm>
            <a:off x="5040311" y="4264035"/>
            <a:ext cx="5040314" cy="21544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Продажа продукта</a:t>
            </a:r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12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Финансы</a:t>
            </a: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Производство станций 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Продажа станций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Сайт Компании</a:t>
            </a:r>
            <a:endParaRPr lang="ru-RU" sz="12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D8C98E2-0025-4FB8-B7E2-295E6215AAB3}"/>
              </a:ext>
            </a:extLst>
          </p:cNvPr>
          <p:cNvSpPr txBox="1"/>
          <p:nvPr/>
        </p:nvSpPr>
        <p:spPr>
          <a:xfrm>
            <a:off x="53007" y="1526726"/>
            <a:ext cx="18719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Партнёры </a:t>
            </a:r>
            <a:r>
              <a:rPr lang="ru-RU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(Ижевский научный нефтяной центр.)</a:t>
            </a:r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Посредники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Поставщики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BA9E95C-9ADE-4F77-9636-FB94B462239A}"/>
              </a:ext>
            </a:extLst>
          </p:cNvPr>
          <p:cNvSpPr txBox="1"/>
          <p:nvPr/>
        </p:nvSpPr>
        <p:spPr>
          <a:xfrm>
            <a:off x="89506" y="4269905"/>
            <a:ext cx="5040314" cy="1723549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Фиксированные (постоянные) издержки</a:t>
            </a:r>
          </a:p>
          <a:p>
            <a:r>
              <a:rPr lang="ru-RU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Аренда</a:t>
            </a:r>
          </a:p>
          <a:p>
            <a:r>
              <a:rPr lang="ru-RU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Зарплата персонала</a:t>
            </a:r>
          </a:p>
          <a:p>
            <a:r>
              <a:rPr lang="ru-RU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 </a:t>
            </a:r>
          </a:p>
          <a:p>
            <a:r>
              <a:rPr lang="ru-RU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Закупка материалов</a:t>
            </a:r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Переменные </a:t>
            </a:r>
            <a:r>
              <a:rPr lang="ru-RU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издержки</a:t>
            </a:r>
          </a:p>
          <a:p>
            <a:r>
              <a:rPr lang="ru-RU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Поломка оборудования</a:t>
            </a:r>
          </a:p>
          <a:p>
            <a:r>
              <a:rPr lang="ru-RU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Расширение компании</a:t>
            </a:r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3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Процесс производства товара </a:t>
            </a:r>
            <a:r>
              <a:rPr lang="ru-RU" sz="4000" dirty="0" smtClean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и оказания услуги.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25866" y="977887"/>
            <a:ext cx="1785950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Закупка материалов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97634" y="2335209"/>
            <a:ext cx="1785950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Передача материалов в завод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825866" y="2335209"/>
            <a:ext cx="1785950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Выход на рынок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325536" y="2335209"/>
            <a:ext cx="1785950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754296" y="3978283"/>
            <a:ext cx="1785950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Тестирование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326064" y="3978283"/>
            <a:ext cx="1785950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Изготовление продуктов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3325800" y="276383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5826130" y="1335077"/>
            <a:ext cx="1143008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5400000">
            <a:off x="7112014" y="3549655"/>
            <a:ext cx="428628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rot="16200000" flipV="1">
            <a:off x="2397106" y="3478217"/>
            <a:ext cx="428628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10800000" flipV="1">
            <a:off x="4683122" y="4478348"/>
            <a:ext cx="500066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468412" y="2478085"/>
            <a:ext cx="1428760" cy="642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Заключение договора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378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39784" y="1049325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Цель проекта по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SMART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0" y="1120763"/>
            <a:ext cx="964413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S: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Специфическая: Снижение стоимости электроэнергии на 30% путем создания новой технологии производства электроэнергии на попутном нефтяном газе.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Увеличение добычи нефти на 10% благодаря использованию новых технологий и улучшенному оборудованию.</a:t>
            </a:r>
          </a:p>
          <a:p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M: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Измеримая: Сокращение выбросов CO2 на 20% за счет использования только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renewable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energy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sources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Увеличение производительности электростанций на 25% путем оптимизации дизайна и технологий.</a:t>
            </a:r>
          </a:p>
          <a:p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A: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Достижимая: Создание новых рабочих мест в регионе, где будет происходить производство электроэнергии.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Обучение персонала и сотрудников компании новым технологиям и процессам.</a:t>
            </a:r>
          </a:p>
          <a:p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R: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Актуальная: Развитие отношений с партнерами и поставщиками в области нефтехимии и электроники.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Образование и развитие научного сообщества в области изучения возобновляемых источников энергии.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Содействие устойчивой экономической политики и развития региона.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Социальная ответственность - поддержка образования и развития молодежи в регионе.</a:t>
            </a:r>
            <a:endParaRPr lang="en-US" sz="1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T: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Ограниченное по времени: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01. </a:t>
            </a:r>
            <a:r>
              <a:rPr lang="en-US" sz="1700" smtClean="0">
                <a:latin typeface="Times New Roman" pitchFamily="18" charset="0"/>
                <a:cs typeface="Times New Roman" pitchFamily="18" charset="0"/>
              </a:rPr>
              <a:t>01.2024 – 01.06.2027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03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Стартовые инвестиции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xmlns="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87928296"/>
              </p:ext>
            </p:extLst>
          </p:nvPr>
        </p:nvGraphicFramePr>
        <p:xfrm>
          <a:off x="143768" y="1467123"/>
          <a:ext cx="9793089" cy="3890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>
                          <a:latin typeface="Times New Roman" pitchFamily="18" charset="0"/>
                          <a:cs typeface="Times New Roman" pitchFamily="18" charset="0"/>
                        </a:rPr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>
                          <a:latin typeface="Times New Roman" pitchFamily="18" charset="0"/>
                          <a:cs typeface="Times New Roman" pitchFamily="18" charset="0"/>
                        </a:rPr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>
                          <a:latin typeface="Times New Roman" pitchFamily="18" charset="0"/>
                          <a:cs typeface="Times New Roman" pitchFamily="18" charset="0"/>
                        </a:rPr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Техника, оборудование и детали для производства</a:t>
                      </a:r>
                      <a:endParaRPr lang="ru-RU" sz="2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itchFamily="18" charset="0"/>
                          <a:cs typeface="Times New Roman" pitchFamily="18" charset="0"/>
                        </a:rPr>
                        <a:t>20 000 000</a:t>
                      </a:r>
                      <a:endParaRPr lang="ru-RU" sz="2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itchFamily="18" charset="0"/>
                          <a:cs typeface="Times New Roman" pitchFamily="18" charset="0"/>
                        </a:rPr>
                        <a:t>Инвестор</a:t>
                      </a:r>
                      <a:endParaRPr lang="ru-RU" sz="2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baseline="0" dirty="0" smtClean="0"/>
                        <a:t> Р</a:t>
                      </a:r>
                      <a:r>
                        <a:rPr lang="ru-RU" sz="2300" dirty="0" smtClean="0"/>
                        <a:t>емонт и обустройство здания</a:t>
                      </a:r>
                    </a:p>
                    <a:p>
                      <a:endParaRPr lang="ru-RU" sz="2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itchFamily="18" charset="0"/>
                          <a:cs typeface="Times New Roman" pitchFamily="18" charset="0"/>
                        </a:rPr>
                        <a:t>5 000 000</a:t>
                      </a:r>
                      <a:endParaRPr lang="ru-RU" sz="2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 smtClean="0">
                          <a:latin typeface="Times New Roman" pitchFamily="18" charset="0"/>
                          <a:cs typeface="Times New Roman" pitchFamily="18" charset="0"/>
                        </a:rPr>
                        <a:t>Инвестор</a:t>
                      </a:r>
                    </a:p>
                    <a:p>
                      <a:endParaRPr lang="ru-RU" sz="2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 err="1" smtClean="0"/>
                        <a:t>Найм</a:t>
                      </a:r>
                      <a:r>
                        <a:rPr lang="ru-RU" sz="2300" dirty="0" smtClean="0"/>
                        <a:t> работников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itchFamily="18" charset="0"/>
                          <a:cs typeface="Times New Roman" pitchFamily="18" charset="0"/>
                        </a:rPr>
                        <a:t>10 000 000</a:t>
                      </a:r>
                      <a:endParaRPr lang="ru-RU" sz="2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itchFamily="18" charset="0"/>
                          <a:cs typeface="Times New Roman" pitchFamily="18" charset="0"/>
                        </a:rPr>
                        <a:t>Инвестор</a:t>
                      </a:r>
                      <a:endParaRPr lang="ru-RU" sz="2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>
                          <a:latin typeface="Times New Roman" pitchFamily="18" charset="0"/>
                          <a:cs typeface="Times New Roman" pitchFamily="18" charset="0"/>
                        </a:rPr>
                        <a:t>35 000 000</a:t>
                      </a:r>
                      <a:endParaRPr lang="ru-RU" sz="2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9506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Организационный план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1192202"/>
            <a:ext cx="8890243" cy="3429560"/>
          </a:xfrm>
          <a:prstGeom prst="rect">
            <a:avLst/>
          </a:prstGeom>
        </p:spPr>
        <p:txBody>
          <a:bodyPr lIns="0" tIns="0" rIns="0" bIns="0">
            <a:normAutofit fontScale="86000" lnSpcReduction="20000"/>
          </a:bodyPr>
          <a:lstStyle/>
          <a:p>
            <a:pPr lvl="0"/>
            <a:r>
              <a:rPr lang="ru-RU" sz="3200" dirty="0" smtClean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Мы выбрали ООО как организационно-правовую форму, потому что оно подходит  по критериям организации нашего бизнеса</a:t>
            </a:r>
          </a:p>
          <a:p>
            <a:pPr lvl="0"/>
            <a:endParaRPr lang="ru-RU" sz="3200" dirty="0" smtClean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Мы выбрали систему </a:t>
            </a:r>
            <a:r>
              <a:rPr lang="ru-RU" sz="3200" dirty="0" err="1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налогооблажения</a:t>
            </a:r>
            <a:r>
              <a:rPr lang="ru-RU" sz="32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 УСН(доходы-расходы) ставка 15% от полученной разницы доходов и затрат, потому что мы являемся начинающими предпринимателями и этот вид </a:t>
            </a:r>
            <a:r>
              <a:rPr lang="ru-RU" sz="3200" dirty="0" err="1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налогооблажения</a:t>
            </a:r>
            <a:r>
              <a:rPr lang="ru-RU" sz="3200" dirty="0" smtClean="0">
                <a:latin typeface="Times New Roman" panose="02020603050405020304" pitchFamily="18" charset="0"/>
                <a:ea typeface="MS Gothic" pitchFamily="49" charset="-128"/>
                <a:cs typeface="Times New Roman" panose="02020603050405020304" pitchFamily="18" charset="0"/>
              </a:rPr>
              <a:t> является более доступным для нашей компании.</a:t>
            </a:r>
          </a:p>
          <a:p>
            <a:pPr lvl="0"/>
            <a:endParaRPr lang="ru-RU" sz="3200" dirty="0" smtClean="0"/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182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Финансовый план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84402439"/>
              </p:ext>
            </p:extLst>
          </p:nvPr>
        </p:nvGraphicFramePr>
        <p:xfrm>
          <a:off x="79749" y="982800"/>
          <a:ext cx="9921126" cy="6457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xmlns="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:a16="http://schemas.microsoft.com/office/drawing/2014/main" xmlns="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:a16="http://schemas.microsoft.com/office/drawing/2014/main" xmlns="" val="134300992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xmlns="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xmlns="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6054789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3750000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3750000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3750000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3750000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3750000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3750000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3750000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3750000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3750000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3750000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3750000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3750000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45000000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2040000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Аренда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504000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151217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537564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2926052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4533256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2583000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2583000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2583000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2583000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2583000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2583000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2583000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2583000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2583000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2583000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2583000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2583000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</a:t>
                      </a:r>
                      <a:r>
                        <a:rPr lang="ru-RU" sz="1400" b="1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15%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83300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83300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83300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83300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83300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83300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83300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83300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83300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83300</a:t>
                      </a: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83300</a:t>
                      </a: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83300</a:t>
                      </a: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руб.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2500000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2500000</a:t>
                      </a: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2500000</a:t>
                      </a: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2500000</a:t>
                      </a: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2500000</a:t>
                      </a: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2500000</a:t>
                      </a: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2500000</a:t>
                      </a: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2500000</a:t>
                      </a: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2500000</a:t>
                      </a: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2500000</a:t>
                      </a: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2500000</a:t>
                      </a: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2500000</a:t>
                      </a:r>
                    </a:p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8235069"/>
                  </a:ext>
                </a:extLst>
              </a:tr>
              <a:tr h="2234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2866590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35000000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251287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Экономика проекта</a:t>
            </a:r>
            <a:br>
              <a:rPr lang="ru-RU" sz="40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</a:br>
            <a:endParaRPr sz="14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4433660"/>
              </p:ext>
            </p:extLst>
          </p:nvPr>
        </p:nvGraphicFramePr>
        <p:xfrm>
          <a:off x="253967" y="1410432"/>
          <a:ext cx="9736394" cy="40125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2342">
                  <a:extLst>
                    <a:ext uri="{9D8B030D-6E8A-4147-A177-3AD203B41FA5}">
                      <a16:colId xmlns:a16="http://schemas.microsoft.com/office/drawing/2014/main" xmlns="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xmlns="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200000000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45000000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2074850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35000000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707624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План реализации проекта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82526" y="873256"/>
          <a:ext cx="9715574" cy="456725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124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34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15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7150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7150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4689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41647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41647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74164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</a:tblGrid>
              <a:tr h="604697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этапа календарного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плана</a:t>
                      </a:r>
                      <a:endParaRPr lang="ru-RU" sz="100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Январь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Февраль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Март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Апрель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Май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Июнь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Июль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Август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Сентябрь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Октябрь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Ноябрь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Декабрь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8999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Разработка бизнес-плана</a:t>
                      </a:r>
                    </a:p>
                    <a:p>
                      <a:endParaRPr lang="ru-RU" sz="1100" dirty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Подготовка земельного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участка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Приобретение оборудования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Строительство зданий и сооружений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Проведение испытаний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1787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Запуск производства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8273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Координаты команды проекта</a:t>
            </a:r>
            <a:endParaRPr sz="4000" dirty="0">
              <a:latin typeface="Times New Roman" pitchFamily="18" charset="0"/>
              <a:ea typeface="MS Gothic" pitchFamily="49" charset="-128"/>
              <a:cs typeface="Times New Roman" pitchFamily="18" charset="0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xmlns="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549565" y="3250855"/>
            <a:ext cx="2330508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Анастасия Батуева,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89048340406</a:t>
            </a: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nastabatueva@yandex.ru</a:t>
            </a: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10000"/>
              </a:lnSpc>
            </a:pPr>
            <a:endParaRPr lang="ru-RU" sz="14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xmlns="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5014059" y="3249542"/>
            <a:ext cx="2330509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Вадим Давыдов, 89291575187,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wadim2286@gmail</a:t>
            </a: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</a:t>
            </a: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</a:t>
            </a: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сети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xmlns="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2897172" y="3249542"/>
            <a:ext cx="2286015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Карина Иванова,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89508126411</a:t>
            </a: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karinka.06.Ivanova@gmail.com</a:t>
            </a: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97A366B-9D88-C528-2AAB-242E7DE9C3FA}"/>
              </a:ext>
            </a:extLst>
          </p:cNvPr>
          <p:cNvSpPr txBox="1"/>
          <p:nvPr/>
        </p:nvSpPr>
        <p:spPr>
          <a:xfrm>
            <a:off x="7254890" y="3335341"/>
            <a:ext cx="208823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Владимиров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89014711677</a:t>
            </a: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zebrafun2005@mail.ru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A3DAE870-EE80-D64A-2956-47188C4AB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3899" y="982800"/>
            <a:ext cx="1461839" cy="2189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xmlns="" id="{27F19EAE-D979-6C33-497B-FF184D7A4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4128" y="982800"/>
            <a:ext cx="1202437" cy="213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xmlns="" id="{AF5E054B-23BD-AEFC-27BA-AEA508AB4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00352" y="982150"/>
            <a:ext cx="1604247" cy="213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sun9-79.userapi.com/impg/JUDM9M2zHb091f8GXAtCN7dX6B7Tu92WE7FujQ/lnyqjUsbstg.jpg?size=564x1080&amp;quality=96&amp;sign=25ecaeba5876502af18f34818e688a0c&amp;type=albu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12080" y="977887"/>
            <a:ext cx="1444123" cy="2143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4476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5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9089</TotalTime>
  <Words>1081</Words>
  <Application>Microsoft Office PowerPoint</Application>
  <PresentationFormat>Произвольный</PresentationFormat>
  <Paragraphs>463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Office Theme</vt:lpstr>
      <vt:lpstr>Office Theme</vt:lpstr>
      <vt:lpstr>Office Theme</vt:lpstr>
      <vt:lpstr>Слайд 1</vt:lpstr>
      <vt:lpstr>Команда проекта</vt:lpstr>
      <vt:lpstr>Слайд 3</vt:lpstr>
      <vt:lpstr>О проекте Что есть сейчас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и оказания услуги.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</vt:lpstr>
      <vt:lpstr>План реализации проекта</vt:lpstr>
      <vt:lpstr>Координаты команды проекта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nasta</cp:lastModifiedBy>
  <cp:revision>134</cp:revision>
  <dcterms:created xsi:type="dcterms:W3CDTF">2022-10-14T10:42:52Z</dcterms:created>
  <dcterms:modified xsi:type="dcterms:W3CDTF">2023-11-19T21:08:27Z</dcterms:modified>
  <dc:language>ru-RU</dc:language>
</cp:coreProperties>
</file>