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70" r:id="rId4"/>
    <p:sldId id="263" r:id="rId5"/>
    <p:sldId id="260" r:id="rId6"/>
    <p:sldId id="271" r:id="rId7"/>
    <p:sldId id="259" r:id="rId8"/>
    <p:sldId id="272" r:id="rId9"/>
    <p:sldId id="257" r:id="rId10"/>
    <p:sldId id="269"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45F8"/>
    <a:srgbClr val="DCD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964"/>
  </p:normalViewPr>
  <p:slideViewPr>
    <p:cSldViewPr snapToGrid="0">
      <p:cViewPr varScale="1">
        <p:scale>
          <a:sx n="112" d="100"/>
          <a:sy n="112" d="100"/>
        </p:scale>
        <p:origin x="3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3D7E669-576F-AE44-9FAF-3FB022093EF5}" type="datetimeFigureOut">
              <a:rPr lang="ru-RU" smtClean="0"/>
              <a:t>24.06.2026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3D7E669-576F-AE44-9FAF-3FB022093EF5}" type="datetimeFigureOut">
              <a:rPr lang="ru-RU" smtClean="0"/>
              <a:t>24.06.2026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3D7E669-576F-AE44-9FAF-3FB022093EF5}" type="datetimeFigureOut">
              <a:rPr lang="ru-RU" smtClean="0"/>
              <a:t>24.06.2026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3D7E669-576F-AE44-9FAF-3FB022093EF5}" type="datetimeFigureOut">
              <a:rPr lang="ru-RU" smtClean="0"/>
              <a:t>24.06.2026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3D7E669-576F-AE44-9FAF-3FB022093EF5}" type="datetimeFigureOut">
              <a:rPr lang="ru-RU" smtClean="0"/>
              <a:t>24.06.2026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3D7E669-576F-AE44-9FAF-3FB022093EF5}" type="datetimeFigureOut">
              <a:rPr lang="ru-RU" smtClean="0"/>
              <a:t>24.06.2026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9ED1-8103-A046-BD67-9AAF8E12426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7E669-576F-AE44-9FAF-3FB022093EF5}" type="datetimeFigureOut">
              <a:rPr lang="ru-RU" smtClean="0"/>
              <a:t>24.06.2026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849ED1-8103-A046-BD67-9AAF8E12426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borboriska790@gmail.com" TargetMode="Externa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74266" y="3067531"/>
            <a:ext cx="9309863" cy="424815"/>
          </a:xfrm>
          <a:prstGeom prst="rect">
            <a:avLst/>
          </a:prstGeom>
          <a:noFill/>
        </p:spPr>
        <p:txBody>
          <a:bodyPr wrap="square" rtlCol="0">
            <a:spAutoFit/>
          </a:bodyPr>
          <a:lstStyle/>
          <a:p>
            <a:pPr>
              <a:lnSpc>
                <a:spcPts val="2600"/>
              </a:lnSpc>
            </a:pPr>
            <a:r>
              <a:rPr lang="ru-RU" sz="2400" b="1" dirty="0">
                <a:solidFill>
                  <a:schemeClr val="bg1"/>
                </a:solidFill>
                <a:latin typeface="Gilroy" panose="00000500000000000000" pitchFamily="2" charset="-52"/>
              </a:rPr>
              <a:t>Биодеградируемые пластыри для дёсен</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2690495" y="591185"/>
            <a:ext cx="6809740" cy="19005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050" dirty="0"/>
          </a:p>
        </p:txBody>
      </p:sp>
      <p:pic>
        <p:nvPicPr>
          <p:cNvPr id="35" name="Изображение 34"/>
          <p:cNvPicPr>
            <a:picLocks noChangeAspect="1"/>
          </p:cNvPicPr>
          <p:nvPr/>
        </p:nvPicPr>
        <p:blipFill>
          <a:blip r:embed="rId3"/>
          <a:stretch>
            <a:fillRect/>
          </a:stretch>
        </p:blipFill>
        <p:spPr>
          <a:xfrm>
            <a:off x="4267200" y="2749550"/>
            <a:ext cx="3656965" cy="3656965"/>
          </a:xfrm>
          <a:prstGeom prst="rect">
            <a:avLst/>
          </a:prstGeom>
        </p:spPr>
      </p:pic>
      <p:sp>
        <p:nvSpPr>
          <p:cNvPr id="2" name="Текстовое поле 1"/>
          <p:cNvSpPr txBox="1"/>
          <p:nvPr/>
        </p:nvSpPr>
        <p:spPr>
          <a:xfrm>
            <a:off x="3465830" y="1126490"/>
            <a:ext cx="5260975" cy="829945"/>
          </a:xfrm>
          <a:prstGeom prst="rect">
            <a:avLst/>
          </a:prstGeom>
          <a:noFill/>
        </p:spPr>
        <p:txBody>
          <a:bodyPr wrap="square" rtlCol="0">
            <a:spAutoFit/>
          </a:bodyPr>
          <a:lstStyle/>
          <a:p>
            <a:pPr algn="ctr"/>
            <a:r>
              <a:rPr lang="ru-RU" altLang="en-US" sz="2400">
                <a:solidFill>
                  <a:schemeClr val="bg1"/>
                </a:solidFill>
                <a:latin typeface="Gilroy" pitchFamily="2" charset="0"/>
                <a:cs typeface="Gilroy" pitchFamily="2" charset="0"/>
              </a:rPr>
              <a:t>Биотехнология заживления. </a:t>
            </a:r>
          </a:p>
          <a:p>
            <a:pPr algn="ctr"/>
            <a:r>
              <a:rPr lang="ru-RU" altLang="en-US" sz="2400">
                <a:solidFill>
                  <a:schemeClr val="bg1"/>
                </a:solidFill>
                <a:latin typeface="Gilroy" pitchFamily="2" charset="0"/>
                <a:cs typeface="Gilroy" pitchFamily="2" charset="0"/>
              </a:rPr>
              <a:t>Без следа и без боли!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ПРОБЛЕМА</a:t>
            </a:r>
          </a:p>
        </p:txBody>
      </p:sp>
      <p:sp>
        <p:nvSpPr>
          <p:cNvPr id="32" name="TextBox 32"/>
          <p:cNvSpPr txBox="1"/>
          <p:nvPr/>
        </p:nvSpPr>
        <p:spPr>
          <a:xfrm>
            <a:off x="297180" y="1395730"/>
            <a:ext cx="8830310" cy="431800"/>
          </a:xfrm>
          <a:prstGeom prst="rect">
            <a:avLst/>
          </a:prstGeom>
        </p:spPr>
        <p:txBody>
          <a:bodyPr wrap="square" lIns="0" tIns="0" rIns="0" bIns="0" rtlCol="0" anchor="t">
            <a:spAutoFit/>
          </a:bodyPr>
          <a:lstStyle/>
          <a:p>
            <a:pPr algn="l">
              <a:lnSpc>
                <a:spcPts val="3370"/>
              </a:lnSpc>
            </a:pPr>
            <a:r>
              <a:rPr lang="en-US" sz="2000" b="1" spc="-2">
                <a:solidFill>
                  <a:srgbClr val="000000"/>
                </a:solidFill>
                <a:latin typeface="Gilroy" pitchFamily="2" charset="0"/>
                <a:ea typeface="Open Sans Bold"/>
                <a:cs typeface="Gilroy" pitchFamily="2" charset="0"/>
                <a:sym typeface="Open Sans Bold"/>
              </a:rPr>
              <a:t>1. Постоянная необходимость в полоскании полости рта:</a:t>
            </a:r>
          </a:p>
        </p:txBody>
      </p:sp>
      <p:sp>
        <p:nvSpPr>
          <p:cNvPr id="34" name="TextBox 34"/>
          <p:cNvSpPr txBox="1"/>
          <p:nvPr/>
        </p:nvSpPr>
        <p:spPr>
          <a:xfrm>
            <a:off x="297180" y="2117725"/>
            <a:ext cx="5247640" cy="1929765"/>
          </a:xfrm>
          <a:prstGeom prst="rect">
            <a:avLst/>
          </a:prstGeom>
        </p:spPr>
        <p:txBody>
          <a:bodyPr lIns="0" tIns="0" rIns="0" bIns="0" rtlCol="0" anchor="t">
            <a:noAutofit/>
          </a:bodyPr>
          <a:lstStyle/>
          <a:p>
            <a:pPr algn="l">
              <a:lnSpc>
                <a:spcPts val="2160"/>
              </a:lnSpc>
            </a:pPr>
            <a:r>
              <a:rPr lang="en-US" sz="1600" spc="-1" dirty="0" err="1">
                <a:solidFill>
                  <a:srgbClr val="000000"/>
                </a:solidFill>
                <a:latin typeface="Gilroy" pitchFamily="2" charset="0"/>
                <a:ea typeface="Open Sans Bold"/>
                <a:cs typeface="Gilroy" pitchFamily="2" charset="0"/>
                <a:sym typeface="Open Sans Bold"/>
              </a:rPr>
              <a:t>Частое</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полоскание</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рта</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необходимо</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для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снижения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количества</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патогенных</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микроорганизмов</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уменьшения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воспаления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боли</a:t>
            </a:r>
            <a:r>
              <a:rPr lang="en-US" sz="1600" spc="-1" dirty="0">
                <a:solidFill>
                  <a:srgbClr val="000000"/>
                </a:solidFill>
                <a:latin typeface="Gilroy" pitchFamily="2" charset="0"/>
                <a:ea typeface="Open Sans Bold"/>
                <a:cs typeface="Gilroy" pitchFamily="2" charset="0"/>
                <a:sym typeface="Open Sans Bold"/>
              </a:rPr>
              <a:t> и </a:t>
            </a:r>
            <a:r>
              <a:rPr lang="en-US" sz="1600" spc="-1" dirty="0" err="1">
                <a:solidFill>
                  <a:srgbClr val="000000"/>
                </a:solidFill>
                <a:latin typeface="Gilroy" pitchFamily="2" charset="0"/>
                <a:ea typeface="Open Sans Bold"/>
                <a:cs typeface="Gilroy" pitchFamily="2" charset="0"/>
                <a:sym typeface="Open Sans Bold"/>
              </a:rPr>
              <a:t>ускорения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заживления</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слизистой</a:t>
            </a:r>
            <a:r>
              <a:rPr lang="en-US" sz="1600" spc="-1" dirty="0">
                <a:solidFill>
                  <a:srgbClr val="000000"/>
                </a:solidFill>
                <a:latin typeface="Gilroy" pitchFamily="2" charset="0"/>
                <a:ea typeface="Open Sans Bold"/>
                <a:cs typeface="Gilroy" pitchFamily="2" charset="0"/>
                <a:sym typeface="Open Sans Bold"/>
              </a:rPr>
              <a:t> </a:t>
            </a:r>
            <a:r>
              <a:rPr lang="en-US" sz="1600" spc="-1" dirty="0" err="1">
                <a:solidFill>
                  <a:srgbClr val="000000"/>
                </a:solidFill>
                <a:latin typeface="Gilroy" pitchFamily="2" charset="0"/>
                <a:ea typeface="Open Sans Bold"/>
                <a:cs typeface="Gilroy" pitchFamily="2" charset="0"/>
                <a:sym typeface="Open Sans Bold"/>
              </a:rPr>
              <a:t>оболочки</a:t>
            </a:r>
          </a:p>
        </p:txBody>
      </p:sp>
      <p:sp>
        <p:nvSpPr>
          <p:cNvPr id="35" name="TextBox 35"/>
          <p:cNvSpPr txBox="1"/>
          <p:nvPr/>
        </p:nvSpPr>
        <p:spPr>
          <a:xfrm>
            <a:off x="5758180" y="2117725"/>
            <a:ext cx="6164580" cy="2062480"/>
          </a:xfrm>
          <a:prstGeom prst="rect">
            <a:avLst/>
          </a:prstGeom>
        </p:spPr>
        <p:txBody>
          <a:bodyPr wrap="square" lIns="0" tIns="0" rIns="0" bIns="0" rtlCol="0" anchor="t">
            <a:noAutofit/>
          </a:bodyPr>
          <a:lstStyle/>
          <a:p>
            <a:pPr algn="l">
              <a:lnSpc>
                <a:spcPts val="2160"/>
              </a:lnSpc>
            </a:pPr>
            <a:r>
              <a:rPr lang="en-US" sz="1600" spc="-2">
                <a:solidFill>
                  <a:srgbClr val="000000"/>
                </a:solidFill>
                <a:latin typeface="Gilroy" pitchFamily="2" charset="0"/>
                <a:ea typeface="Open Sans Bold"/>
                <a:cs typeface="Gilroy" pitchFamily="2" charset="0"/>
                <a:sym typeface="Open Sans Bold"/>
              </a:rPr>
              <a:t>При воспалении необходимо регулярно полоскать рот (после каждого приёма пищи, при более сильном воспалении каждые </a:t>
            </a:r>
            <a:r>
              <a:rPr lang="en-US" sz="1600" spc="-2">
                <a:solidFill>
                  <a:srgbClr val="FF0000"/>
                </a:solidFill>
                <a:latin typeface="Gilroy" pitchFamily="2" charset="0"/>
                <a:ea typeface="Open Sans Bold"/>
                <a:cs typeface="Gilroy" pitchFamily="2" charset="0"/>
                <a:sym typeface="Open Sans Bold"/>
              </a:rPr>
              <a:t>1-2 часа</a:t>
            </a:r>
            <a:r>
              <a:rPr lang="en-US" sz="1600" spc="-2">
                <a:solidFill>
                  <a:srgbClr val="000000"/>
                </a:solidFill>
                <a:latin typeface="Gilroy" pitchFamily="2" charset="0"/>
                <a:ea typeface="Open Sans Bold"/>
                <a:cs typeface="Gilroy" pitchFamily="2" charset="0"/>
                <a:sym typeface="Open Sans Bold"/>
              </a:rPr>
              <a:t>), что является не совсем удобным в повседневной жизни. Однако при отсутствии полоскания уже через </a:t>
            </a:r>
            <a:r>
              <a:rPr lang="en-US" sz="1600" spc="-2">
                <a:solidFill>
                  <a:srgbClr val="FF0000"/>
                </a:solidFill>
                <a:latin typeface="Gilroy" pitchFamily="2" charset="0"/>
                <a:ea typeface="Open Sans Bold"/>
                <a:cs typeface="Gilroy" pitchFamily="2" charset="0"/>
                <a:sym typeface="Open Sans Bold"/>
              </a:rPr>
              <a:t>48 часов </a:t>
            </a:r>
            <a:r>
              <a:rPr lang="en-US" sz="1600" spc="-2">
                <a:solidFill>
                  <a:srgbClr val="000000"/>
                </a:solidFill>
                <a:latin typeface="Gilroy" pitchFamily="2" charset="0"/>
                <a:ea typeface="Open Sans Bold"/>
                <a:cs typeface="Gilroy" pitchFamily="2" charset="0"/>
                <a:sym typeface="Open Sans Bold"/>
              </a:rPr>
              <a:t>количество бактерий может привысить </a:t>
            </a:r>
            <a:r>
              <a:rPr lang="en-US" sz="1600" spc="-2">
                <a:solidFill>
                  <a:srgbClr val="FF0000"/>
                </a:solidFill>
                <a:latin typeface="Gilroy" pitchFamily="2" charset="0"/>
                <a:ea typeface="Open Sans Bold"/>
                <a:cs typeface="Gilroy" pitchFamily="2" charset="0"/>
                <a:sym typeface="Open Sans Bold"/>
              </a:rPr>
              <a:t>10^9 КОЕ </a:t>
            </a:r>
            <a:r>
              <a:rPr lang="en-US" sz="1600" spc="-2">
                <a:solidFill>
                  <a:srgbClr val="000000"/>
                </a:solidFill>
                <a:latin typeface="Gilroy" pitchFamily="2" charset="0"/>
                <a:ea typeface="Open Sans Bold"/>
                <a:cs typeface="Gilroy" pitchFamily="2" charset="0"/>
                <a:sym typeface="Open Sans Bold"/>
              </a:rPr>
              <a:t>(колонеобразующих единиц)</a:t>
            </a:r>
          </a:p>
        </p:txBody>
      </p:sp>
      <p:sp>
        <p:nvSpPr>
          <p:cNvPr id="36" name="TextBox 36"/>
          <p:cNvSpPr txBox="1"/>
          <p:nvPr/>
        </p:nvSpPr>
        <p:spPr>
          <a:xfrm>
            <a:off x="188331" y="4180484"/>
            <a:ext cx="14007294" cy="430530"/>
          </a:xfrm>
          <a:prstGeom prst="rect">
            <a:avLst/>
          </a:prstGeom>
        </p:spPr>
        <p:txBody>
          <a:bodyPr lIns="0" tIns="0" rIns="0" bIns="0" rtlCol="0" anchor="t">
            <a:spAutoFit/>
          </a:bodyPr>
          <a:lstStyle/>
          <a:p>
            <a:pPr algn="l">
              <a:lnSpc>
                <a:spcPts val="3360"/>
              </a:lnSpc>
            </a:pPr>
            <a:r>
              <a:rPr lang="en-US" sz="2000" b="1" spc="0">
                <a:solidFill>
                  <a:srgbClr val="8F00FF"/>
                </a:solidFill>
                <a:latin typeface="Gilroy" pitchFamily="2" charset="0"/>
                <a:ea typeface="Open Sans Bold"/>
                <a:cs typeface="Gilroy" pitchFamily="2" charset="0"/>
                <a:sym typeface="Open Sans Bold"/>
              </a:rPr>
              <a:t> </a:t>
            </a:r>
            <a:r>
              <a:rPr lang="en-US" sz="2000" b="1" spc="0">
                <a:solidFill>
                  <a:srgbClr val="000000"/>
                </a:solidFill>
                <a:latin typeface="Gilroy" pitchFamily="2" charset="0"/>
                <a:ea typeface="Open Sans Bold"/>
                <a:cs typeface="Gilroy" pitchFamily="2" charset="0"/>
                <a:sym typeface="Open Sans Bold"/>
              </a:rPr>
              <a:t>2. Попадание агрессивной пищи на раны:</a:t>
            </a:r>
          </a:p>
        </p:txBody>
      </p:sp>
      <p:sp>
        <p:nvSpPr>
          <p:cNvPr id="37" name="TextBox 37"/>
          <p:cNvSpPr txBox="1"/>
          <p:nvPr/>
        </p:nvSpPr>
        <p:spPr>
          <a:xfrm>
            <a:off x="188595" y="4769485"/>
            <a:ext cx="5356225" cy="1612265"/>
          </a:xfrm>
          <a:prstGeom prst="rect">
            <a:avLst/>
          </a:prstGeom>
        </p:spPr>
        <p:txBody>
          <a:bodyPr wrap="square" lIns="0" tIns="0" rIns="0" bIns="0" rtlCol="0" anchor="t">
            <a:noAutofit/>
          </a:bodyPr>
          <a:lstStyle/>
          <a:p>
            <a:pPr algn="l">
              <a:lnSpc>
                <a:spcPts val="2160"/>
              </a:lnSpc>
            </a:pPr>
            <a:r>
              <a:rPr lang="en-US" sz="1600" spc="-1">
                <a:solidFill>
                  <a:srgbClr val="000000"/>
                </a:solidFill>
                <a:latin typeface="Gilroy" pitchFamily="2" charset="0"/>
                <a:ea typeface="Open Sans Bold"/>
                <a:cs typeface="Gilroy" pitchFamily="2" charset="0"/>
                <a:sym typeface="Open Sans Bold"/>
              </a:rPr>
              <a:t>При употреблении пищи, могут возникнуть резкие болевые ощущения, так как агрессивные продукты раздражают повреждённые ткани, усиливают воспаление, боль и дискомфорт, а в некоторых случаях могут привести к осложнениям.</a:t>
            </a:r>
          </a:p>
        </p:txBody>
      </p:sp>
      <p:sp>
        <p:nvSpPr>
          <p:cNvPr id="38" name="TextBox 38"/>
          <p:cNvSpPr txBox="1"/>
          <p:nvPr/>
        </p:nvSpPr>
        <p:spPr>
          <a:xfrm>
            <a:off x="5758180" y="4769485"/>
            <a:ext cx="6163945" cy="1612265"/>
          </a:xfrm>
          <a:prstGeom prst="rect">
            <a:avLst/>
          </a:prstGeom>
        </p:spPr>
        <p:txBody>
          <a:bodyPr wrap="square" lIns="0" tIns="0" rIns="0" bIns="0" rtlCol="0" anchor="t">
            <a:noAutofit/>
          </a:bodyPr>
          <a:lstStyle/>
          <a:p>
            <a:pPr algn="l">
              <a:lnSpc>
                <a:spcPts val="2160"/>
              </a:lnSpc>
            </a:pPr>
            <a:r>
              <a:rPr lang="en-US" sz="1600" spc="-2">
                <a:solidFill>
                  <a:srgbClr val="000000"/>
                </a:solidFill>
                <a:latin typeface="Gilroy" pitchFamily="2" charset="0"/>
                <a:ea typeface="Open Sans Bold"/>
                <a:cs typeface="Gilroy" pitchFamily="2" charset="0"/>
                <a:sym typeface="Open Sans Bold"/>
              </a:rPr>
              <a:t>Доказано, что слизистая оболочка рта в зоне повреждения лишена лишена защитного эпителиального слоя, что запускает последующие разрушительные механизмы. Восстановление даже небольшого участка </a:t>
            </a:r>
            <a:r>
              <a:rPr lang="en-US" sz="1600" spc="-2">
                <a:solidFill>
                  <a:srgbClr val="FF0000"/>
                </a:solidFill>
                <a:latin typeface="Gilroy" pitchFamily="2" charset="0"/>
                <a:ea typeface="Open Sans Bold"/>
                <a:cs typeface="Gilroy" pitchFamily="2" charset="0"/>
                <a:sym typeface="Open Sans Bold"/>
              </a:rPr>
              <a:t>(1-2 мм) </a:t>
            </a:r>
            <a:r>
              <a:rPr lang="en-US" sz="1600" spc="-2">
                <a:solidFill>
                  <a:srgbClr val="000000"/>
                </a:solidFill>
                <a:latin typeface="Gilroy" pitchFamily="2" charset="0"/>
                <a:ea typeface="Open Sans Bold"/>
                <a:cs typeface="Gilroy" pitchFamily="2" charset="0"/>
                <a:sym typeface="Open Sans Bold"/>
              </a:rPr>
              <a:t>в норме занимает не менее </a:t>
            </a:r>
            <a:r>
              <a:rPr lang="en-US" sz="1600" spc="-2">
                <a:solidFill>
                  <a:srgbClr val="FF0000"/>
                </a:solidFill>
                <a:latin typeface="Gilroy" pitchFamily="2" charset="0"/>
                <a:ea typeface="Open Sans Bold"/>
                <a:cs typeface="Gilroy" pitchFamily="2" charset="0"/>
                <a:sym typeface="Open Sans Bold"/>
              </a:rPr>
              <a:t>5-7 суток</a:t>
            </a:r>
            <a:r>
              <a:rPr lang="en-US" sz="1600" spc="-2">
                <a:solidFill>
                  <a:srgbClr val="000000"/>
                </a:solidFill>
                <a:latin typeface="Gilroy" pitchFamily="2" charset="0"/>
                <a:ea typeface="Open Sans Bold"/>
                <a:cs typeface="Gilroy" pitchFamily="2" charset="0"/>
                <a:sym typeface="Open Sans Bold"/>
              </a:rPr>
              <a:t>, но при  хроническом воспалении этот срок увеличивается до </a:t>
            </a:r>
            <a:r>
              <a:rPr lang="en-US" sz="1600" spc="-2">
                <a:solidFill>
                  <a:srgbClr val="FF0000"/>
                </a:solidFill>
                <a:latin typeface="Gilroy" pitchFamily="2" charset="0"/>
                <a:ea typeface="Open Sans Bold"/>
                <a:cs typeface="Gilroy" pitchFamily="2" charset="0"/>
                <a:sym typeface="Open Sans Bold"/>
              </a:rPr>
              <a:t>3-4 недель</a:t>
            </a:r>
            <a:r>
              <a:rPr lang="en-US" sz="1600" spc="-2">
                <a:solidFill>
                  <a:srgbClr val="000000"/>
                </a:solidFill>
                <a:latin typeface="Gilroy" pitchFamily="2" charset="0"/>
                <a:ea typeface="Open Sans Bold"/>
                <a:cs typeface="Gilroy" pitchFamily="2" charset="0"/>
                <a:sym typeface="Open Sans Bold"/>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ПРОБЛЕМА</a:t>
            </a:r>
          </a:p>
        </p:txBody>
      </p:sp>
      <p:sp>
        <p:nvSpPr>
          <p:cNvPr id="39" name="TextBox 39"/>
          <p:cNvSpPr txBox="1"/>
          <p:nvPr/>
        </p:nvSpPr>
        <p:spPr>
          <a:xfrm>
            <a:off x="275330" y="1565469"/>
            <a:ext cx="10722226" cy="430530"/>
          </a:xfrm>
          <a:prstGeom prst="rect">
            <a:avLst/>
          </a:prstGeom>
        </p:spPr>
        <p:txBody>
          <a:bodyPr lIns="0" tIns="0" rIns="0" bIns="0" rtlCol="0" anchor="t">
            <a:spAutoFit/>
          </a:bodyPr>
          <a:lstStyle/>
          <a:p>
            <a:pPr algn="l">
              <a:lnSpc>
                <a:spcPts val="3360"/>
              </a:lnSpc>
            </a:pPr>
            <a:r>
              <a:rPr lang="en-US" sz="2000" b="1" spc="0">
                <a:solidFill>
                  <a:srgbClr val="000000"/>
                </a:solidFill>
                <a:latin typeface="Gilroy" pitchFamily="2" charset="0"/>
                <a:ea typeface="Open Sans Bold"/>
                <a:cs typeface="Gilroy" pitchFamily="2" charset="0"/>
                <a:sym typeface="Open Sans Bold"/>
              </a:rPr>
              <a:t>3. Кровоточивость и хрупкость сосудов:</a:t>
            </a:r>
          </a:p>
        </p:txBody>
      </p:sp>
      <p:sp>
        <p:nvSpPr>
          <p:cNvPr id="40" name="TextBox 40"/>
          <p:cNvSpPr txBox="1"/>
          <p:nvPr/>
        </p:nvSpPr>
        <p:spPr>
          <a:xfrm>
            <a:off x="275590" y="2165350"/>
            <a:ext cx="5820410" cy="1706245"/>
          </a:xfrm>
          <a:prstGeom prst="rect">
            <a:avLst/>
          </a:prstGeom>
        </p:spPr>
        <p:txBody>
          <a:bodyPr wrap="square" lIns="0" tIns="0" rIns="0" bIns="0" rtlCol="0" anchor="t">
            <a:noAutofit/>
          </a:bodyPr>
          <a:lstStyle/>
          <a:p>
            <a:pPr algn="l">
              <a:lnSpc>
                <a:spcPts val="2160"/>
              </a:lnSpc>
            </a:pPr>
            <a:r>
              <a:rPr lang="en-US" sz="1600" spc="-1">
                <a:solidFill>
                  <a:schemeClr val="tx1"/>
                </a:solidFill>
                <a:latin typeface="Gilroy" pitchFamily="2" charset="0"/>
                <a:ea typeface="Open Sans Bold"/>
                <a:cs typeface="Gilroy" pitchFamily="2" charset="0"/>
                <a:sym typeface="Open Sans Bold"/>
              </a:rPr>
              <a:t>При воспалениях кровоточивость сосудов являются характерными проявлениями патологического процесса. Эти состояния связаны с повреждением сосудистой стенки, нарушением микроциркуляции и дисфункцией эндотелия.</a:t>
            </a:r>
          </a:p>
        </p:txBody>
      </p:sp>
      <p:sp>
        <p:nvSpPr>
          <p:cNvPr id="41" name="TextBox 41"/>
          <p:cNvSpPr txBox="1"/>
          <p:nvPr/>
        </p:nvSpPr>
        <p:spPr>
          <a:xfrm>
            <a:off x="6267450" y="2165350"/>
            <a:ext cx="5655310" cy="2461895"/>
          </a:xfrm>
          <a:prstGeom prst="rect">
            <a:avLst/>
          </a:prstGeom>
        </p:spPr>
        <p:txBody>
          <a:bodyPr wrap="square" lIns="0" tIns="0" rIns="0" bIns="0" rtlCol="0" anchor="t">
            <a:spAutoFit/>
          </a:bodyPr>
          <a:lstStyle/>
          <a:p>
            <a:pPr algn="l">
              <a:lnSpc>
                <a:spcPts val="1920"/>
              </a:lnSpc>
            </a:pPr>
            <a:r>
              <a:rPr lang="en-US" sz="1600" spc="-2">
                <a:solidFill>
                  <a:srgbClr val="000000"/>
                </a:solidFill>
                <a:latin typeface="Gilroy" pitchFamily="2" charset="0"/>
                <a:ea typeface="Open Sans Bold"/>
                <a:cs typeface="Gilroy" pitchFamily="2" charset="0"/>
                <a:sym typeface="Open Sans Bold"/>
              </a:rPr>
              <a:t>При воспалении капилляры десны становятся ломкими, это прямое следствие изменения микроциркуляторного русла. В зоне воспаления проницаемость сосудов возрастает в </a:t>
            </a:r>
            <a:r>
              <a:rPr lang="en-US" sz="1600" spc="-2">
                <a:solidFill>
                  <a:srgbClr val="FF0000"/>
                </a:solidFill>
                <a:latin typeface="Gilroy" pitchFamily="2" charset="0"/>
                <a:ea typeface="Open Sans Bold"/>
                <a:cs typeface="Gilroy" pitchFamily="2" charset="0"/>
                <a:sym typeface="Open Sans Bold"/>
              </a:rPr>
              <a:t>3-5 раз</a:t>
            </a:r>
            <a:r>
              <a:rPr lang="en-US" sz="1600" spc="-2">
                <a:solidFill>
                  <a:srgbClr val="000000"/>
                </a:solidFill>
                <a:latin typeface="Gilroy" pitchFamily="2" charset="0"/>
                <a:ea typeface="Open Sans Bold"/>
                <a:cs typeface="Gilroy" pitchFamily="2" charset="0"/>
                <a:sym typeface="Open Sans Bold"/>
              </a:rPr>
              <a:t>, а скорость кровотока снижается на </a:t>
            </a:r>
            <a:r>
              <a:rPr lang="en-US" sz="1600" spc="-2">
                <a:solidFill>
                  <a:srgbClr val="FF0000"/>
                </a:solidFill>
                <a:latin typeface="Gilroy" pitchFamily="2" charset="0"/>
                <a:ea typeface="Open Sans Bold"/>
                <a:cs typeface="Gilroy" pitchFamily="2" charset="0"/>
                <a:sym typeface="Open Sans Bold"/>
              </a:rPr>
              <a:t>40-60%</a:t>
            </a:r>
            <a:r>
              <a:rPr lang="en-US" sz="1600" spc="-2">
                <a:solidFill>
                  <a:srgbClr val="8F00FF"/>
                </a:solidFill>
                <a:latin typeface="Gilroy" pitchFamily="2" charset="0"/>
                <a:ea typeface="Open Sans Bold"/>
                <a:cs typeface="Gilroy" pitchFamily="2" charset="0"/>
                <a:sym typeface="Open Sans Bold"/>
              </a:rPr>
              <a:t>.  </a:t>
            </a:r>
            <a:r>
              <a:rPr lang="en-US" sz="1600" spc="-2">
                <a:solidFill>
                  <a:srgbClr val="000000"/>
                </a:solidFill>
                <a:latin typeface="Gilroy" pitchFamily="2" charset="0"/>
                <a:ea typeface="Open Sans Bold"/>
                <a:cs typeface="Gilroy" pitchFamily="2" charset="0"/>
                <a:sym typeface="Open Sans Bold"/>
              </a:rPr>
              <a:t>Десны кровоточат при чистке зубов, приеме пищи или даже от легкого прикосновения. </a:t>
            </a:r>
            <a:r>
              <a:rPr lang="en-US" sz="1600" spc="-2">
                <a:solidFill>
                  <a:srgbClr val="FF0000"/>
                </a:solidFill>
                <a:latin typeface="Gilroy" pitchFamily="2" charset="0"/>
                <a:ea typeface="Open Sans Bold"/>
                <a:cs typeface="Gilroy" pitchFamily="2" charset="0"/>
                <a:sym typeface="Open Sans Bold"/>
              </a:rPr>
              <a:t>90%</a:t>
            </a:r>
            <a:r>
              <a:rPr lang="en-US" sz="1600" spc="-2">
                <a:solidFill>
                  <a:srgbClr val="8F00FF"/>
                </a:solidFill>
                <a:latin typeface="Gilroy" pitchFamily="2" charset="0"/>
                <a:ea typeface="Open Sans Bold"/>
                <a:cs typeface="Gilroy" pitchFamily="2" charset="0"/>
                <a:sym typeface="Open Sans Bold"/>
              </a:rPr>
              <a:t> </a:t>
            </a:r>
            <a:r>
              <a:rPr lang="en-US" sz="1600" spc="-2">
                <a:solidFill>
                  <a:srgbClr val="000000"/>
                </a:solidFill>
                <a:latin typeface="Gilroy" pitchFamily="2" charset="0"/>
                <a:ea typeface="Open Sans Bold"/>
                <a:cs typeface="Gilroy" pitchFamily="2" charset="0"/>
                <a:sym typeface="Open Sans Bold"/>
              </a:rPr>
              <a:t>пациентов с гингивитом кровоточивость является </a:t>
            </a:r>
            <a:r>
              <a:rPr lang="en-US" sz="1600" spc="-2">
                <a:solidFill>
                  <a:srgbClr val="FF0000"/>
                </a:solidFill>
                <a:latin typeface="Gilroy" pitchFamily="2" charset="0"/>
                <a:ea typeface="Open Sans Bold"/>
                <a:cs typeface="Gilroy" pitchFamily="2" charset="0"/>
                <a:sym typeface="Open Sans Bold"/>
              </a:rPr>
              <a:t>1-ым</a:t>
            </a:r>
            <a:r>
              <a:rPr lang="en-US" sz="1600" spc="-2">
                <a:solidFill>
                  <a:srgbClr val="8F00FF"/>
                </a:solidFill>
                <a:latin typeface="Gilroy" pitchFamily="2" charset="0"/>
                <a:ea typeface="Open Sans Bold"/>
                <a:cs typeface="Gilroy" pitchFamily="2" charset="0"/>
                <a:sym typeface="Open Sans Bold"/>
              </a:rPr>
              <a:t> </a:t>
            </a:r>
            <a:r>
              <a:rPr lang="en-US" sz="1600" spc="-2">
                <a:solidFill>
                  <a:srgbClr val="000000"/>
                </a:solidFill>
                <a:latin typeface="Gilroy" pitchFamily="2" charset="0"/>
                <a:ea typeface="Open Sans Bold"/>
                <a:cs typeface="Gilroy" pitchFamily="2" charset="0"/>
                <a:sym typeface="Open Sans Bold"/>
              </a:rPr>
              <a:t>заметным симптомом.</a:t>
            </a:r>
          </a:p>
          <a:p>
            <a:pPr algn="l">
              <a:lnSpc>
                <a:spcPts val="1920"/>
              </a:lnSpc>
            </a:pPr>
            <a:endParaRPr>
              <a:latin typeface="Gilroy" pitchFamily="2" charset="0"/>
              <a:cs typeface="Gilroy" pitchFamily="2" charset="0"/>
            </a:endParaRPr>
          </a:p>
        </p:txBody>
      </p:sp>
      <p:sp>
        <p:nvSpPr>
          <p:cNvPr id="6" name="TextBox 42"/>
          <p:cNvSpPr txBox="1"/>
          <p:nvPr/>
        </p:nvSpPr>
        <p:spPr>
          <a:xfrm>
            <a:off x="188335" y="4041105"/>
            <a:ext cx="10654494" cy="430530"/>
          </a:xfrm>
          <a:prstGeom prst="rect">
            <a:avLst/>
          </a:prstGeom>
        </p:spPr>
        <p:txBody>
          <a:bodyPr lIns="0" tIns="0" rIns="0" bIns="0" rtlCol="0" anchor="t">
            <a:spAutoFit/>
          </a:bodyPr>
          <a:lstStyle/>
          <a:p>
            <a:pPr algn="l">
              <a:lnSpc>
                <a:spcPts val="3360"/>
              </a:lnSpc>
            </a:pPr>
            <a:r>
              <a:rPr lang="en-US" sz="2000" b="1" spc="0">
                <a:solidFill>
                  <a:srgbClr val="000000"/>
                </a:solidFill>
                <a:latin typeface="Gilroy" pitchFamily="2" charset="0"/>
                <a:ea typeface="Open Sans Bold"/>
                <a:cs typeface="Gilroy" pitchFamily="2" charset="0"/>
                <a:sym typeface="Open Sans Bold"/>
              </a:rPr>
              <a:t>4. Разрушение соединительной ткани</a:t>
            </a:r>
          </a:p>
        </p:txBody>
      </p:sp>
      <p:sp>
        <p:nvSpPr>
          <p:cNvPr id="43" name="TextBox 43"/>
          <p:cNvSpPr txBox="1"/>
          <p:nvPr/>
        </p:nvSpPr>
        <p:spPr>
          <a:xfrm>
            <a:off x="188595" y="4641215"/>
            <a:ext cx="5907405" cy="1477010"/>
          </a:xfrm>
          <a:prstGeom prst="rect">
            <a:avLst/>
          </a:prstGeom>
        </p:spPr>
        <p:txBody>
          <a:bodyPr wrap="square" lIns="0" tIns="0" rIns="0" bIns="0" rtlCol="0" anchor="t">
            <a:spAutoFit/>
          </a:bodyPr>
          <a:lstStyle/>
          <a:p>
            <a:pPr algn="l">
              <a:lnSpc>
                <a:spcPts val="1920"/>
              </a:lnSpc>
            </a:pPr>
            <a:r>
              <a:rPr lang="en-US" sz="1600" spc="-1">
                <a:solidFill>
                  <a:srgbClr val="000000"/>
                </a:solidFill>
                <a:latin typeface="Gilroy" pitchFamily="2" charset="0"/>
                <a:ea typeface="Open Sans Bold"/>
                <a:cs typeface="Gilroy" pitchFamily="2" charset="0"/>
                <a:sym typeface="Open Sans Bold"/>
              </a:rPr>
              <a:t>Разрушение соединительной ткани — это патологический процесс, при котором нарушается структура и функции волокнистого материала, обеспечивающего опору, связь между тканями и органами, а также выполняющего защитную, трофическую и транспортную функции.</a:t>
            </a:r>
          </a:p>
        </p:txBody>
      </p:sp>
      <p:sp>
        <p:nvSpPr>
          <p:cNvPr id="44" name="TextBox 44"/>
          <p:cNvSpPr txBox="1"/>
          <p:nvPr/>
        </p:nvSpPr>
        <p:spPr>
          <a:xfrm>
            <a:off x="6267450" y="4641215"/>
            <a:ext cx="5655310" cy="2215515"/>
          </a:xfrm>
          <a:prstGeom prst="rect">
            <a:avLst/>
          </a:prstGeom>
        </p:spPr>
        <p:txBody>
          <a:bodyPr wrap="square" lIns="0" tIns="0" rIns="0" bIns="0" rtlCol="0" anchor="t">
            <a:spAutoFit/>
          </a:bodyPr>
          <a:lstStyle/>
          <a:p>
            <a:pPr algn="l">
              <a:lnSpc>
                <a:spcPts val="2160"/>
              </a:lnSpc>
            </a:pPr>
            <a:r>
              <a:rPr lang="en-US" sz="1600" spc="-2">
                <a:solidFill>
                  <a:srgbClr val="000000"/>
                </a:solidFill>
                <a:latin typeface="Gilroy" pitchFamily="2" charset="0"/>
                <a:ea typeface="Open Sans Bold"/>
                <a:cs typeface="Gilroy" pitchFamily="2" charset="0"/>
                <a:sym typeface="Open Sans Bold"/>
              </a:rPr>
              <a:t>Необратимый патологический процесс. Без лечения в течение </a:t>
            </a:r>
            <a:r>
              <a:rPr lang="en-US" sz="1600" spc="-2">
                <a:solidFill>
                  <a:srgbClr val="FF0000"/>
                </a:solidFill>
                <a:latin typeface="Gilroy" pitchFamily="2" charset="0"/>
                <a:ea typeface="Open Sans Bold"/>
                <a:cs typeface="Gilroy" pitchFamily="2" charset="0"/>
                <a:sym typeface="Open Sans Bold"/>
              </a:rPr>
              <a:t>6-12 месяцев </a:t>
            </a:r>
            <a:r>
              <a:rPr lang="en-US" sz="1600" spc="-2">
                <a:solidFill>
                  <a:srgbClr val="000000"/>
                </a:solidFill>
                <a:latin typeface="Gilroy" pitchFamily="2" charset="0"/>
                <a:ea typeface="Open Sans Bold"/>
                <a:cs typeface="Gilroy" pitchFamily="2" charset="0"/>
                <a:sym typeface="Open Sans Bold"/>
              </a:rPr>
              <a:t>он приводит к разрушению связочного аппарата зуба: потеря костной ткани может составлять до </a:t>
            </a:r>
            <a:r>
              <a:rPr lang="en-US" sz="1600" spc="-2">
                <a:solidFill>
                  <a:srgbClr val="FF0000"/>
                </a:solidFill>
                <a:latin typeface="Gilroy" pitchFamily="2" charset="0"/>
                <a:ea typeface="Open Sans Bold"/>
                <a:cs typeface="Gilroy" pitchFamily="2" charset="0"/>
                <a:sym typeface="Open Sans Bold"/>
              </a:rPr>
              <a:t>0,5-1 мм </a:t>
            </a:r>
            <a:r>
              <a:rPr lang="en-US" sz="1600" spc="-2">
                <a:solidFill>
                  <a:srgbClr val="000000"/>
                </a:solidFill>
                <a:latin typeface="Gilroy" pitchFamily="2" charset="0"/>
                <a:ea typeface="Open Sans Bold"/>
                <a:cs typeface="Gilroy" pitchFamily="2" charset="0"/>
                <a:sym typeface="Open Sans Bold"/>
              </a:rPr>
              <a:t>в месяц, а глубина пародонтальных карманов увеличивается до </a:t>
            </a:r>
            <a:r>
              <a:rPr lang="en-US" sz="1600" spc="-2">
                <a:solidFill>
                  <a:srgbClr val="FF0000"/>
                </a:solidFill>
                <a:latin typeface="Gilroy" pitchFamily="2" charset="0"/>
                <a:ea typeface="Open Sans Bold"/>
                <a:cs typeface="Gilroy" pitchFamily="2" charset="0"/>
                <a:sym typeface="Open Sans Bold"/>
              </a:rPr>
              <a:t>5 мл </a:t>
            </a:r>
            <a:r>
              <a:rPr lang="en-US" sz="1600" spc="-2">
                <a:solidFill>
                  <a:srgbClr val="000000"/>
                </a:solidFill>
                <a:latin typeface="Gilroy" pitchFamily="2" charset="0"/>
                <a:ea typeface="Open Sans Bold"/>
                <a:cs typeface="Gilroy" pitchFamily="2" charset="0"/>
                <a:sym typeface="Open Sans Bold"/>
              </a:rPr>
              <a:t>и более. На поздних стадиях потеря зубов наблюдается у </a:t>
            </a:r>
            <a:r>
              <a:rPr lang="en-US" sz="1600" spc="-2">
                <a:solidFill>
                  <a:srgbClr val="FF0000"/>
                </a:solidFill>
                <a:latin typeface="Gilroy" pitchFamily="2" charset="0"/>
                <a:ea typeface="Open Sans Bold"/>
                <a:cs typeface="Gilroy" pitchFamily="2" charset="0"/>
                <a:sym typeface="Open Sans Bold"/>
              </a:rPr>
              <a:t>30-50% </a:t>
            </a:r>
            <a:r>
              <a:rPr lang="en-US" sz="1600" spc="-2">
                <a:solidFill>
                  <a:srgbClr val="000000"/>
                </a:solidFill>
                <a:latin typeface="Gilroy" pitchFamily="2" charset="0"/>
                <a:ea typeface="Open Sans Bold"/>
                <a:cs typeface="Gilroy" pitchFamily="2" charset="0"/>
                <a:sym typeface="Open Sans Bold"/>
              </a:rPr>
              <a:t>нелеченых пациентов.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АКТУАЛЬНОСТЬ</a:t>
            </a:r>
          </a:p>
        </p:txBody>
      </p:sp>
      <p:pic>
        <p:nvPicPr>
          <p:cNvPr id="5" name="Изображение 4"/>
          <p:cNvPicPr>
            <a:picLocks noChangeAspect="1"/>
          </p:cNvPicPr>
          <p:nvPr/>
        </p:nvPicPr>
        <p:blipFill>
          <a:blip r:embed="rId2"/>
          <a:stretch>
            <a:fillRect/>
          </a:stretch>
        </p:blipFill>
        <p:spPr>
          <a:xfrm>
            <a:off x="516255" y="1480185"/>
            <a:ext cx="2330450" cy="2409190"/>
          </a:xfrm>
          <a:prstGeom prst="rect">
            <a:avLst/>
          </a:prstGeom>
        </p:spPr>
      </p:pic>
      <p:pic>
        <p:nvPicPr>
          <p:cNvPr id="6" name="Изображение 5"/>
          <p:cNvPicPr>
            <a:picLocks noChangeAspect="1"/>
          </p:cNvPicPr>
          <p:nvPr/>
        </p:nvPicPr>
        <p:blipFill>
          <a:blip r:embed="rId3"/>
          <a:stretch>
            <a:fillRect/>
          </a:stretch>
        </p:blipFill>
        <p:spPr>
          <a:xfrm>
            <a:off x="3748405" y="1488440"/>
            <a:ext cx="2501265" cy="2409190"/>
          </a:xfrm>
          <a:prstGeom prst="rect">
            <a:avLst/>
          </a:prstGeom>
        </p:spPr>
      </p:pic>
      <p:pic>
        <p:nvPicPr>
          <p:cNvPr id="7" name="Изображение 6"/>
          <p:cNvPicPr>
            <a:picLocks noChangeAspect="1"/>
          </p:cNvPicPr>
          <p:nvPr/>
        </p:nvPicPr>
        <p:blipFill>
          <a:blip r:embed="rId4"/>
          <a:stretch>
            <a:fillRect/>
          </a:stretch>
        </p:blipFill>
        <p:spPr>
          <a:xfrm>
            <a:off x="7083425" y="1488440"/>
            <a:ext cx="2865120" cy="2487930"/>
          </a:xfrm>
          <a:prstGeom prst="rect">
            <a:avLst/>
          </a:prstGeom>
        </p:spPr>
      </p:pic>
      <p:pic>
        <p:nvPicPr>
          <p:cNvPr id="8" name="Изображение 7"/>
          <p:cNvPicPr>
            <a:picLocks noChangeAspect="1"/>
          </p:cNvPicPr>
          <p:nvPr/>
        </p:nvPicPr>
        <p:blipFill>
          <a:blip r:embed="rId5"/>
          <a:stretch>
            <a:fillRect/>
          </a:stretch>
        </p:blipFill>
        <p:spPr>
          <a:xfrm>
            <a:off x="188595" y="4015105"/>
            <a:ext cx="2432685" cy="2687955"/>
          </a:xfrm>
          <a:prstGeom prst="rect">
            <a:avLst/>
          </a:prstGeom>
        </p:spPr>
      </p:pic>
      <p:pic>
        <p:nvPicPr>
          <p:cNvPr id="9" name="Изображение 8"/>
          <p:cNvPicPr>
            <a:picLocks noChangeAspect="1"/>
          </p:cNvPicPr>
          <p:nvPr/>
        </p:nvPicPr>
        <p:blipFill>
          <a:blip r:embed="rId6"/>
          <a:stretch>
            <a:fillRect/>
          </a:stretch>
        </p:blipFill>
        <p:spPr>
          <a:xfrm>
            <a:off x="2997200" y="4068445"/>
            <a:ext cx="2723515" cy="2623185"/>
          </a:xfrm>
          <a:prstGeom prst="rect">
            <a:avLst/>
          </a:prstGeom>
        </p:spPr>
      </p:pic>
      <p:pic>
        <p:nvPicPr>
          <p:cNvPr id="10" name="Изображение 9"/>
          <p:cNvPicPr>
            <a:picLocks noChangeAspect="1"/>
          </p:cNvPicPr>
          <p:nvPr/>
        </p:nvPicPr>
        <p:blipFill>
          <a:blip r:embed="rId7"/>
          <a:stretch>
            <a:fillRect/>
          </a:stretch>
        </p:blipFill>
        <p:spPr>
          <a:xfrm>
            <a:off x="6096635" y="4068445"/>
            <a:ext cx="2674620" cy="2576195"/>
          </a:xfrm>
          <a:prstGeom prst="rect">
            <a:avLst/>
          </a:prstGeom>
        </p:spPr>
      </p:pic>
      <p:grpSp>
        <p:nvGrpSpPr>
          <p:cNvPr id="31" name="Group 31"/>
          <p:cNvGrpSpPr/>
          <p:nvPr/>
        </p:nvGrpSpPr>
        <p:grpSpPr>
          <a:xfrm>
            <a:off x="8888730" y="3637280"/>
            <a:ext cx="3141345" cy="3054350"/>
            <a:chOff x="0" y="0"/>
            <a:chExt cx="812800" cy="812800"/>
          </a:xfrm>
        </p:grpSpPr>
        <p:sp>
          <p:nvSpPr>
            <p:cNvPr id="32" name="Freeform 3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8"/>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РЕШЕНИЕ</a:t>
            </a:r>
          </a:p>
        </p:txBody>
      </p:sp>
      <p:sp>
        <p:nvSpPr>
          <p:cNvPr id="5" name="Текстовое поле 4"/>
          <p:cNvSpPr txBox="1"/>
          <p:nvPr/>
        </p:nvSpPr>
        <p:spPr>
          <a:xfrm>
            <a:off x="2480310" y="972185"/>
            <a:ext cx="9486265" cy="1014730"/>
          </a:xfrm>
          <a:prstGeom prst="rect">
            <a:avLst/>
          </a:prstGeom>
          <a:noFill/>
        </p:spPr>
        <p:txBody>
          <a:bodyPr wrap="square" rtlCol="0" anchor="t">
            <a:spAutoFit/>
          </a:bodyPr>
          <a:lstStyle/>
          <a:p>
            <a:pPr algn="l">
              <a:lnSpc>
                <a:spcPts val="2400"/>
              </a:lnSpc>
            </a:pPr>
            <a:r>
              <a:rPr lang="en-US" sz="1400" b="1">
                <a:solidFill>
                  <a:srgbClr val="000000"/>
                </a:solidFill>
                <a:latin typeface="Gilroy" pitchFamily="2" charset="0"/>
                <a:ea typeface="Times New Roman" panose="02020603050405020304"/>
                <a:cs typeface="Gilroy" pitchFamily="2" charset="0"/>
                <a:sym typeface="Times New Roman" panose="02020603050405020304"/>
              </a:rPr>
              <a:t>Технологические направления</a:t>
            </a:r>
            <a:r>
              <a:rPr lang="en-US" sz="1400">
                <a:solidFill>
                  <a:srgbClr val="000000"/>
                </a:solidFill>
                <a:latin typeface="Gilroy" pitchFamily="2" charset="0"/>
                <a:ea typeface="Times New Roman" panose="02020603050405020304"/>
                <a:cs typeface="Gilroy" pitchFamily="2" charset="0"/>
                <a:sym typeface="Times New Roman" panose="02020603050405020304"/>
              </a:rPr>
              <a:t> (в соответствии с перечнем критических и сквозных технологий): технология разработки медицинских изделий нового поколения, включая биогибридные, бионические технологии и нейротехнологии.</a:t>
            </a:r>
            <a:endParaRPr lang="en-US" altLang="en-US" sz="1400">
              <a:solidFill>
                <a:srgbClr val="000000"/>
              </a:solidFill>
              <a:latin typeface="Gilroy" pitchFamily="2" charset="0"/>
              <a:ea typeface="Times New Roman" panose="02020603050405020304"/>
              <a:cs typeface="Gilroy" pitchFamily="2" charset="0"/>
              <a:sym typeface="Times New Roman" panose="02020603050405020304"/>
            </a:endParaRPr>
          </a:p>
        </p:txBody>
      </p:sp>
      <p:sp>
        <p:nvSpPr>
          <p:cNvPr id="33" name="TextBox 33"/>
          <p:cNvSpPr txBox="1"/>
          <p:nvPr/>
        </p:nvSpPr>
        <p:spPr>
          <a:xfrm>
            <a:off x="188595" y="1932940"/>
            <a:ext cx="9521190" cy="2893060"/>
          </a:xfrm>
          <a:prstGeom prst="rect">
            <a:avLst/>
          </a:prstGeom>
        </p:spPr>
        <p:txBody>
          <a:bodyPr wrap="square" lIns="0" tIns="0" rIns="0" bIns="0" rtlCol="0" anchor="t">
            <a:spAutoFit/>
          </a:bodyPr>
          <a:lstStyle/>
          <a:p>
            <a:pPr algn="just">
              <a:lnSpc>
                <a:spcPct val="100000"/>
              </a:lnSpc>
            </a:pP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Биодеградируемый</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 </a:t>
            </a: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пластырь</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 </a:t>
            </a: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для</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 </a:t>
            </a: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дёсен</a:t>
            </a:r>
            <a:endParaRPr lang="en-US" sz="1400" b="1" dirty="0">
              <a:solidFill>
                <a:srgbClr val="000000"/>
              </a:solidFill>
              <a:latin typeface="Gilroy" pitchFamily="2" charset="0"/>
              <a:ea typeface="Calibri (MS) Bold" panose="020F0702030404030204"/>
              <a:cs typeface="Gilroy" pitchFamily="2" charset="0"/>
              <a:sym typeface="Calibri (MS) Bold" panose="020F0702030404030204"/>
            </a:endParaRPr>
          </a:p>
          <a:p>
            <a:pPr algn="just">
              <a:lnSpc>
                <a:spcPct val="100000"/>
              </a:lnSpc>
            </a:pPr>
            <a:r>
              <a:rPr lang="en-US" sz="1200" dirty="0" err="1">
                <a:solidFill>
                  <a:srgbClr val="000000"/>
                </a:solidFill>
                <a:latin typeface="Gilroy" pitchFamily="2" charset="0"/>
                <a:ea typeface="Calibri (MS)" panose="020F0502020204030204"/>
                <a:cs typeface="Gilroy" pitchFamily="2" charset="0"/>
                <a:sym typeface="Calibri (MS)" panose="020F0502020204030204"/>
              </a:rPr>
              <a:t>Инновационный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биодеградируемый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пластырь</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для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дёсен</a:t>
            </a:r>
            <a:r>
              <a:rPr lang="en-US" sz="1200" dirty="0">
                <a:solidFill>
                  <a:srgbClr val="000000"/>
                </a:solidFill>
                <a:latin typeface="Gilroy" pitchFamily="2" charset="0"/>
                <a:ea typeface="Calibri (MS)" panose="020F0502020204030204"/>
                <a:cs typeface="Gilroy" pitchFamily="2" charset="0"/>
                <a:sym typeface="Calibri (MS)" panose="020F0502020204030204"/>
              </a:rPr>
              <a:t> — </a:t>
            </a:r>
            <a:r>
              <a:rPr lang="en-US" sz="1200" dirty="0" err="1">
                <a:solidFill>
                  <a:srgbClr val="000000"/>
                </a:solidFill>
                <a:latin typeface="Gilroy" pitchFamily="2" charset="0"/>
                <a:ea typeface="Calibri (MS)" panose="020F0502020204030204"/>
                <a:cs typeface="Gilroy" pitchFamily="2" charset="0"/>
                <a:sym typeface="Calibri (MS)" panose="020F0502020204030204"/>
              </a:rPr>
              <a:t>это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современное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средство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для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комплексного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ухода</a:t>
            </a:r>
            <a:r>
              <a:rPr lang="en-US" sz="1200" dirty="0">
                <a:solidFill>
                  <a:srgbClr val="000000"/>
                </a:solidFill>
                <a:latin typeface="Gilroy" pitchFamily="2" charset="0"/>
                <a:ea typeface="Calibri (MS)" panose="020F0502020204030204"/>
                <a:cs typeface="Gilroy" pitchFamily="2" charset="0"/>
                <a:sym typeface="Calibri (MS)" panose="020F0502020204030204"/>
              </a:rPr>
              <a:t> и </a:t>
            </a:r>
            <a:r>
              <a:rPr lang="en-US" sz="1200" dirty="0" err="1">
                <a:solidFill>
                  <a:srgbClr val="000000"/>
                </a:solidFill>
                <a:latin typeface="Gilroy" pitchFamily="2" charset="0"/>
                <a:ea typeface="Calibri (MS)" panose="020F0502020204030204"/>
                <a:cs typeface="Gilroy" pitchFamily="2" charset="0"/>
                <a:sym typeface="Calibri (MS)" panose="020F0502020204030204"/>
              </a:rPr>
              <a:t>лечения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заболеваний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пародонта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Продукт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сочетает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передовые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биотехнологии</a:t>
            </a:r>
            <a:r>
              <a:rPr lang="en-US" sz="1200" dirty="0">
                <a:solidFill>
                  <a:srgbClr val="000000"/>
                </a:solidFill>
                <a:latin typeface="Gilroy" pitchFamily="2" charset="0"/>
                <a:ea typeface="Calibri (MS)" panose="020F0502020204030204"/>
                <a:cs typeface="Gilroy" pitchFamily="2" charset="0"/>
                <a:sym typeface="Calibri (MS)" panose="020F0502020204030204"/>
              </a:rPr>
              <a:t> и </a:t>
            </a:r>
            <a:r>
              <a:rPr lang="en-US" sz="1200" dirty="0" err="1">
                <a:solidFill>
                  <a:srgbClr val="000000"/>
                </a:solidFill>
                <a:latin typeface="Gilroy" pitchFamily="2" charset="0"/>
                <a:ea typeface="Calibri (MS)" panose="020F0502020204030204"/>
                <a:cs typeface="Gilroy" pitchFamily="2" charset="0"/>
                <a:sym typeface="Calibri (MS)" panose="020F0502020204030204"/>
              </a:rPr>
              <a:t>щадящее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воздействие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микробиом</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полости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рта</a:t>
            </a:r>
            <a:r>
              <a:rPr lang="en-US" sz="1200" dirty="0">
                <a:solidFill>
                  <a:srgbClr val="000000"/>
                </a:solidFill>
                <a:latin typeface="Gilroy" pitchFamily="2" charset="0"/>
                <a:ea typeface="Calibri (MS)" panose="020F0502020204030204"/>
                <a:cs typeface="Gilroy" pitchFamily="2" charset="0"/>
                <a:sym typeface="Calibri (MS)" panose="020F0502020204030204"/>
              </a:rPr>
              <a:t>.</a:t>
            </a:r>
            <a:endParaRPr sz="1200">
              <a:latin typeface="Gilroy" pitchFamily="2" charset="0"/>
              <a:cs typeface="Gilroy" pitchFamily="2" charset="0"/>
            </a:endParaRPr>
          </a:p>
          <a:p>
            <a:pPr algn="just">
              <a:lnSpc>
                <a:spcPct val="100000"/>
              </a:lnSpc>
            </a:pP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Текущие</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 </a:t>
            </a: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параметры</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a:t>
            </a:r>
          </a:p>
          <a:p>
            <a:pPr marL="337820" lvl="2" indent="-112395" algn="just">
              <a:lnSpc>
                <a:spcPct val="100000"/>
              </a:lnSpc>
              <a:buFont typeface="Arial" panose="020B0604020202020204"/>
              <a:buChar char="⚬"/>
            </a:pPr>
            <a:r>
              <a:rPr lang="en-US" sz="1200" dirty="0" err="1">
                <a:solidFill>
                  <a:srgbClr val="000000"/>
                </a:solidFill>
                <a:latin typeface="Gilroy" pitchFamily="2" charset="0"/>
                <a:ea typeface="Calibri (MS)" panose="020F0502020204030204"/>
                <a:cs typeface="Gilroy" pitchFamily="2" charset="0"/>
                <a:sym typeface="Calibri (MS)" panose="020F0502020204030204"/>
              </a:rPr>
              <a:t>Основа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матрица</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альгинат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натрия</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экзополисахариды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морских</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микроорганизмов</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обеспечивают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влажную</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адгезию</a:t>
            </a:r>
            <a:r>
              <a:rPr lang="en-US" sz="1200" dirty="0">
                <a:solidFill>
                  <a:srgbClr val="000000"/>
                </a:solidFill>
                <a:latin typeface="Gilroy" pitchFamily="2" charset="0"/>
                <a:ea typeface="Calibri (MS)" panose="020F0502020204030204"/>
                <a:cs typeface="Gilroy" pitchFamily="2" charset="0"/>
                <a:sym typeface="Calibri (MS)" panose="020F0502020204030204"/>
              </a:rPr>
              <a:t> к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слизистой</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ихтиоколлаген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получен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из</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чешуи</a:t>
            </a:r>
            <a:r>
              <a:rPr lang="en-US" sz="1200" dirty="0">
                <a:solidFill>
                  <a:srgbClr val="000000"/>
                </a:solidFill>
                <a:latin typeface="Gilroy" pitchFamily="2" charset="0"/>
                <a:ea typeface="Calibri (MS)" panose="020F0502020204030204"/>
                <a:cs typeface="Gilroy" pitchFamily="2" charset="0"/>
                <a:sym typeface="Calibri (MS)" panose="020F0502020204030204"/>
              </a:rPr>
              <a:t>/</a:t>
            </a:r>
            <a:r>
              <a:rPr lang="en-US" sz="1200" dirty="0" err="1">
                <a:solidFill>
                  <a:srgbClr val="000000"/>
                </a:solidFill>
                <a:latin typeface="Gilroy" pitchFamily="2" charset="0"/>
                <a:ea typeface="Calibri (MS)" panose="020F0502020204030204"/>
                <a:cs typeface="Gilroy" pitchFamily="2" charset="0"/>
                <a:sym typeface="Calibri (MS)" panose="020F0502020204030204"/>
              </a:rPr>
              <a:t>кожи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рыб</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шёлковый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фиброин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создаёт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каркас</a:t>
            </a:r>
            <a:r>
              <a:rPr lang="en-US" sz="1200" dirty="0">
                <a:solidFill>
                  <a:srgbClr val="000000"/>
                </a:solidFill>
                <a:latin typeface="Gilroy" pitchFamily="2" charset="0"/>
                <a:ea typeface="Calibri (MS)" panose="020F0502020204030204"/>
                <a:cs typeface="Gilroy" pitchFamily="2" charset="0"/>
                <a:sym typeface="Calibri (MS)" panose="020F0502020204030204"/>
              </a:rPr>
              <a:t> с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контролируемой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скоростью</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растворения</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pP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Активный</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 </a:t>
            </a:r>
            <a:r>
              <a:rPr lang="en-US" sz="1400" b="1" dirty="0" err="1">
                <a:solidFill>
                  <a:srgbClr val="000000"/>
                </a:solidFill>
                <a:latin typeface="Gilroy" pitchFamily="2" charset="0"/>
                <a:ea typeface="Calibri (MS) Bold" panose="020F0702030404030204"/>
                <a:cs typeface="Gilroy" pitchFamily="2" charset="0"/>
                <a:sym typeface="Calibri (MS) Bold" panose="020F0702030404030204"/>
              </a:rPr>
              <a:t>состав</a:t>
            </a:r>
            <a:r>
              <a:rPr lang="en-US" sz="1400" b="1" dirty="0">
                <a:solidFill>
                  <a:srgbClr val="000000"/>
                </a:solidFill>
                <a:latin typeface="Gilroy" pitchFamily="2" charset="0"/>
                <a:ea typeface="Calibri (MS) Bold" panose="020F0702030404030204"/>
                <a:cs typeface="Gilroy" pitchFamily="2" charset="0"/>
                <a:sym typeface="Calibri (MS) Bold" panose="020F0702030404030204"/>
              </a:rPr>
              <a:t>:</a:t>
            </a:r>
          </a:p>
          <a:p>
            <a:pPr marL="337820" lvl="2" indent="-112395" algn="just">
              <a:lnSpc>
                <a:spcPct val="100000"/>
              </a:lnSpc>
              <a:buFont typeface="Arial" panose="020B0604020202020204"/>
              <a:buChar char="⚬"/>
            </a:pPr>
            <a:r>
              <a:rPr lang="en-US" sz="14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лизаты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лактобактерий</a:t>
            </a:r>
            <a:r>
              <a:rPr lang="en-US" sz="1200" dirty="0">
                <a:solidFill>
                  <a:srgbClr val="000000"/>
                </a:solidFill>
                <a:latin typeface="Gilroy" pitchFamily="2" charset="0"/>
                <a:ea typeface="Calibri (MS)" panose="020F0502020204030204"/>
                <a:cs typeface="Gilroy" pitchFamily="2" charset="0"/>
                <a:sym typeface="Calibri (MS)" panose="020F0502020204030204"/>
              </a:rPr>
              <a:t> (Lactobacillus </a:t>
            </a:r>
            <a:r>
              <a:rPr lang="en-US" sz="1200" dirty="0" err="1">
                <a:solidFill>
                  <a:srgbClr val="000000"/>
                </a:solidFill>
                <a:latin typeface="Gilroy" pitchFamily="2" charset="0"/>
                <a:ea typeface="Calibri (MS)" panose="020F0502020204030204"/>
                <a:cs typeface="Gilroy" pitchFamily="2" charset="0"/>
                <a:sym typeface="Calibri (MS)" panose="020F0502020204030204"/>
              </a:rPr>
              <a:t>reuteri</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умные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антимикробные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пептиды</a:t>
            </a:r>
            <a:r>
              <a:rPr lang="en-US" sz="1200" dirty="0">
                <a:solidFill>
                  <a:srgbClr val="000000"/>
                </a:solidFill>
                <a:latin typeface="Gilroy" pitchFamily="2" charset="0"/>
                <a:ea typeface="Calibri (MS)" panose="020F0502020204030204"/>
                <a:cs typeface="Gilroy" pitchFamily="2" charset="0"/>
                <a:sym typeface="Calibri (MS)" panose="020F0502020204030204"/>
              </a:rPr>
              <a:t> (AMPs);</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фито‑неоэндорфины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или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капсаицин</a:t>
            </a:r>
            <a:r>
              <a:rPr lang="en-US" sz="1200" dirty="0">
                <a:solidFill>
                  <a:srgbClr val="000000"/>
                </a:solidFill>
                <a:latin typeface="Gilroy" pitchFamily="2" charset="0"/>
                <a:ea typeface="Calibri (MS)" panose="020F0502020204030204"/>
                <a:cs typeface="Gilroy" pitchFamily="2" charset="0"/>
                <a:sym typeface="Calibri (MS)" panose="020F0502020204030204"/>
              </a:rPr>
              <a:t> в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микродозах</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a:p>
            <a:pPr marL="337820" lvl="2" indent="-112395" algn="just">
              <a:lnSpc>
                <a:spcPct val="100000"/>
              </a:lnSpc>
              <a:buFont typeface="Arial" panose="020B0604020202020204"/>
              <a:buChar char="⚬"/>
            </a:pP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растительные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экзосомы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получены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из</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сока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алоэ</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вера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или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женьшеня</a:t>
            </a:r>
            <a:r>
              <a:rPr lang="en-US" sz="1200" dirty="0">
                <a:solidFill>
                  <a:srgbClr val="000000"/>
                </a:solidFill>
                <a:latin typeface="Gilroy" pitchFamily="2" charset="0"/>
                <a:ea typeface="Calibri (MS)" panose="020F0502020204030204"/>
                <a:cs typeface="Gilroy" pitchFamily="2" charset="0"/>
                <a:sym typeface="Calibri (MS)" panose="020F0502020204030204"/>
              </a:rPr>
              <a:t>).</a:t>
            </a:r>
          </a:p>
        </p:txBody>
      </p:sp>
      <p:sp>
        <p:nvSpPr>
          <p:cNvPr id="34" name="TextBox 34"/>
          <p:cNvSpPr txBox="1"/>
          <p:nvPr/>
        </p:nvSpPr>
        <p:spPr>
          <a:xfrm>
            <a:off x="188595" y="4928235"/>
            <a:ext cx="7788275" cy="1439545"/>
          </a:xfrm>
          <a:prstGeom prst="rect">
            <a:avLst/>
          </a:prstGeom>
        </p:spPr>
        <p:txBody>
          <a:bodyPr lIns="0" tIns="0" rIns="0" bIns="0" rtlCol="0" anchor="t">
            <a:noAutofit/>
          </a:bodyPr>
          <a:lstStyle/>
          <a:p>
            <a:pPr algn="l">
              <a:lnSpc>
                <a:spcPts val="2160"/>
              </a:lnSpc>
            </a:pPr>
            <a:r>
              <a:rPr lang="en-US" sz="1400" b="1">
                <a:solidFill>
                  <a:srgbClr val="000000"/>
                </a:solidFill>
                <a:latin typeface="Gilroy" pitchFamily="2" charset="0"/>
                <a:ea typeface="Calibri (MS) Bold" panose="020F0702030404030204"/>
                <a:cs typeface="Gilroy" pitchFamily="2" charset="0"/>
                <a:sym typeface="Calibri (MS) Bold" panose="020F0702030404030204"/>
              </a:rPr>
              <a:t>Целевые параметры:</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Адгезия (надёжная фиксация во влажной среде);</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Антимикробное действие (подавляет патогены, не нарушая полезную микрофлору);</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Противовоспалительный эффект (уменьшает отёк и покраснения);</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Обезболивание (блокирует болевые рецепторы без заморозки);</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Регенерация (стимулирует восстановление тканей);</a:t>
            </a:r>
          </a:p>
          <a:p>
            <a:pPr marL="313690" lvl="2" indent="-104775" algn="l">
              <a:lnSpc>
                <a:spcPts val="1920"/>
              </a:lnSpc>
              <a:buAutoNum type="arabicPeriod"/>
            </a:pPr>
            <a:r>
              <a:rPr lang="en-US" sz="1200">
                <a:solidFill>
                  <a:srgbClr val="000000"/>
                </a:solidFill>
                <a:latin typeface="Gilroy" pitchFamily="2" charset="0"/>
                <a:ea typeface="Calibri (MS)" panose="020F0502020204030204"/>
                <a:cs typeface="Gilroy" pitchFamily="2" charset="0"/>
                <a:sym typeface="Calibri (MS)" panose="020F0502020204030204"/>
              </a:rPr>
              <a:t>Биодеградация (растворяется с контролируемой скоростью).</a:t>
            </a:r>
          </a:p>
        </p:txBody>
      </p:sp>
      <p:pic>
        <p:nvPicPr>
          <p:cNvPr id="6" name="Изображение 5"/>
          <p:cNvPicPr>
            <a:picLocks noChangeAspect="1"/>
          </p:cNvPicPr>
          <p:nvPr/>
        </p:nvPicPr>
        <p:blipFill>
          <a:blip r:embed="rId2"/>
          <a:stretch>
            <a:fillRect/>
          </a:stretch>
        </p:blipFill>
        <p:spPr>
          <a:xfrm>
            <a:off x="8157210" y="2795905"/>
            <a:ext cx="3809365" cy="3809365"/>
          </a:xfrm>
          <a:prstGeom prst="rect">
            <a:avLst/>
          </a:prstGeom>
        </p:spPr>
      </p:pic>
      <p:sp>
        <p:nvSpPr>
          <p:cNvPr id="7" name="Прямоугольник 6"/>
          <p:cNvSpPr/>
          <p:nvPr/>
        </p:nvSpPr>
        <p:spPr>
          <a:xfrm>
            <a:off x="2244725" y="1082675"/>
            <a:ext cx="171450" cy="859155"/>
          </a:xfrm>
          <a:prstGeom prst="rect">
            <a:avLst/>
          </a:prstGeom>
          <a:solidFill>
            <a:srgbClr val="8C45F8"/>
          </a:solidFill>
          <a:ln>
            <a:solidFill>
              <a:srgbClr val="DCD5F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ru-RU"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745490" y="1502410"/>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a:solidFill>
                  <a:srgbClr val="002060"/>
                </a:solidFill>
                <a:latin typeface="Gilroy" pitchFamily="2" charset="0"/>
                <a:ea typeface="Open Sans"/>
                <a:cs typeface="Gilroy" pitchFamily="2" charset="0"/>
                <a:sym typeface="Open Sans"/>
              </a:rPr>
              <a:t>Гингивит: уменьшает воспаление, кровоточивость и отёк дёсен.</a:t>
            </a:r>
            <a:endParaRPr lang="en-US" altLang="en-US">
              <a:solidFill>
                <a:srgbClr val="002060"/>
              </a:solidFill>
              <a:latin typeface="Gilroy" pitchFamily="2" charset="0"/>
              <a:ea typeface="Open Sans"/>
              <a:cs typeface="Gilroy" pitchFamily="2" charset="0"/>
              <a:sym typeface="Open Sans"/>
            </a:endParaRPr>
          </a:p>
        </p:txBody>
      </p:sp>
      <p:sp>
        <p:nvSpPr>
          <p:cNvPr id="5" name="Прямоугольник с двумя скругленными противолежащими углами 4"/>
          <p:cNvSpPr/>
          <p:nvPr/>
        </p:nvSpPr>
        <p:spPr>
          <a:xfrm>
            <a:off x="4446905" y="1502410"/>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400">
                <a:solidFill>
                  <a:srgbClr val="002060"/>
                </a:solidFill>
                <a:latin typeface="Gilroy" pitchFamily="2" charset="0"/>
                <a:ea typeface="Open Sans"/>
                <a:cs typeface="Gilroy" pitchFamily="2" charset="0"/>
                <a:sym typeface="Open Sans"/>
              </a:rPr>
              <a:t>Пародонтит лёгкой и средней</a:t>
            </a:r>
          </a:p>
          <a:p>
            <a:pPr algn="ctr">
              <a:lnSpc>
                <a:spcPct val="100000"/>
              </a:lnSpc>
            </a:pPr>
            <a:r>
              <a:rPr lang="en-US" sz="1400">
                <a:solidFill>
                  <a:srgbClr val="002060"/>
                </a:solidFill>
                <a:latin typeface="Gilroy" pitchFamily="2" charset="0"/>
                <a:ea typeface="Open Sans"/>
                <a:cs typeface="Gilroy" pitchFamily="2" charset="0"/>
                <a:sym typeface="Open Sans"/>
              </a:rPr>
              <a:t>степени: подавляет ключевые патогены, замедляет</a:t>
            </a:r>
          </a:p>
          <a:p>
            <a:pPr algn="ctr">
              <a:lnSpc>
                <a:spcPct val="100000"/>
              </a:lnSpc>
            </a:pPr>
            <a:r>
              <a:rPr lang="en-US" sz="1400">
                <a:solidFill>
                  <a:srgbClr val="002060"/>
                </a:solidFill>
                <a:latin typeface="Gilroy" pitchFamily="2" charset="0"/>
                <a:ea typeface="Open Sans"/>
                <a:cs typeface="Gilroy" pitchFamily="2" charset="0"/>
                <a:sym typeface="Open Sans"/>
              </a:rPr>
              <a:t>прогрессирование заболевания.</a:t>
            </a:r>
            <a:endParaRPr lang="en-US" altLang="en-US" sz="1400">
              <a:solidFill>
                <a:srgbClr val="002060"/>
              </a:solidFill>
              <a:latin typeface="Gilroy" pitchFamily="2" charset="0"/>
              <a:ea typeface="Open Sans"/>
              <a:cs typeface="Gilroy" pitchFamily="2" charset="0"/>
              <a:sym typeface="Open Sans"/>
            </a:endParaRPr>
          </a:p>
        </p:txBody>
      </p:sp>
      <p:sp>
        <p:nvSpPr>
          <p:cNvPr id="6" name="Прямоугольник с двумя скругленными противолежащими углами 5"/>
          <p:cNvSpPr/>
          <p:nvPr/>
        </p:nvSpPr>
        <p:spPr>
          <a:xfrm>
            <a:off x="8148320" y="1502410"/>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600">
                <a:solidFill>
                  <a:srgbClr val="002060"/>
                </a:solidFill>
                <a:latin typeface="Gilroy" pitchFamily="2" charset="0"/>
                <a:ea typeface="Open Sans"/>
                <a:cs typeface="Gilroy" pitchFamily="2" charset="0"/>
                <a:sym typeface="Open Sans"/>
              </a:rPr>
              <a:t>Болевой синдром при воспалении дёсен: обеспечивает быстрое и безопасное обезболивание.</a:t>
            </a:r>
            <a:endParaRPr lang="en-US" altLang="en-US" sz="1600">
              <a:solidFill>
                <a:srgbClr val="002060"/>
              </a:solidFill>
              <a:latin typeface="Gilroy" pitchFamily="2" charset="0"/>
              <a:ea typeface="Open Sans"/>
              <a:cs typeface="Gilroy" pitchFamily="2" charset="0"/>
              <a:sym typeface="Open Sans"/>
            </a:endParaRPr>
          </a:p>
        </p:txBody>
      </p:sp>
      <p:sp>
        <p:nvSpPr>
          <p:cNvPr id="7" name="Прямоугольник с двумя скругленными противолежащими углами 6"/>
          <p:cNvSpPr/>
          <p:nvPr/>
        </p:nvSpPr>
        <p:spPr>
          <a:xfrm>
            <a:off x="175895" y="3863975"/>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600">
                <a:solidFill>
                  <a:srgbClr val="002060"/>
                </a:solidFill>
                <a:latin typeface="Gilroy" pitchFamily="2" charset="0"/>
                <a:ea typeface="Open Sans"/>
                <a:cs typeface="Gilroy" pitchFamily="2" charset="0"/>
                <a:sym typeface="Open Sans"/>
              </a:rPr>
              <a:t>Нарушение микробиома полости рта: сохраняет полезную микрофлору, в отличие от антисептиков.</a:t>
            </a:r>
            <a:endParaRPr lang="en-US" altLang="en-US" sz="1600">
              <a:solidFill>
                <a:srgbClr val="002060"/>
              </a:solidFill>
              <a:latin typeface="Gilroy" pitchFamily="2" charset="0"/>
              <a:ea typeface="Open Sans"/>
              <a:cs typeface="Gilroy" pitchFamily="2" charset="0"/>
              <a:sym typeface="Open Sans"/>
            </a:endParaRPr>
          </a:p>
        </p:txBody>
      </p:sp>
      <p:sp>
        <p:nvSpPr>
          <p:cNvPr id="8" name="Прямоугольник с двумя скругленными противолежащими углами 7"/>
          <p:cNvSpPr/>
          <p:nvPr/>
        </p:nvSpPr>
        <p:spPr>
          <a:xfrm>
            <a:off x="3148965" y="3863975"/>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600">
                <a:solidFill>
                  <a:srgbClr val="002060"/>
                </a:solidFill>
                <a:latin typeface="Gilroy" pitchFamily="2" charset="0"/>
                <a:ea typeface="Open Sans"/>
                <a:cs typeface="Gilroy" pitchFamily="2" charset="0"/>
                <a:sym typeface="Open Sans"/>
              </a:rPr>
              <a:t>Медленная регенерация тканей: ускоряет заживление за счёт растительных экзосом и факторов роста</a:t>
            </a:r>
            <a:r>
              <a:rPr lang="ru-RU" altLang="en-US" sz="1600">
                <a:solidFill>
                  <a:srgbClr val="002060"/>
                </a:solidFill>
                <a:latin typeface="Gilroy" pitchFamily="2" charset="0"/>
                <a:ea typeface="Open Sans"/>
                <a:cs typeface="Gilroy" pitchFamily="2" charset="0"/>
                <a:sym typeface="Open Sans"/>
              </a:rPr>
              <a:t>.</a:t>
            </a:r>
          </a:p>
        </p:txBody>
      </p:sp>
      <p:sp>
        <p:nvSpPr>
          <p:cNvPr id="9" name="Прямоугольник с двумя скругленными противолежащими углами 8"/>
          <p:cNvSpPr/>
          <p:nvPr/>
        </p:nvSpPr>
        <p:spPr>
          <a:xfrm>
            <a:off x="6122035" y="3777615"/>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400">
                <a:solidFill>
                  <a:srgbClr val="002060"/>
                </a:solidFill>
                <a:latin typeface="Gilroy" pitchFamily="2" charset="0"/>
                <a:ea typeface="Open Sans"/>
                <a:cs typeface="Gilroy" pitchFamily="2" charset="0"/>
                <a:sym typeface="Open Sans"/>
              </a:rPr>
              <a:t>Дискомфорт при ношении традиционных средств: комфортная фиксация без раздражения слизистой.</a:t>
            </a:r>
            <a:endParaRPr lang="en-US" altLang="en-US" sz="1400">
              <a:solidFill>
                <a:srgbClr val="002060"/>
              </a:solidFill>
              <a:latin typeface="Gilroy" pitchFamily="2" charset="0"/>
              <a:ea typeface="Open Sans"/>
              <a:cs typeface="Gilroy" pitchFamily="2" charset="0"/>
              <a:sym typeface="Open Sans"/>
            </a:endParaRPr>
          </a:p>
        </p:txBody>
      </p:sp>
      <p:sp>
        <p:nvSpPr>
          <p:cNvPr id="10" name="Прямоугольник с двумя скругленными противолежащими углами 9"/>
          <p:cNvSpPr/>
          <p:nvPr/>
        </p:nvSpPr>
        <p:spPr>
          <a:xfrm>
            <a:off x="9095105" y="3681095"/>
            <a:ext cx="2629535" cy="1727835"/>
          </a:xfrm>
          <a:prstGeom prst="round2DiagRect">
            <a:avLst/>
          </a:prstGeom>
          <a:solidFill>
            <a:srgbClr val="DCD5FF"/>
          </a:solidFill>
          <a:ln>
            <a:solidFill>
              <a:srgbClr val="8C45F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100000"/>
              </a:lnSpc>
            </a:pPr>
            <a:r>
              <a:rPr lang="en-US" sz="1400">
                <a:solidFill>
                  <a:srgbClr val="002060"/>
                </a:solidFill>
                <a:latin typeface="Gilroy" pitchFamily="2" charset="0"/>
                <a:ea typeface="Open Sans"/>
                <a:cs typeface="Gilroy" pitchFamily="2" charset="0"/>
                <a:sym typeface="Open Sans"/>
              </a:rPr>
              <a:t>Необходимость частого</a:t>
            </a:r>
          </a:p>
          <a:p>
            <a:pPr algn="ctr">
              <a:lnSpc>
                <a:spcPct val="100000"/>
              </a:lnSpc>
            </a:pPr>
            <a:r>
              <a:rPr lang="en-US" sz="1400">
                <a:solidFill>
                  <a:srgbClr val="002060"/>
                </a:solidFill>
                <a:latin typeface="Gilroy" pitchFamily="2" charset="0"/>
                <a:ea typeface="Open Sans"/>
                <a:cs typeface="Gilroy" pitchFamily="2" charset="0"/>
                <a:sym typeface="Open Sans"/>
              </a:rPr>
              <a:t>применения лекарств: пролонгированное действие за счёт контролируемого высвобождения активных веществ.</a:t>
            </a:r>
            <a:endParaRPr lang="en-US" altLang="en-US" sz="1400">
              <a:solidFill>
                <a:srgbClr val="002060"/>
              </a:solidFill>
              <a:latin typeface="Gilroy" pitchFamily="2" charset="0"/>
              <a:ea typeface="Open Sans"/>
              <a:cs typeface="Gilroy" pitchFamily="2" charset="0"/>
              <a:sym typeface="Open Sans"/>
            </a:endParaRPr>
          </a:p>
        </p:txBody>
      </p:sp>
      <p:sp>
        <p:nvSpPr>
          <p:cNvPr id="11" name="Заголовок 10"/>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РЕШЕНИЕ</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КОНКУРЕНТЫ И АНАЛОГИ</a:t>
            </a:r>
          </a:p>
        </p:txBody>
      </p:sp>
      <p:graphicFrame>
        <p:nvGraphicFramePr>
          <p:cNvPr id="5" name="Таблица 4"/>
          <p:cNvGraphicFramePr/>
          <p:nvPr/>
        </p:nvGraphicFramePr>
        <p:xfrm>
          <a:off x="321945" y="1327785"/>
          <a:ext cx="10885170" cy="4730750"/>
        </p:xfrm>
        <a:graphic>
          <a:graphicData uri="http://schemas.openxmlformats.org/drawingml/2006/table">
            <a:tbl>
              <a:tblPr firstRow="1" bandRow="1">
                <a:tableStyleId>{E8034E78-7F5D-4C2E-B375-FC64B27BC917}</a:tableStyleId>
              </a:tblPr>
              <a:tblGrid>
                <a:gridCol w="1845310">
                  <a:extLst>
                    <a:ext uri="{9D8B030D-6E8A-4147-A177-3AD203B41FA5}">
                      <a16:colId xmlns:a16="http://schemas.microsoft.com/office/drawing/2014/main" val="20000"/>
                    </a:ext>
                  </a:extLst>
                </a:gridCol>
                <a:gridCol w="4698365">
                  <a:extLst>
                    <a:ext uri="{9D8B030D-6E8A-4147-A177-3AD203B41FA5}">
                      <a16:colId xmlns:a16="http://schemas.microsoft.com/office/drawing/2014/main" val="20001"/>
                    </a:ext>
                  </a:extLst>
                </a:gridCol>
                <a:gridCol w="1285240">
                  <a:extLst>
                    <a:ext uri="{9D8B030D-6E8A-4147-A177-3AD203B41FA5}">
                      <a16:colId xmlns:a16="http://schemas.microsoft.com/office/drawing/2014/main" val="20002"/>
                    </a:ext>
                  </a:extLst>
                </a:gridCol>
                <a:gridCol w="1574800">
                  <a:extLst>
                    <a:ext uri="{9D8B030D-6E8A-4147-A177-3AD203B41FA5}">
                      <a16:colId xmlns:a16="http://schemas.microsoft.com/office/drawing/2014/main" val="20003"/>
                    </a:ext>
                  </a:extLst>
                </a:gridCol>
                <a:gridCol w="1481455">
                  <a:extLst>
                    <a:ext uri="{9D8B030D-6E8A-4147-A177-3AD203B41FA5}">
                      <a16:colId xmlns:a16="http://schemas.microsoft.com/office/drawing/2014/main" val="20004"/>
                    </a:ext>
                  </a:extLst>
                </a:gridCol>
              </a:tblGrid>
              <a:tr h="433070">
                <a:tc>
                  <a:txBody>
                    <a:bodyPr/>
                    <a:lstStyle/>
                    <a:p>
                      <a:pPr algn="ctr">
                        <a:buNone/>
                      </a:pPr>
                      <a:r>
                        <a:rPr lang="ru-RU" altLang="en-US">
                          <a:latin typeface="Gilroy" pitchFamily="2" charset="0"/>
                          <a:cs typeface="Gilroy" pitchFamily="2" charset="0"/>
                        </a:rPr>
                        <a:t>Фирма</a:t>
                      </a:r>
                    </a:p>
                  </a:txBody>
                  <a:tcPr>
                    <a:solidFill>
                      <a:srgbClr val="8C45F8"/>
                    </a:solidFill>
                  </a:tcPr>
                </a:tc>
                <a:tc>
                  <a:txBody>
                    <a:bodyPr/>
                    <a:lstStyle/>
                    <a:p>
                      <a:pPr algn="ctr">
                        <a:buNone/>
                      </a:pPr>
                      <a:r>
                        <a:rPr lang="ru-RU" altLang="en-US">
                          <a:latin typeface="Gilroy" pitchFamily="2" charset="0"/>
                          <a:cs typeface="Gilroy" pitchFamily="2" charset="0"/>
                        </a:rPr>
                        <a:t>Характеристика</a:t>
                      </a:r>
                    </a:p>
                  </a:txBody>
                  <a:tcPr>
                    <a:solidFill>
                      <a:srgbClr val="8C45F8"/>
                    </a:solidFill>
                  </a:tcPr>
                </a:tc>
                <a:tc>
                  <a:txBody>
                    <a:bodyPr/>
                    <a:lstStyle/>
                    <a:p>
                      <a:pPr algn="ctr">
                        <a:buNone/>
                      </a:pPr>
                      <a:r>
                        <a:rPr lang="ru-RU" altLang="en-US">
                          <a:latin typeface="Gilroy" pitchFamily="2" charset="0"/>
                          <a:cs typeface="Gilroy" pitchFamily="2" charset="0"/>
                        </a:rPr>
                        <a:t>Прямой </a:t>
                      </a:r>
                    </a:p>
                  </a:txBody>
                  <a:tcPr>
                    <a:solidFill>
                      <a:srgbClr val="8C45F8"/>
                    </a:solidFill>
                  </a:tcPr>
                </a:tc>
                <a:tc>
                  <a:txBody>
                    <a:bodyPr/>
                    <a:lstStyle/>
                    <a:p>
                      <a:pPr algn="ctr">
                        <a:buNone/>
                      </a:pPr>
                      <a:r>
                        <a:rPr lang="ru-RU" altLang="en-US">
                          <a:latin typeface="Gilroy" pitchFamily="2" charset="0"/>
                          <a:cs typeface="Gilroy" pitchFamily="2" charset="0"/>
                        </a:rPr>
                        <a:t>Косвенный</a:t>
                      </a:r>
                    </a:p>
                  </a:txBody>
                  <a:tcPr>
                    <a:solidFill>
                      <a:srgbClr val="8C45F8"/>
                    </a:solidFill>
                  </a:tcPr>
                </a:tc>
                <a:tc>
                  <a:txBody>
                    <a:bodyPr/>
                    <a:lstStyle/>
                    <a:p>
                      <a:pPr algn="ctr">
                        <a:buNone/>
                      </a:pPr>
                      <a:r>
                        <a:rPr lang="ru-RU" altLang="en-US">
                          <a:latin typeface="Gilroy" pitchFamily="2" charset="0"/>
                          <a:cs typeface="Gilroy" pitchFamily="2" charset="0"/>
                        </a:rPr>
                        <a:t>Ключевой</a:t>
                      </a:r>
                    </a:p>
                  </a:txBody>
                  <a:tcPr>
                    <a:solidFill>
                      <a:srgbClr val="8C45F8"/>
                    </a:solidFill>
                  </a:tcPr>
                </a:tc>
                <a:extLst>
                  <a:ext uri="{0D108BD9-81ED-4DB2-BD59-A6C34878D82A}">
                    <a16:rowId xmlns:a16="http://schemas.microsoft.com/office/drawing/2014/main" val="10000"/>
                  </a:ext>
                </a:extLst>
              </a:tr>
              <a:tr h="620395">
                <a:tc>
                  <a:txBody>
                    <a:bodyPr/>
                    <a:lstStyle/>
                    <a:p>
                      <a:pPr algn="ctr">
                        <a:lnSpc>
                          <a:spcPct val="100000"/>
                        </a:lnSpc>
                        <a:defRPr/>
                      </a:pPr>
                      <a:r>
                        <a:rPr lang="en-US" sz="1600">
                          <a:solidFill>
                            <a:srgbClr val="000000"/>
                          </a:solidFill>
                          <a:latin typeface="Gilroy" pitchFamily="2" charset="0"/>
                          <a:ea typeface="Calibri (MS)" panose="020F0502020204030204"/>
                          <a:cs typeface="Gilroy" pitchFamily="2" charset="0"/>
                          <a:sym typeface="Calibri (MS)" panose="020F0502020204030204"/>
                        </a:rPr>
                        <a:t>1. ООО «Стомед», </a:t>
                      </a:r>
                      <a:endParaRPr lang="en-US" sz="1600">
                        <a:latin typeface="Gilroy" pitchFamily="2" charset="0"/>
                        <a:cs typeface="Gilroy" pitchFamily="2" charset="0"/>
                      </a:endParaRPr>
                    </a:p>
                    <a:p>
                      <a:pPr algn="ctr">
                        <a:lnSpc>
                          <a:spcPct val="100000"/>
                        </a:lnSpc>
                      </a:pPr>
                      <a:r>
                        <a:rPr lang="en-US" sz="1600">
                          <a:solidFill>
                            <a:srgbClr val="000000"/>
                          </a:solidFill>
                          <a:latin typeface="Gilroy" pitchFamily="2" charset="0"/>
                          <a:ea typeface="Calibri (MS)" panose="020F0502020204030204"/>
                          <a:cs typeface="Gilroy" pitchFamily="2" charset="0"/>
                          <a:sym typeface="Calibri (MS)" panose="020F0502020204030204"/>
                        </a:rPr>
                        <a:t>Диплен-Дента</a:t>
                      </a:r>
                      <a:endParaRPr lang="en-US" altLang="en-US" sz="1600">
                        <a:solidFill>
                          <a:srgbClr val="000000"/>
                        </a:solidFill>
                        <a:latin typeface="Gilroy" pitchFamily="2" charset="0"/>
                        <a:ea typeface="Calibri (MS)" panose="020F0502020204030204"/>
                        <a:cs typeface="Gilroy" pitchFamily="2" charset="0"/>
                        <a:sym typeface="Calibri (MS)" panose="020F0502020204030204"/>
                      </a:endParaRPr>
                    </a:p>
                  </a:txBody>
                  <a:tcPr/>
                </a:tc>
                <a:tc>
                  <a:txBody>
                    <a:bodyPr/>
                    <a:lstStyle/>
                    <a:p>
                      <a:pPr algn="l">
                        <a:lnSpc>
                          <a:spcPct val="100000"/>
                        </a:lnSpc>
                        <a:defRPr/>
                      </a:pPr>
                      <a:r>
                        <a:rPr lang="en-US" sz="1200" dirty="0" err="1">
                          <a:solidFill>
                            <a:srgbClr val="000000"/>
                          </a:solidFill>
                          <a:latin typeface="Gilroy" pitchFamily="2" charset="0"/>
                          <a:ea typeface="Calibri (MS)" panose="020F0502020204030204"/>
                          <a:cs typeface="Gilroy" pitchFamily="2" charset="0"/>
                          <a:sym typeface="Calibri (MS)" panose="020F0502020204030204"/>
                        </a:rPr>
                        <a:t>Страна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производства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Россия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выпуск</a:t>
                      </a:r>
                      <a:r>
                        <a:rPr lang="en-US" sz="1200" dirty="0">
                          <a:solidFill>
                            <a:srgbClr val="000000"/>
                          </a:solidFill>
                          <a:latin typeface="Gilroy" pitchFamily="2" charset="0"/>
                          <a:ea typeface="Calibri (MS)" panose="020F0502020204030204"/>
                          <a:cs typeface="Gilroy" pitchFamily="2" charset="0"/>
                          <a:sym typeface="Calibri (MS)" panose="020F0502020204030204"/>
                        </a:rPr>
                        <a:t> с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начала</a:t>
                      </a:r>
                      <a:r>
                        <a:rPr lang="en-US" sz="1200" dirty="0">
                          <a:solidFill>
                            <a:srgbClr val="000000"/>
                          </a:solidFill>
                          <a:latin typeface="Gilroy" pitchFamily="2" charset="0"/>
                          <a:ea typeface="Calibri (MS)" panose="020F0502020204030204"/>
                          <a:cs typeface="Gilroy" pitchFamily="2" charset="0"/>
                          <a:sym typeface="Calibri (MS)" panose="020F0502020204030204"/>
                        </a:rPr>
                        <a:t> 2000-х. </a:t>
                      </a:r>
                      <a:endParaRPr lang="en-US" sz="1200" dirty="0">
                        <a:latin typeface="Gilroy" pitchFamily="2" charset="0"/>
                        <a:cs typeface="Gilroy" pitchFamily="2" charset="0"/>
                      </a:endParaRPr>
                    </a:p>
                    <a:p>
                      <a:pPr algn="l">
                        <a:lnSpc>
                          <a:spcPct val="100000"/>
                        </a:lnSpc>
                      </a:pPr>
                      <a:r>
                        <a:rPr lang="en-US" sz="1200" dirty="0" err="1">
                          <a:solidFill>
                            <a:srgbClr val="000000"/>
                          </a:solidFill>
                          <a:latin typeface="Gilroy" pitchFamily="2" charset="0"/>
                          <a:ea typeface="Calibri (MS)" panose="020F0502020204030204"/>
                          <a:cs typeface="Gilroy" pitchFamily="2" charset="0"/>
                          <a:sym typeface="Calibri (MS)" panose="020F0502020204030204"/>
                        </a:rPr>
                        <a:t>Плёнки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содержат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антисептики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анестетики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ферменты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Фиксируются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десну</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за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счёт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адгезии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требуют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сухости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слизистой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наклеивании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растворяются</a:t>
                      </a:r>
                      <a:r>
                        <a:rPr lang="en-US" sz="1200" dirty="0">
                          <a:solidFill>
                            <a:srgbClr val="000000"/>
                          </a:solidFill>
                          <a:latin typeface="Gilroy" pitchFamily="2" charset="0"/>
                          <a:ea typeface="Calibri (MS)" panose="020F0502020204030204"/>
                          <a:cs typeface="Gilroy" pitchFamily="2" charset="0"/>
                          <a:sym typeface="Calibri (MS)" panose="020F0502020204030204"/>
                        </a:rPr>
                        <a:t> – </a:t>
                      </a:r>
                      <a:r>
                        <a:rPr lang="en-US" sz="1200" dirty="0" err="1">
                          <a:solidFill>
                            <a:srgbClr val="000000"/>
                          </a:solidFill>
                          <a:latin typeface="Gilroy" pitchFamily="2" charset="0"/>
                          <a:ea typeface="Calibri (MS)" panose="020F0502020204030204"/>
                          <a:cs typeface="Gilroy" pitchFamily="2" charset="0"/>
                          <a:sym typeface="Calibri (MS)" panose="020F0502020204030204"/>
                        </a:rPr>
                        <a:t>их</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нужно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снимать</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через</a:t>
                      </a:r>
                      <a:r>
                        <a:rPr lang="en-US" sz="1200" dirty="0">
                          <a:solidFill>
                            <a:srgbClr val="000000"/>
                          </a:solidFill>
                          <a:latin typeface="Gilroy" pitchFamily="2" charset="0"/>
                          <a:ea typeface="Calibri (MS)" panose="020F0502020204030204"/>
                          <a:cs typeface="Gilroy" pitchFamily="2" charset="0"/>
                          <a:sym typeface="Calibri (MS)" panose="020F0502020204030204"/>
                        </a:rPr>
                        <a:t> 3-8 </a:t>
                      </a:r>
                      <a:r>
                        <a:rPr lang="en-US" sz="1200" dirty="0" err="1">
                          <a:solidFill>
                            <a:srgbClr val="000000"/>
                          </a:solidFill>
                          <a:latin typeface="Gilroy" pitchFamily="2" charset="0"/>
                          <a:ea typeface="Calibri (MS)" panose="020F0502020204030204"/>
                          <a:cs typeface="Gilroy" pitchFamily="2" charset="0"/>
                          <a:sym typeface="Calibri (MS)" panose="020F0502020204030204"/>
                        </a:rPr>
                        <a:t>часов</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Частично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защищают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от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пищи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быстро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отклеиваются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Ткани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регенерируются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слабо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так</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как</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содержат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для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этого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только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ферменты</a:t>
                      </a:r>
                      <a:r>
                        <a:rPr lang="en-US" sz="1200" dirty="0">
                          <a:solidFill>
                            <a:srgbClr val="000000"/>
                          </a:solidFill>
                          <a:latin typeface="Gilroy" pitchFamily="2" charset="0"/>
                          <a:ea typeface="Calibri (MS)" panose="020F0502020204030204"/>
                          <a:cs typeface="Gilroy" pitchFamily="2" charset="0"/>
                          <a:sym typeface="Calibri (MS)" panose="020F0502020204030204"/>
                        </a:rPr>
                        <a:t>.</a:t>
                      </a:r>
                      <a:endParaRPr lang="en-US" altLang="en-US" sz="1200" dirty="0">
                        <a:solidFill>
                          <a:srgbClr val="000000"/>
                        </a:solidFill>
                        <a:latin typeface="Gilroy" pitchFamily="2" charset="0"/>
                        <a:ea typeface="Calibri (MS)" panose="020F0502020204030204"/>
                        <a:cs typeface="Gilroy" pitchFamily="2" charset="0"/>
                        <a:sym typeface="Calibri (MS)" panose="020F0502020204030204"/>
                      </a:endParaRPr>
                    </a:p>
                  </a:txBody>
                  <a:tcPr/>
                </a:tc>
                <a:tc>
                  <a:txBody>
                    <a:bodyPr/>
                    <a:lstStyle/>
                    <a:p>
                      <a:pPr algn="ctr">
                        <a:buNone/>
                      </a:pPr>
                      <a:r>
                        <a:rPr lang="ru-RU" altLang="en-US" sz="2800" b="1">
                          <a:solidFill>
                            <a:schemeClr val="tx1"/>
                          </a:solidFill>
                          <a:latin typeface="Gilroy" pitchFamily="2" charset="0"/>
                          <a:cs typeface="Gilroy" pitchFamily="2" charset="0"/>
                        </a:rPr>
                        <a:t>+</a:t>
                      </a:r>
                    </a:p>
                  </a:txBody>
                  <a:tcPr anchor="ctr"/>
                </a:tc>
                <a:tc>
                  <a:txBody>
                    <a:bodyPr/>
                    <a:lstStyle/>
                    <a:p>
                      <a:pPr algn="ctr">
                        <a:buNone/>
                      </a:pPr>
                      <a:endParaRPr lang="ru-RU" altLang="en-US" sz="2800" b="1">
                        <a:solidFill>
                          <a:schemeClr val="tx1"/>
                        </a:solidFill>
                        <a:latin typeface="Gilroy" pitchFamily="2" charset="0"/>
                        <a:cs typeface="Gilroy" pitchFamily="2" charset="0"/>
                      </a:endParaRPr>
                    </a:p>
                  </a:txBody>
                  <a:tcPr anchor="ctr"/>
                </a:tc>
                <a:tc>
                  <a:txBody>
                    <a:bodyPr/>
                    <a:lstStyle/>
                    <a:p>
                      <a:pPr algn="ctr">
                        <a:buNone/>
                      </a:pPr>
                      <a:r>
                        <a:rPr lang="ru-RU" altLang="en-US" sz="2800" b="1">
                          <a:solidFill>
                            <a:schemeClr val="tx1"/>
                          </a:solidFill>
                          <a:latin typeface="Gilroy" pitchFamily="2" charset="0"/>
                          <a:cs typeface="Gilroy" pitchFamily="2" charset="0"/>
                        </a:rPr>
                        <a:t>+</a:t>
                      </a:r>
                    </a:p>
                  </a:txBody>
                  <a:tcPr anchor="ctr"/>
                </a:tc>
                <a:extLst>
                  <a:ext uri="{0D108BD9-81ED-4DB2-BD59-A6C34878D82A}">
                    <a16:rowId xmlns:a16="http://schemas.microsoft.com/office/drawing/2014/main" val="10001"/>
                  </a:ext>
                </a:extLst>
              </a:tr>
              <a:tr h="621030">
                <a:tc>
                  <a:txBody>
                    <a:bodyPr/>
                    <a:lstStyle/>
                    <a:p>
                      <a:pPr>
                        <a:lnSpc>
                          <a:spcPct val="100000"/>
                        </a:lnSpc>
                        <a:buNone/>
                      </a:pPr>
                      <a:r>
                        <a:rPr lang="en-US" sz="1600">
                          <a:solidFill>
                            <a:srgbClr val="000000"/>
                          </a:solidFill>
                          <a:latin typeface="Gilroy" pitchFamily="2" charset="0"/>
                          <a:ea typeface="Calibri (MS)" panose="020F0502020204030204"/>
                          <a:cs typeface="Gilroy" pitchFamily="2" charset="0"/>
                          <a:sym typeface="Calibri (MS)" panose="020F0502020204030204"/>
                        </a:rPr>
                        <a:t>2. «Фармстандрт», Метрогил Дента</a:t>
                      </a:r>
                      <a:endParaRPr lang="en-US" sz="1600">
                        <a:latin typeface="Gilroy" pitchFamily="2" charset="0"/>
                        <a:cs typeface="Gilroy" pitchFamily="2" charset="0"/>
                      </a:endParaRPr>
                    </a:p>
                    <a:p>
                      <a:pPr>
                        <a:buNone/>
                      </a:pPr>
                      <a:endParaRPr lang="en-US" altLang="en-US" sz="1600">
                        <a:latin typeface="Gilroy" pitchFamily="2" charset="0"/>
                        <a:cs typeface="Gilroy" pitchFamily="2" charset="0"/>
                      </a:endParaRPr>
                    </a:p>
                  </a:txBody>
                  <a:tcPr/>
                </a:tc>
                <a:tc>
                  <a:txBody>
                    <a:bodyPr/>
                    <a:lstStyle/>
                    <a:p>
                      <a:pPr>
                        <a:lnSpc>
                          <a:spcPct val="100000"/>
                        </a:lnSpc>
                        <a:buNone/>
                      </a:pPr>
                      <a:r>
                        <a:rPr lang="en-US" sz="1200">
                          <a:solidFill>
                            <a:srgbClr val="000000"/>
                          </a:solidFill>
                          <a:latin typeface="Gilroy" pitchFamily="2" charset="0"/>
                          <a:ea typeface="Calibri (MS)" panose="020F0502020204030204"/>
                          <a:cs typeface="Gilroy" pitchFamily="2" charset="0"/>
                          <a:sym typeface="Calibri (MS)" panose="020F0502020204030204"/>
                        </a:rPr>
                        <a:t>Страна производства Россия; выпуск с начала 2000-х. Гель в шприце, таблетки для рассасывания, аппликция на слизистую. Не фиксируются на долго, быстро смываются слюной, не защищают рану от пищи. Не растворяются самостоятельно, нужно смывать. Содержит хлоргексидин, который разрушает микробиом. Регенерации тканей нет, так как содержит только антисептик и анестетик.</a:t>
                      </a:r>
                      <a:endParaRPr lang="en-US" altLang="en-US" sz="1200">
                        <a:solidFill>
                          <a:srgbClr val="000000"/>
                        </a:solidFill>
                        <a:latin typeface="Gilroy" pitchFamily="2" charset="0"/>
                        <a:ea typeface="Calibri (MS)" panose="020F0502020204030204"/>
                        <a:cs typeface="Gilroy" pitchFamily="2" charset="0"/>
                        <a:sym typeface="Calibri (MS)" panose="020F0502020204030204"/>
                      </a:endParaRPr>
                    </a:p>
                  </a:txBody>
                  <a:tcPr/>
                </a:tc>
                <a:tc>
                  <a:txBody>
                    <a:bodyPr/>
                    <a:lstStyle/>
                    <a:p>
                      <a:pPr algn="ctr">
                        <a:buNone/>
                      </a:pPr>
                      <a:endParaRPr lang="ru-RU" altLang="en-US" sz="2800" b="1">
                        <a:solidFill>
                          <a:schemeClr val="tx1"/>
                        </a:solidFill>
                        <a:latin typeface="Gilroy" pitchFamily="2" charset="0"/>
                        <a:cs typeface="Gilroy" pitchFamily="2" charset="0"/>
                      </a:endParaRPr>
                    </a:p>
                  </a:txBody>
                  <a:tcPr anchor="ctr"/>
                </a:tc>
                <a:tc>
                  <a:txBody>
                    <a:bodyPr/>
                    <a:lstStyle/>
                    <a:p>
                      <a:pPr algn="ctr">
                        <a:buNone/>
                      </a:pPr>
                      <a:r>
                        <a:rPr lang="ru-RU" altLang="en-US" sz="2800" b="1">
                          <a:solidFill>
                            <a:schemeClr val="tx1"/>
                          </a:solidFill>
                          <a:latin typeface="Gilroy" pitchFamily="2" charset="0"/>
                          <a:cs typeface="Gilroy" pitchFamily="2" charset="0"/>
                        </a:rPr>
                        <a:t>+</a:t>
                      </a:r>
                    </a:p>
                  </a:txBody>
                  <a:tcPr anchor="ctr"/>
                </a:tc>
                <a:tc>
                  <a:txBody>
                    <a:bodyPr/>
                    <a:lstStyle/>
                    <a:p>
                      <a:pPr algn="ctr">
                        <a:buNone/>
                      </a:pPr>
                      <a:endParaRPr lang="ru-RU" altLang="en-US" sz="2800" b="1">
                        <a:solidFill>
                          <a:schemeClr val="tx1"/>
                        </a:solidFill>
                        <a:latin typeface="Gilroy" pitchFamily="2" charset="0"/>
                        <a:cs typeface="Gilroy" pitchFamily="2" charset="0"/>
                      </a:endParaRPr>
                    </a:p>
                  </a:txBody>
                  <a:tcPr anchor="ctr"/>
                </a:tc>
                <a:extLst>
                  <a:ext uri="{0D108BD9-81ED-4DB2-BD59-A6C34878D82A}">
                    <a16:rowId xmlns:a16="http://schemas.microsoft.com/office/drawing/2014/main" val="10002"/>
                  </a:ext>
                </a:extLst>
              </a:tr>
              <a:tr h="620395">
                <a:tc>
                  <a:txBody>
                    <a:bodyPr/>
                    <a:lstStyle/>
                    <a:p>
                      <a:pPr>
                        <a:lnSpc>
                          <a:spcPct val="100000"/>
                        </a:lnSpc>
                        <a:buNone/>
                      </a:pPr>
                      <a:r>
                        <a:rPr lang="en-US" sz="1600">
                          <a:solidFill>
                            <a:srgbClr val="000000"/>
                          </a:solidFill>
                          <a:latin typeface="Gilroy" pitchFamily="2" charset="0"/>
                          <a:ea typeface="Calibri (MS)" panose="020F0502020204030204"/>
                          <a:cs typeface="Gilroy" pitchFamily="2" charset="0"/>
                          <a:sym typeface="Calibri (MS)" panose="020F0502020204030204"/>
                        </a:rPr>
                        <a:t>3. ООО «Сплат»</a:t>
                      </a:r>
                      <a:endParaRPr lang="en-US" sz="1600">
                        <a:latin typeface="Gilroy" pitchFamily="2" charset="0"/>
                        <a:cs typeface="Gilroy" pitchFamily="2" charset="0"/>
                      </a:endParaRPr>
                    </a:p>
                    <a:p>
                      <a:pPr>
                        <a:buNone/>
                      </a:pPr>
                      <a:endParaRPr lang="en-US" altLang="en-US" sz="1600">
                        <a:latin typeface="Gilroy" pitchFamily="2" charset="0"/>
                        <a:cs typeface="Gilroy" pitchFamily="2" charset="0"/>
                      </a:endParaRPr>
                    </a:p>
                  </a:txBody>
                  <a:tcPr/>
                </a:tc>
                <a:tc>
                  <a:txBody>
                    <a:bodyPr/>
                    <a:lstStyle/>
                    <a:p>
                      <a:pPr>
                        <a:lnSpc>
                          <a:spcPct val="100000"/>
                        </a:lnSpc>
                        <a:buNone/>
                      </a:pPr>
                      <a:r>
                        <a:rPr lang="en-US" sz="1200" dirty="0" err="1">
                          <a:solidFill>
                            <a:srgbClr val="000000"/>
                          </a:solidFill>
                          <a:latin typeface="Gilroy" pitchFamily="2" charset="0"/>
                          <a:ea typeface="Calibri (MS)" panose="020F0502020204030204"/>
                          <a:cs typeface="Gilroy" pitchFamily="2" charset="0"/>
                          <a:sym typeface="Calibri (MS)" panose="020F0502020204030204"/>
                        </a:rPr>
                        <a:t>Страна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производства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Россия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выпуск</a:t>
                      </a:r>
                      <a:r>
                        <a:rPr lang="en-US" sz="1200" dirty="0">
                          <a:solidFill>
                            <a:srgbClr val="000000"/>
                          </a:solidFill>
                          <a:latin typeface="Gilroy" pitchFamily="2" charset="0"/>
                          <a:ea typeface="Calibri (MS)" panose="020F0502020204030204"/>
                          <a:cs typeface="Gilroy" pitchFamily="2" charset="0"/>
                          <a:sym typeface="Calibri (MS)" panose="020F0502020204030204"/>
                        </a:rPr>
                        <a:t> с 2000-х. </a:t>
                      </a:r>
                      <a:r>
                        <a:rPr lang="en-US" sz="1200" dirty="0" err="1">
                          <a:solidFill>
                            <a:srgbClr val="000000"/>
                          </a:solidFill>
                          <a:latin typeface="Gilroy" pitchFamily="2" charset="0"/>
                          <a:ea typeface="Calibri (MS)" panose="020F0502020204030204"/>
                          <a:cs typeface="Gilroy" pitchFamily="2" charset="0"/>
                          <a:sym typeface="Calibri (MS)" panose="020F0502020204030204"/>
                        </a:rPr>
                        <a:t>Гели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ополаскиватели</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Основные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действующие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компоненты</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бензидамин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прополис</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хлоргексидин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папаин</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агрессивный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состав</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Средства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создают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защитную</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плёнку</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блокируют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контакт</a:t>
                      </a:r>
                      <a:r>
                        <a:rPr lang="en-US" sz="1200" dirty="0">
                          <a:solidFill>
                            <a:srgbClr val="000000"/>
                          </a:solidFill>
                          <a:latin typeface="Gilroy" pitchFamily="2" charset="0"/>
                          <a:ea typeface="Calibri (MS)" panose="020F0502020204030204"/>
                          <a:cs typeface="Gilroy" pitchFamily="2" charset="0"/>
                          <a:sym typeface="Calibri (MS)" panose="020F0502020204030204"/>
                        </a:rPr>
                        <a:t> с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пищей</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требуют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многократного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применения</a:t>
                      </a:r>
                      <a:r>
                        <a:rPr lang="en-US" sz="1200" dirty="0">
                          <a:solidFill>
                            <a:srgbClr val="000000"/>
                          </a:solidFill>
                          <a:latin typeface="Gilroy" pitchFamily="2" charset="0"/>
                          <a:ea typeface="Calibri (MS)" panose="020F0502020204030204"/>
                          <a:cs typeface="Gilroy" pitchFamily="2" charset="0"/>
                          <a:sym typeface="Calibri (MS)" panose="020F0502020204030204"/>
                        </a:rPr>
                        <a:t> в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день</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потому</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что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плохо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держатся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Не</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растворяются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самостоятельно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Регенерация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слабая</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происходит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только</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за</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счёт</a:t>
                      </a:r>
                      <a:r>
                        <a:rPr lang="en-US" sz="1200" dirty="0">
                          <a:solidFill>
                            <a:srgbClr val="000000"/>
                          </a:solidFill>
                          <a:latin typeface="Gilroy" pitchFamily="2" charset="0"/>
                          <a:ea typeface="Calibri (MS)" panose="020F0502020204030204"/>
                          <a:cs typeface="Gilroy" pitchFamily="2" charset="0"/>
                          <a:sym typeface="Calibri (MS)" panose="020F0502020204030204"/>
                        </a:rPr>
                        <a:t> </a:t>
                      </a:r>
                      <a:r>
                        <a:rPr lang="en-US" sz="1200" dirty="0" err="1">
                          <a:solidFill>
                            <a:srgbClr val="000000"/>
                          </a:solidFill>
                          <a:latin typeface="Gilroy" pitchFamily="2" charset="0"/>
                          <a:ea typeface="Calibri (MS)" panose="020F0502020204030204"/>
                          <a:cs typeface="Gilroy" pitchFamily="2" charset="0"/>
                          <a:sym typeface="Calibri (MS)" panose="020F0502020204030204"/>
                        </a:rPr>
                        <a:t>прополиса</a:t>
                      </a:r>
                      <a:r>
                        <a:rPr lang="ru-RU" altLang="en-US" sz="1200" dirty="0" err="1">
                          <a:solidFill>
                            <a:srgbClr val="000000"/>
                          </a:solidFill>
                          <a:latin typeface="Gilroy" pitchFamily="2" charset="0"/>
                          <a:ea typeface="Calibri (MS)" panose="020F0502020204030204"/>
                          <a:cs typeface="Gilroy" pitchFamily="2" charset="0"/>
                          <a:sym typeface="Calibri (MS)" panose="020F0502020204030204"/>
                        </a:rPr>
                        <a:t>.</a:t>
                      </a:r>
                    </a:p>
                  </a:txBody>
                  <a:tcPr/>
                </a:tc>
                <a:tc>
                  <a:txBody>
                    <a:bodyPr/>
                    <a:lstStyle/>
                    <a:p>
                      <a:pPr algn="ctr">
                        <a:buNone/>
                      </a:pPr>
                      <a:endParaRPr lang="ru-RU" altLang="en-US" sz="2800" b="1">
                        <a:solidFill>
                          <a:schemeClr val="tx1"/>
                        </a:solidFill>
                        <a:latin typeface="Gilroy" pitchFamily="2" charset="0"/>
                        <a:cs typeface="Gilroy" pitchFamily="2" charset="0"/>
                      </a:endParaRPr>
                    </a:p>
                  </a:txBody>
                  <a:tcPr anchor="ctr"/>
                </a:tc>
                <a:tc>
                  <a:txBody>
                    <a:bodyPr/>
                    <a:lstStyle/>
                    <a:p>
                      <a:pPr algn="ctr">
                        <a:buNone/>
                      </a:pPr>
                      <a:r>
                        <a:rPr lang="ru-RU" altLang="en-US" sz="2800" b="1">
                          <a:solidFill>
                            <a:schemeClr val="tx1"/>
                          </a:solidFill>
                          <a:latin typeface="Gilroy" pitchFamily="2" charset="0"/>
                          <a:cs typeface="Gilroy" pitchFamily="2" charset="0"/>
                        </a:rPr>
                        <a:t>+</a:t>
                      </a:r>
                    </a:p>
                  </a:txBody>
                  <a:tcPr anchor="ctr"/>
                </a:tc>
                <a:tc>
                  <a:txBody>
                    <a:bodyPr/>
                    <a:lstStyle/>
                    <a:p>
                      <a:pPr algn="ctr">
                        <a:buNone/>
                      </a:pPr>
                      <a:endParaRPr lang="ru-RU" altLang="en-US" sz="2800" b="1">
                        <a:solidFill>
                          <a:schemeClr val="tx1"/>
                        </a:solidFill>
                        <a:latin typeface="Gilroy" pitchFamily="2" charset="0"/>
                        <a:cs typeface="Gilroy" pitchFamily="2" charset="0"/>
                      </a:endParaRPr>
                    </a:p>
                  </a:txBody>
                  <a:tcPr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КОНКУРЕНТЫ И АНАЛОГИ</a:t>
            </a:r>
          </a:p>
        </p:txBody>
      </p:sp>
      <p:graphicFrame>
        <p:nvGraphicFramePr>
          <p:cNvPr id="5" name="Таблица 4"/>
          <p:cNvGraphicFramePr/>
          <p:nvPr/>
        </p:nvGraphicFramePr>
        <p:xfrm>
          <a:off x="745490" y="1539240"/>
          <a:ext cx="10222230" cy="4051935"/>
        </p:xfrm>
        <a:graphic>
          <a:graphicData uri="http://schemas.openxmlformats.org/drawingml/2006/table">
            <a:tbl>
              <a:tblPr firstRow="1" bandRow="1">
                <a:tableStyleId>{E8034E78-7F5D-4C2E-B375-FC64B27BC917}</a:tableStyleId>
              </a:tblPr>
              <a:tblGrid>
                <a:gridCol w="1761490">
                  <a:extLst>
                    <a:ext uri="{9D8B030D-6E8A-4147-A177-3AD203B41FA5}">
                      <a16:colId xmlns:a16="http://schemas.microsoft.com/office/drawing/2014/main" val="20000"/>
                    </a:ext>
                  </a:extLst>
                </a:gridCol>
                <a:gridCol w="3937635">
                  <a:extLst>
                    <a:ext uri="{9D8B030D-6E8A-4147-A177-3AD203B41FA5}">
                      <a16:colId xmlns:a16="http://schemas.microsoft.com/office/drawing/2014/main" val="20001"/>
                    </a:ext>
                  </a:extLst>
                </a:gridCol>
                <a:gridCol w="1547495">
                  <a:extLst>
                    <a:ext uri="{9D8B030D-6E8A-4147-A177-3AD203B41FA5}">
                      <a16:colId xmlns:a16="http://schemas.microsoft.com/office/drawing/2014/main" val="20002"/>
                    </a:ext>
                  </a:extLst>
                </a:gridCol>
                <a:gridCol w="1443355">
                  <a:extLst>
                    <a:ext uri="{9D8B030D-6E8A-4147-A177-3AD203B41FA5}">
                      <a16:colId xmlns:a16="http://schemas.microsoft.com/office/drawing/2014/main" val="20003"/>
                    </a:ext>
                  </a:extLst>
                </a:gridCol>
                <a:gridCol w="1532255">
                  <a:extLst>
                    <a:ext uri="{9D8B030D-6E8A-4147-A177-3AD203B41FA5}">
                      <a16:colId xmlns:a16="http://schemas.microsoft.com/office/drawing/2014/main" val="20004"/>
                    </a:ext>
                  </a:extLst>
                </a:gridCol>
              </a:tblGrid>
              <a:tr h="675005">
                <a:tc>
                  <a:txBody>
                    <a:bodyPr/>
                    <a:lstStyle/>
                    <a:p>
                      <a:pPr algn="ctr">
                        <a:buNone/>
                      </a:pPr>
                      <a:r>
                        <a:rPr lang="ru-RU" altLang="en-US" sz="1600">
                          <a:latin typeface="Gilroy" pitchFamily="2" charset="0"/>
                          <a:cs typeface="Gilroy" pitchFamily="2" charset="0"/>
                        </a:rPr>
                        <a:t>Критерии</a:t>
                      </a:r>
                    </a:p>
                  </a:txBody>
                  <a:tcPr>
                    <a:solidFill>
                      <a:srgbClr val="8C45F8"/>
                    </a:solidFill>
                  </a:tcPr>
                </a:tc>
                <a:tc>
                  <a:txBody>
                    <a:bodyPr/>
                    <a:lstStyle/>
                    <a:p>
                      <a:pPr algn="ctr">
                        <a:buNone/>
                      </a:pPr>
                      <a:r>
                        <a:rPr lang="ru-RU" altLang="en-US" sz="1600">
                          <a:latin typeface="Gilroy" pitchFamily="2" charset="0"/>
                          <a:cs typeface="Gilroy" pitchFamily="2" charset="0"/>
                        </a:rPr>
                        <a:t>Биодеградируемые пластыри для дёсен</a:t>
                      </a:r>
                    </a:p>
                  </a:txBody>
                  <a:tcPr>
                    <a:solidFill>
                      <a:srgbClr val="8C45F8"/>
                    </a:solidFill>
                  </a:tcPr>
                </a:tc>
                <a:tc>
                  <a:txBody>
                    <a:bodyPr/>
                    <a:lstStyle/>
                    <a:p>
                      <a:pPr algn="ctr">
                        <a:buNone/>
                      </a:pPr>
                      <a:r>
                        <a:rPr lang="ru-RU" altLang="en-US" sz="1600">
                          <a:latin typeface="Gilroy" pitchFamily="2" charset="0"/>
                          <a:cs typeface="Gilroy" pitchFamily="2" charset="0"/>
                        </a:rPr>
                        <a:t>Диплен-Дента </a:t>
                      </a:r>
                    </a:p>
                  </a:txBody>
                  <a:tcPr>
                    <a:solidFill>
                      <a:srgbClr val="8C45F8"/>
                    </a:solidFill>
                  </a:tcPr>
                </a:tc>
                <a:tc>
                  <a:txBody>
                    <a:bodyPr/>
                    <a:lstStyle/>
                    <a:p>
                      <a:pPr algn="ctr">
                        <a:buNone/>
                      </a:pPr>
                      <a:r>
                        <a:rPr lang="ru-RU" altLang="en-US" sz="1600">
                          <a:latin typeface="Gilroy" pitchFamily="2" charset="0"/>
                          <a:cs typeface="Gilroy" pitchFamily="2" charset="0"/>
                        </a:rPr>
                        <a:t>Метрогил Дента</a:t>
                      </a:r>
                    </a:p>
                  </a:txBody>
                  <a:tcPr>
                    <a:solidFill>
                      <a:srgbClr val="8C45F8"/>
                    </a:solidFill>
                  </a:tcPr>
                </a:tc>
                <a:tc>
                  <a:txBody>
                    <a:bodyPr/>
                    <a:lstStyle/>
                    <a:p>
                      <a:pPr algn="ctr">
                        <a:buNone/>
                      </a:pPr>
                      <a:r>
                        <a:rPr lang="ru-RU" altLang="en-US" sz="1600">
                          <a:latin typeface="Gilroy" pitchFamily="2" charset="0"/>
                          <a:cs typeface="Gilroy" pitchFamily="2" charset="0"/>
                        </a:rPr>
                        <a:t>ООО «СПЛАТ»</a:t>
                      </a:r>
                    </a:p>
                  </a:txBody>
                  <a:tcPr>
                    <a:solidFill>
                      <a:srgbClr val="8C45F8"/>
                    </a:solidFill>
                  </a:tcPr>
                </a:tc>
                <a:extLst>
                  <a:ext uri="{0D108BD9-81ED-4DB2-BD59-A6C34878D82A}">
                    <a16:rowId xmlns:a16="http://schemas.microsoft.com/office/drawing/2014/main" val="10000"/>
                  </a:ext>
                </a:extLst>
              </a:tr>
              <a:tr h="579120">
                <a:tc>
                  <a:txBody>
                    <a:bodyPr/>
                    <a:lstStyle/>
                    <a:p>
                      <a:pPr algn="ctr">
                        <a:lnSpc>
                          <a:spcPct val="100000"/>
                        </a:lnSpc>
                        <a:defRPr/>
                      </a:pPr>
                      <a:r>
                        <a:rPr lang="ru-RU" altLang="en-US" sz="1400" b="1">
                          <a:solidFill>
                            <a:srgbClr val="000000"/>
                          </a:solidFill>
                          <a:latin typeface="Gilroy" pitchFamily="2" charset="0"/>
                          <a:ea typeface="Calibri (MS)" panose="020F0502020204030204"/>
                          <a:cs typeface="Gilroy" pitchFamily="2" charset="0"/>
                          <a:sym typeface="Calibri (MS)" panose="020F0502020204030204"/>
                        </a:rPr>
                        <a:t>1. Адгезия во влажной среде</a:t>
                      </a:r>
                    </a:p>
                  </a:txBody>
                  <a:tcPr/>
                </a:tc>
                <a:tc>
                  <a:txBody>
                    <a:bodyPr/>
                    <a:lstStyle/>
                    <a:p>
                      <a:pPr algn="ctr">
                        <a:lnSpc>
                          <a:spcPct val="100000"/>
                        </a:lnSpc>
                        <a:defRPr/>
                      </a:pPr>
                      <a:r>
                        <a:rPr lang="ru-RU" altLang="en-US" sz="1400" b="0" dirty="0" err="1">
                          <a:solidFill>
                            <a:srgbClr val="000000"/>
                          </a:solidFill>
                          <a:latin typeface="Gilroy" pitchFamily="2" charset="0"/>
                          <a:ea typeface="Calibri (MS)" panose="020F0502020204030204"/>
                          <a:cs typeface="Gilroy" pitchFamily="2" charset="0"/>
                          <a:sym typeface="Calibri (MS)" panose="020F0502020204030204"/>
                        </a:rPr>
                        <a:t>4</a:t>
                      </a:r>
                    </a:p>
                  </a:txBody>
                  <a:tcPr anchor="ctr"/>
                </a:tc>
                <a:tc>
                  <a:txBody>
                    <a:bodyPr/>
                    <a:lstStyle/>
                    <a:p>
                      <a:pPr algn="ctr">
                        <a:buNone/>
                      </a:pPr>
                      <a:r>
                        <a:rPr lang="ru-RU" altLang="en-US" sz="1400" b="0">
                          <a:solidFill>
                            <a:schemeClr val="tx1"/>
                          </a:solidFill>
                          <a:latin typeface="Gilroy" pitchFamily="2" charset="0"/>
                          <a:cs typeface="Gilroy" pitchFamily="2" charset="0"/>
                        </a:rPr>
                        <a:t>3</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tc>
                  <a:txBody>
                    <a:bodyPr/>
                    <a:lstStyle/>
                    <a:p>
                      <a:pPr algn="ctr">
                        <a:buNone/>
                      </a:pPr>
                      <a:r>
                        <a:rPr lang="ru-RU" altLang="en-US" sz="1400" b="0">
                          <a:solidFill>
                            <a:schemeClr val="tx1"/>
                          </a:solidFill>
                          <a:latin typeface="Gilroy" pitchFamily="2" charset="0"/>
                          <a:cs typeface="Gilroy" pitchFamily="2" charset="0"/>
                        </a:rPr>
                        <a:t>2</a:t>
                      </a:r>
                    </a:p>
                  </a:txBody>
                  <a:tcPr anchor="ctr"/>
                </a:tc>
                <a:extLst>
                  <a:ext uri="{0D108BD9-81ED-4DB2-BD59-A6C34878D82A}">
                    <a16:rowId xmlns:a16="http://schemas.microsoft.com/office/drawing/2014/main" val="10001"/>
                  </a:ext>
                </a:extLst>
              </a:tr>
              <a:tr h="740410">
                <a:tc>
                  <a:txBody>
                    <a:bodyPr/>
                    <a:lstStyle/>
                    <a:p>
                      <a:pPr>
                        <a:lnSpc>
                          <a:spcPct val="100000"/>
                        </a:lnSpc>
                        <a:buNone/>
                      </a:pPr>
                      <a:r>
                        <a:rPr lang="en-US" sz="1400" b="1">
                          <a:solidFill>
                            <a:srgbClr val="000000"/>
                          </a:solidFill>
                          <a:latin typeface="Gilroy" pitchFamily="2" charset="0"/>
                          <a:ea typeface="Calibri (MS)" panose="020F0502020204030204"/>
                          <a:cs typeface="Gilroy" pitchFamily="2" charset="0"/>
                          <a:sym typeface="Calibri (MS)" panose="020F0502020204030204"/>
                        </a:rPr>
                        <a:t>2. </a:t>
                      </a:r>
                      <a:r>
                        <a:rPr lang="ru-RU" altLang="en-US" sz="1400" b="1">
                          <a:solidFill>
                            <a:srgbClr val="000000"/>
                          </a:solidFill>
                          <a:latin typeface="Gilroy" pitchFamily="2" charset="0"/>
                          <a:ea typeface="Calibri (MS)" panose="020F0502020204030204"/>
                          <a:cs typeface="Gilroy" pitchFamily="2" charset="0"/>
                          <a:sym typeface="Calibri (MS)" panose="020F0502020204030204"/>
                        </a:rPr>
                        <a:t>Биодеградация (не требует удаления)</a:t>
                      </a:r>
                    </a:p>
                  </a:txBody>
                  <a:tcPr/>
                </a:tc>
                <a:tc>
                  <a:txBody>
                    <a:bodyPr/>
                    <a:lstStyle/>
                    <a:p>
                      <a:pPr algn="ctr">
                        <a:lnSpc>
                          <a:spcPct val="100000"/>
                        </a:lnSpc>
                        <a:buNone/>
                      </a:pPr>
                      <a:r>
                        <a:rPr lang="ru-RU" altLang="en-US" sz="1400" b="0">
                          <a:solidFill>
                            <a:srgbClr val="000000"/>
                          </a:solidFill>
                          <a:latin typeface="Gilroy" pitchFamily="2" charset="0"/>
                          <a:ea typeface="Calibri (MS)" panose="020F0502020204030204"/>
                          <a:cs typeface="Gilroy" pitchFamily="2" charset="0"/>
                          <a:sym typeface="Calibri (MS)" panose="020F0502020204030204"/>
                        </a:rPr>
                        <a:t>5</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tc>
                  <a:txBody>
                    <a:bodyPr/>
                    <a:lstStyle/>
                    <a:p>
                      <a:pPr algn="ctr">
                        <a:buNone/>
                      </a:pPr>
                      <a:r>
                        <a:rPr lang="ru-RU" altLang="en-US" sz="1400" b="0">
                          <a:solidFill>
                            <a:schemeClr val="tx1"/>
                          </a:solidFill>
                          <a:latin typeface="Gilroy" pitchFamily="2" charset="0"/>
                          <a:cs typeface="Gilroy" pitchFamily="2" charset="0"/>
                        </a:rPr>
                        <a:t>2</a:t>
                      </a:r>
                    </a:p>
                  </a:txBody>
                  <a:tcPr anchor="ctr"/>
                </a:tc>
                <a:tc>
                  <a:txBody>
                    <a:bodyPr/>
                    <a:lstStyle/>
                    <a:p>
                      <a:pPr algn="ctr">
                        <a:buNone/>
                      </a:pPr>
                      <a:r>
                        <a:rPr lang="ru-RU" altLang="en-US" sz="1400" b="0">
                          <a:solidFill>
                            <a:schemeClr val="tx1"/>
                          </a:solidFill>
                          <a:latin typeface="Gilroy" pitchFamily="2" charset="0"/>
                          <a:cs typeface="Gilroy" pitchFamily="2" charset="0"/>
                        </a:rPr>
                        <a:t>2</a:t>
                      </a:r>
                    </a:p>
                  </a:txBody>
                  <a:tcPr anchor="ctr"/>
                </a:tc>
                <a:extLst>
                  <a:ext uri="{0D108BD9-81ED-4DB2-BD59-A6C34878D82A}">
                    <a16:rowId xmlns:a16="http://schemas.microsoft.com/office/drawing/2014/main" val="10002"/>
                  </a:ext>
                </a:extLst>
              </a:tr>
              <a:tr h="524510">
                <a:tc>
                  <a:txBody>
                    <a:bodyPr/>
                    <a:lstStyle/>
                    <a:p>
                      <a:pPr>
                        <a:lnSpc>
                          <a:spcPct val="100000"/>
                        </a:lnSpc>
                        <a:buNone/>
                      </a:pPr>
                      <a:r>
                        <a:rPr lang="en-US" sz="1400" b="1">
                          <a:solidFill>
                            <a:srgbClr val="000000"/>
                          </a:solidFill>
                          <a:latin typeface="Gilroy" pitchFamily="2" charset="0"/>
                          <a:ea typeface="Calibri (MS)" panose="020F0502020204030204"/>
                          <a:cs typeface="Gilroy" pitchFamily="2" charset="0"/>
                          <a:sym typeface="Calibri (MS)" panose="020F0502020204030204"/>
                        </a:rPr>
                        <a:t>3. </a:t>
                      </a:r>
                      <a:r>
                        <a:rPr lang="ru-RU" altLang="en-US" sz="1400" b="1">
                          <a:solidFill>
                            <a:srgbClr val="000000"/>
                          </a:solidFill>
                          <a:latin typeface="Gilroy" pitchFamily="2" charset="0"/>
                          <a:ea typeface="Calibri (MS)" panose="020F0502020204030204"/>
                          <a:cs typeface="Gilroy" pitchFamily="2" charset="0"/>
                          <a:sym typeface="Calibri (MS)" panose="020F0502020204030204"/>
                        </a:rPr>
                        <a:t>Сохранение микробиома</a:t>
                      </a:r>
                      <a:endParaRPr lang="en-US" altLang="en-US" sz="1400" b="1">
                        <a:latin typeface="Gilroy" pitchFamily="2" charset="0"/>
                        <a:cs typeface="Gilroy" pitchFamily="2" charset="0"/>
                      </a:endParaRPr>
                    </a:p>
                  </a:txBody>
                  <a:tcPr/>
                </a:tc>
                <a:tc>
                  <a:txBody>
                    <a:bodyPr/>
                    <a:lstStyle/>
                    <a:p>
                      <a:pPr algn="ctr">
                        <a:lnSpc>
                          <a:spcPct val="100000"/>
                        </a:lnSpc>
                        <a:buNone/>
                      </a:pPr>
                      <a:r>
                        <a:rPr lang="ru-RU" sz="1400" b="0" dirty="0" err="1">
                          <a:solidFill>
                            <a:srgbClr val="000000"/>
                          </a:solidFill>
                          <a:latin typeface="Gilroy" pitchFamily="2" charset="0"/>
                          <a:ea typeface="Calibri (MS)" panose="020F0502020204030204"/>
                          <a:cs typeface="Gilroy" pitchFamily="2" charset="0"/>
                          <a:sym typeface="Calibri (MS)" panose="020F0502020204030204"/>
                        </a:rPr>
                        <a:t>5</a:t>
                      </a:r>
                    </a:p>
                  </a:txBody>
                  <a:tcPr anchor="ctr"/>
                </a:tc>
                <a:tc>
                  <a:txBody>
                    <a:bodyPr/>
                    <a:lstStyle/>
                    <a:p>
                      <a:pPr algn="ctr">
                        <a:buNone/>
                      </a:pPr>
                      <a:r>
                        <a:rPr lang="ru-RU" altLang="en-US" sz="1400" b="0">
                          <a:solidFill>
                            <a:schemeClr val="tx1"/>
                          </a:solidFill>
                          <a:latin typeface="Gilroy" pitchFamily="2" charset="0"/>
                          <a:cs typeface="Gilroy" pitchFamily="2" charset="0"/>
                        </a:rPr>
                        <a:t>3</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tc>
                  <a:txBody>
                    <a:bodyPr/>
                    <a:lstStyle/>
                    <a:p>
                      <a:pPr algn="ctr">
                        <a:buNone/>
                      </a:pPr>
                      <a:r>
                        <a:rPr lang="ru-RU" altLang="en-US" sz="1400" b="0">
                          <a:solidFill>
                            <a:schemeClr val="tx1"/>
                          </a:solidFill>
                          <a:latin typeface="Gilroy" pitchFamily="2" charset="0"/>
                          <a:cs typeface="Gilroy" pitchFamily="2" charset="0"/>
                        </a:rPr>
                        <a:t>3</a:t>
                      </a:r>
                    </a:p>
                  </a:txBody>
                  <a:tcPr anchor="ctr"/>
                </a:tc>
                <a:extLst>
                  <a:ext uri="{0D108BD9-81ED-4DB2-BD59-A6C34878D82A}">
                    <a16:rowId xmlns:a16="http://schemas.microsoft.com/office/drawing/2014/main" val="10003"/>
                  </a:ext>
                </a:extLst>
              </a:tr>
              <a:tr h="470535">
                <a:tc>
                  <a:txBody>
                    <a:bodyPr/>
                    <a:lstStyle/>
                    <a:p>
                      <a:pPr>
                        <a:buNone/>
                      </a:pPr>
                      <a:r>
                        <a:rPr lang="ru-RU" altLang="en-US" sz="1400" b="1">
                          <a:solidFill>
                            <a:schemeClr val="tx1"/>
                          </a:solidFill>
                          <a:latin typeface="Gilroy" pitchFamily="2" charset="0"/>
                          <a:cs typeface="Gilroy" pitchFamily="2" charset="0"/>
                        </a:rPr>
                        <a:t>4. Защита раны от пищи</a:t>
                      </a:r>
                    </a:p>
                  </a:txBody>
                  <a:tcPr/>
                </a:tc>
                <a:tc>
                  <a:txBody>
                    <a:bodyPr/>
                    <a:lstStyle/>
                    <a:p>
                      <a:pPr algn="ctr">
                        <a:lnSpc>
                          <a:spcPct val="100000"/>
                        </a:lnSpc>
                        <a:buNone/>
                      </a:pPr>
                      <a:r>
                        <a:rPr lang="ru-RU" altLang="en-US" sz="1400" b="0" dirty="0" err="1">
                          <a:solidFill>
                            <a:srgbClr val="000000"/>
                          </a:solidFill>
                          <a:latin typeface="Gilroy" pitchFamily="2" charset="0"/>
                          <a:ea typeface="Calibri (MS)" panose="020F0502020204030204"/>
                          <a:cs typeface="Gilroy" pitchFamily="2" charset="0"/>
                          <a:sym typeface="Calibri (MS)" panose="020F0502020204030204"/>
                        </a:rPr>
                        <a:t>5</a:t>
                      </a:r>
                    </a:p>
                  </a:txBody>
                  <a:tcPr anchor="ctr"/>
                </a:tc>
                <a:tc>
                  <a:txBody>
                    <a:bodyPr/>
                    <a:lstStyle/>
                    <a:p>
                      <a:pPr algn="ctr">
                        <a:buNone/>
                      </a:pPr>
                      <a:r>
                        <a:rPr lang="ru-RU" altLang="en-US" sz="1400" b="0">
                          <a:solidFill>
                            <a:schemeClr val="tx1"/>
                          </a:solidFill>
                          <a:latin typeface="Gilroy" pitchFamily="2" charset="0"/>
                          <a:cs typeface="Gilroy" pitchFamily="2" charset="0"/>
                        </a:rPr>
                        <a:t>4</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extLst>
                  <a:ext uri="{0D108BD9-81ED-4DB2-BD59-A6C34878D82A}">
                    <a16:rowId xmlns:a16="http://schemas.microsoft.com/office/drawing/2014/main" val="10004"/>
                  </a:ext>
                </a:extLst>
              </a:tr>
              <a:tr h="459105">
                <a:tc>
                  <a:txBody>
                    <a:bodyPr/>
                    <a:lstStyle/>
                    <a:p>
                      <a:pPr>
                        <a:buNone/>
                      </a:pPr>
                      <a:r>
                        <a:rPr lang="ru-RU" altLang="en-US" sz="1400" b="1">
                          <a:solidFill>
                            <a:schemeClr val="tx1"/>
                          </a:solidFill>
                          <a:latin typeface="Gilroy" pitchFamily="2" charset="0"/>
                          <a:cs typeface="Gilroy" pitchFamily="2" charset="0"/>
                        </a:rPr>
                        <a:t>5. Регенерация тканей</a:t>
                      </a:r>
                    </a:p>
                  </a:txBody>
                  <a:tcPr/>
                </a:tc>
                <a:tc>
                  <a:txBody>
                    <a:bodyPr/>
                    <a:lstStyle/>
                    <a:p>
                      <a:pPr algn="ctr">
                        <a:lnSpc>
                          <a:spcPct val="100000"/>
                        </a:lnSpc>
                        <a:buNone/>
                      </a:pPr>
                      <a:r>
                        <a:rPr lang="ru-RU" altLang="en-US" sz="1400" b="0" dirty="0" err="1">
                          <a:solidFill>
                            <a:srgbClr val="000000"/>
                          </a:solidFill>
                          <a:latin typeface="Gilroy" pitchFamily="2" charset="0"/>
                          <a:ea typeface="Calibri (MS)" panose="020F0502020204030204"/>
                          <a:cs typeface="Gilroy" pitchFamily="2" charset="0"/>
                          <a:sym typeface="Calibri (MS)" panose="020F0502020204030204"/>
                        </a:rPr>
                        <a:t>5</a:t>
                      </a:r>
                    </a:p>
                  </a:txBody>
                  <a:tcPr anchor="ctr"/>
                </a:tc>
                <a:tc>
                  <a:txBody>
                    <a:bodyPr/>
                    <a:lstStyle/>
                    <a:p>
                      <a:pPr algn="ctr">
                        <a:buNone/>
                      </a:pPr>
                      <a:r>
                        <a:rPr lang="ru-RU" altLang="en-US" sz="1400" b="0">
                          <a:solidFill>
                            <a:schemeClr val="tx1"/>
                          </a:solidFill>
                          <a:latin typeface="Gilroy" pitchFamily="2" charset="0"/>
                          <a:cs typeface="Gilroy" pitchFamily="2" charset="0"/>
                        </a:rPr>
                        <a:t>2</a:t>
                      </a:r>
                    </a:p>
                  </a:txBody>
                  <a:tcPr anchor="ctr"/>
                </a:tc>
                <a:tc>
                  <a:txBody>
                    <a:bodyPr/>
                    <a:lstStyle/>
                    <a:p>
                      <a:pPr algn="ctr">
                        <a:buNone/>
                      </a:pPr>
                      <a:r>
                        <a:rPr lang="ru-RU" altLang="en-US" sz="1400" b="0">
                          <a:solidFill>
                            <a:schemeClr val="tx1"/>
                          </a:solidFill>
                          <a:latin typeface="Gilroy" pitchFamily="2" charset="0"/>
                          <a:cs typeface="Gilroy" pitchFamily="2" charset="0"/>
                        </a:rPr>
                        <a:t>1</a:t>
                      </a:r>
                    </a:p>
                  </a:txBody>
                  <a:tcPr anchor="ctr"/>
                </a:tc>
                <a:tc>
                  <a:txBody>
                    <a:bodyPr/>
                    <a:lstStyle/>
                    <a:p>
                      <a:pPr algn="ctr">
                        <a:buNone/>
                      </a:pPr>
                      <a:r>
                        <a:rPr lang="ru-RU" altLang="en-US" sz="1400" b="0">
                          <a:solidFill>
                            <a:schemeClr val="tx1"/>
                          </a:solidFill>
                          <a:latin typeface="Gilroy" pitchFamily="2" charset="0"/>
                          <a:cs typeface="Gilroy" pitchFamily="2" charset="0"/>
                        </a:rPr>
                        <a:t>2</a:t>
                      </a:r>
                    </a:p>
                  </a:txBody>
                  <a:tcPr anchor="ctr"/>
                </a:tc>
                <a:extLst>
                  <a:ext uri="{0D108BD9-81ED-4DB2-BD59-A6C34878D82A}">
                    <a16:rowId xmlns:a16="http://schemas.microsoft.com/office/drawing/2014/main" val="10005"/>
                  </a:ext>
                </a:extLst>
              </a:tr>
              <a:tr h="496570">
                <a:tc>
                  <a:txBody>
                    <a:bodyPr/>
                    <a:lstStyle/>
                    <a:p>
                      <a:pPr>
                        <a:buNone/>
                      </a:pPr>
                      <a:r>
                        <a:rPr lang="ru-RU" altLang="en-US" sz="1600" b="1">
                          <a:solidFill>
                            <a:schemeClr val="tx1"/>
                          </a:solidFill>
                          <a:latin typeface="Gilroy" pitchFamily="2" charset="0"/>
                          <a:cs typeface="Gilroy" pitchFamily="2" charset="0"/>
                        </a:rPr>
                        <a:t>Средний балл</a:t>
                      </a:r>
                    </a:p>
                  </a:txBody>
                  <a:tcPr anchor="ctr"/>
                </a:tc>
                <a:tc>
                  <a:txBody>
                    <a:bodyPr/>
                    <a:lstStyle/>
                    <a:p>
                      <a:pPr algn="ctr">
                        <a:lnSpc>
                          <a:spcPct val="100000"/>
                        </a:lnSpc>
                        <a:buNone/>
                      </a:pPr>
                      <a:r>
                        <a:rPr lang="ru-RU" altLang="en-US" sz="1600" b="1" dirty="0" err="1">
                          <a:solidFill>
                            <a:srgbClr val="000000"/>
                          </a:solidFill>
                          <a:latin typeface="Gilroy" pitchFamily="2" charset="0"/>
                          <a:ea typeface="Calibri (MS)" panose="020F0502020204030204"/>
                          <a:cs typeface="Gilroy" pitchFamily="2" charset="0"/>
                          <a:sym typeface="Calibri (MS)" panose="020F0502020204030204"/>
                        </a:rPr>
                        <a:t>4,8</a:t>
                      </a:r>
                    </a:p>
                  </a:txBody>
                  <a:tcPr anchor="ctr"/>
                </a:tc>
                <a:tc>
                  <a:txBody>
                    <a:bodyPr/>
                    <a:lstStyle/>
                    <a:p>
                      <a:pPr algn="ctr">
                        <a:buNone/>
                      </a:pPr>
                      <a:r>
                        <a:rPr lang="ru-RU" altLang="en-US" sz="1600" b="1">
                          <a:solidFill>
                            <a:schemeClr val="tx1"/>
                          </a:solidFill>
                          <a:latin typeface="Gilroy" pitchFamily="2" charset="0"/>
                          <a:cs typeface="Gilroy" pitchFamily="2" charset="0"/>
                        </a:rPr>
                        <a:t>2,6</a:t>
                      </a:r>
                    </a:p>
                  </a:txBody>
                  <a:tcPr anchor="ctr"/>
                </a:tc>
                <a:tc>
                  <a:txBody>
                    <a:bodyPr/>
                    <a:lstStyle/>
                    <a:p>
                      <a:pPr algn="ctr">
                        <a:buNone/>
                      </a:pPr>
                      <a:r>
                        <a:rPr lang="ru-RU" altLang="en-US" sz="1600" b="1">
                          <a:solidFill>
                            <a:schemeClr val="tx1"/>
                          </a:solidFill>
                          <a:latin typeface="Gilroy" pitchFamily="2" charset="0"/>
                          <a:cs typeface="Gilroy" pitchFamily="2" charset="0"/>
                        </a:rPr>
                        <a:t>1,2</a:t>
                      </a:r>
                    </a:p>
                  </a:txBody>
                  <a:tcPr anchor="ctr"/>
                </a:tc>
                <a:tc>
                  <a:txBody>
                    <a:bodyPr/>
                    <a:lstStyle/>
                    <a:p>
                      <a:pPr algn="ctr">
                        <a:buNone/>
                      </a:pPr>
                      <a:r>
                        <a:rPr lang="ru-RU" altLang="en-US" sz="1600" b="1">
                          <a:solidFill>
                            <a:schemeClr val="tx1"/>
                          </a:solidFill>
                          <a:latin typeface="Gilroy" pitchFamily="2" charset="0"/>
                          <a:cs typeface="Gilroy" pitchFamily="2" charset="0"/>
                        </a:rPr>
                        <a:t>2</a:t>
                      </a:r>
                    </a:p>
                  </a:txBody>
                  <a:tcPr anchor="ctr"/>
                </a:tc>
                <a:extLst>
                  <a:ext uri="{0D108BD9-81ED-4DB2-BD59-A6C34878D82A}">
                    <a16:rowId xmlns:a16="http://schemas.microsoft.com/office/drawing/2014/main" val="10006"/>
                  </a:ext>
                </a:extLst>
              </a:tr>
            </a:tbl>
          </a:graphicData>
        </a:graphic>
      </p:graphicFrame>
      <p:sp>
        <p:nvSpPr>
          <p:cNvPr id="6" name="Текстовое поле 5"/>
          <p:cNvSpPr txBox="1"/>
          <p:nvPr/>
        </p:nvSpPr>
        <p:spPr>
          <a:xfrm>
            <a:off x="391795" y="5735320"/>
            <a:ext cx="11408410" cy="829945"/>
          </a:xfrm>
          <a:prstGeom prst="rect">
            <a:avLst/>
          </a:prstGeom>
          <a:noFill/>
        </p:spPr>
        <p:txBody>
          <a:bodyPr wrap="square" rtlCol="0" anchor="t">
            <a:spAutoFit/>
          </a:bodyPr>
          <a:lstStyle/>
          <a:p>
            <a:pPr algn="l">
              <a:lnSpc>
                <a:spcPct val="100000"/>
              </a:lnSpc>
            </a:pPr>
            <a:r>
              <a:rPr lang="en-US" sz="1600">
                <a:solidFill>
                  <a:srgbClr val="000000"/>
                </a:solidFill>
                <a:latin typeface="Gilroy" pitchFamily="2" charset="0"/>
                <a:ea typeface="Calibri (MS)" panose="020F0502020204030204"/>
                <a:cs typeface="Gilroy" pitchFamily="2" charset="0"/>
                <a:sym typeface="Calibri (MS)" panose="020F0502020204030204"/>
              </a:rPr>
              <a:t>По всем пяти ключевым критериям - влажной адгезии, биодеградации, сохранению микробиома, защите от пищи и регенерации - наш проект превосходит конкурентов, которые либо не растворяются, либо содержат агрессивные антисептики и не созздают защитного барьера.</a:t>
            </a:r>
            <a:endParaRPr lang="en-US" altLang="en-US" sz="1600">
              <a:solidFill>
                <a:srgbClr val="000000"/>
              </a:solidFill>
              <a:latin typeface="Gilroy" pitchFamily="2" charset="0"/>
              <a:ea typeface="Calibri (MS)" panose="020F0502020204030204"/>
              <a:cs typeface="Gilroy" pitchFamily="2" charset="0"/>
              <a:sym typeface="Calibri (MS)"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Команда проекта</a:t>
            </a:r>
          </a:p>
        </p:txBody>
      </p:sp>
      <p:sp>
        <p:nvSpPr>
          <p:cNvPr id="3" name="Объект 2"/>
          <p:cNvSpPr>
            <a:spLocks noGrp="1"/>
          </p:cNvSpPr>
          <p:nvPr>
            <p:ph idx="1"/>
          </p:nvPr>
        </p:nvSpPr>
        <p:spPr>
          <a:xfrm>
            <a:off x="838200" y="1801562"/>
            <a:ext cx="10515600" cy="4351338"/>
          </a:xfrm>
        </p:spPr>
        <p:txBody>
          <a:bodyPr>
            <a:normAutofit lnSpcReduction="20000"/>
          </a:bodyPr>
          <a:lstStyle/>
          <a:p>
            <a:pPr marL="0" indent="0">
              <a:buNone/>
            </a:pPr>
            <a:endParaRPr lang="ru-RU" sz="1600" dirty="0">
              <a:latin typeface="Gilroy" pitchFamily="2" charset="0"/>
            </a:endParaRPr>
          </a:p>
          <a:p>
            <a:pPr marL="0" indent="0">
              <a:buNone/>
            </a:pPr>
            <a:endParaRPr lang="ru-RU" sz="1600" dirty="0">
              <a:latin typeface="Gilroy" pitchFamily="2" charset="0"/>
            </a:endParaRPr>
          </a:p>
          <a:p>
            <a:pPr marL="0" indent="0">
              <a:buNone/>
            </a:pPr>
            <a:endParaRPr lang="ru-RU" sz="1600" dirty="0">
              <a:latin typeface="Gilroy" pitchFamily="2" charset="0"/>
            </a:endParaRPr>
          </a:p>
          <a:p>
            <a:pPr marL="0" indent="0">
              <a:buNone/>
            </a:pPr>
            <a:endParaRPr lang="ru-RU" sz="1600" dirty="0">
              <a:latin typeface="Gilroy" pitchFamily="2" charset="0"/>
            </a:endParaRPr>
          </a:p>
        </p:txBody>
      </p:sp>
      <p:graphicFrame>
        <p:nvGraphicFramePr>
          <p:cNvPr id="33" name="Table 33"/>
          <p:cNvGraphicFramePr>
            <a:graphicFrameLocks noGrp="1"/>
          </p:cNvGraphicFramePr>
          <p:nvPr>
            <p:custDataLst>
              <p:tags r:id="rId1"/>
            </p:custDataLst>
          </p:nvPr>
        </p:nvGraphicFramePr>
        <p:xfrm>
          <a:off x="1536065" y="1801495"/>
          <a:ext cx="10380980" cy="4671568"/>
        </p:xfrm>
        <a:graphic>
          <a:graphicData uri="http://schemas.openxmlformats.org/drawingml/2006/table">
            <a:tbl>
              <a:tblPr/>
              <a:tblGrid>
                <a:gridCol w="2864485">
                  <a:extLst>
                    <a:ext uri="{9D8B030D-6E8A-4147-A177-3AD203B41FA5}">
                      <a16:colId xmlns:a16="http://schemas.microsoft.com/office/drawing/2014/main" val="20000"/>
                    </a:ext>
                  </a:extLst>
                </a:gridCol>
                <a:gridCol w="3903980">
                  <a:extLst>
                    <a:ext uri="{9D8B030D-6E8A-4147-A177-3AD203B41FA5}">
                      <a16:colId xmlns:a16="http://schemas.microsoft.com/office/drawing/2014/main" val="20001"/>
                    </a:ext>
                  </a:extLst>
                </a:gridCol>
                <a:gridCol w="3612515">
                  <a:extLst>
                    <a:ext uri="{9D8B030D-6E8A-4147-A177-3AD203B41FA5}">
                      <a16:colId xmlns:a16="http://schemas.microsoft.com/office/drawing/2014/main" val="20002"/>
                    </a:ext>
                  </a:extLst>
                </a:gridCol>
              </a:tblGrid>
              <a:tr h="0">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ФИО/номер группы</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Борисенко Анастасия Алексеевна 52СТ</a:t>
                      </a:r>
                    </a:p>
                    <a:p>
                      <a:pPr algn="ctr">
                        <a:lnSpc>
                          <a:spcPts val="2160"/>
                        </a:lnSpc>
                      </a:pPr>
                      <a:r>
                        <a:rPr lang="ru-RU" sz="1200" spc="-1" dirty="0">
                          <a:solidFill>
                            <a:srgbClr val="000000"/>
                          </a:solidFill>
                          <a:latin typeface="Gilroy" pitchFamily="2" charset="0"/>
                          <a:ea typeface="Open Sans Bold"/>
                          <a:cs typeface="Gilroy" pitchFamily="2" charset="0"/>
                          <a:sym typeface="Open Sans Bold"/>
                        </a:rPr>
                        <a:t>Почта: </a:t>
                      </a:r>
                      <a:r>
                        <a:rPr lang="en-US" sz="1200" spc="-1" dirty="0">
                          <a:solidFill>
                            <a:srgbClr val="000000"/>
                          </a:solidFill>
                          <a:latin typeface="Gilroy" pitchFamily="2" charset="0"/>
                          <a:ea typeface="Open Sans Bold"/>
                          <a:cs typeface="Gilroy" pitchFamily="2" charset="0"/>
                          <a:sym typeface="Open Sans Bold"/>
                          <a:hlinkClick r:id="rId3"/>
                        </a:rPr>
                        <a:t>borboriska790@gmail.com</a:t>
                      </a:r>
                      <a:endParaRPr lang="ru-RU" sz="1200" spc="-1" dirty="0">
                        <a:solidFill>
                          <a:srgbClr val="000000"/>
                        </a:solidFill>
                        <a:latin typeface="Gilroy" pitchFamily="2" charset="0"/>
                        <a:ea typeface="Open Sans Bold"/>
                        <a:cs typeface="Gilroy" pitchFamily="2" charset="0"/>
                        <a:sym typeface="Open Sans Bold"/>
                      </a:endParaRPr>
                    </a:p>
                    <a:p>
                      <a:pPr algn="ctr">
                        <a:lnSpc>
                          <a:spcPts val="2160"/>
                        </a:lnSpc>
                      </a:pPr>
                      <a:r>
                        <a:rPr lang="ru-RU" sz="1200" spc="-1" dirty="0" err="1">
                          <a:solidFill>
                            <a:srgbClr val="000000"/>
                          </a:solidFill>
                          <a:latin typeface="Gilroy" pitchFamily="2" charset="0"/>
                          <a:ea typeface="Open Sans Bold"/>
                          <a:cs typeface="Gilroy" pitchFamily="2" charset="0"/>
                          <a:sym typeface="Open Sans Bold"/>
                        </a:rPr>
                        <a:t>ВКонтакте</a:t>
                      </a:r>
                      <a:r>
                        <a:rPr lang="ru-RU" sz="1200" spc="-1" dirty="0">
                          <a:solidFill>
                            <a:srgbClr val="000000"/>
                          </a:solidFill>
                          <a:latin typeface="Gilroy" pitchFamily="2" charset="0"/>
                          <a:ea typeface="Open Sans Bold"/>
                          <a:cs typeface="Gilroy" pitchFamily="2" charset="0"/>
                          <a:sym typeface="Open Sans Bold"/>
                        </a:rPr>
                        <a:t>: </a:t>
                      </a:r>
                      <a:r>
                        <a:rPr lang="en-US" sz="1200" spc="-1" dirty="0">
                          <a:solidFill>
                            <a:srgbClr val="000000"/>
                          </a:solidFill>
                          <a:latin typeface="Gilroy" pitchFamily="2" charset="0"/>
                          <a:ea typeface="Open Sans Bold"/>
                          <a:cs typeface="Gilroy" pitchFamily="2" charset="0"/>
                          <a:sym typeface="Open Sans Bold"/>
                        </a:rPr>
                        <a:t>@id</a:t>
                      </a:r>
                      <a:r>
                        <a:rPr lang="ru-RU" sz="1200" spc="-1" dirty="0">
                          <a:solidFill>
                            <a:srgbClr val="000000"/>
                          </a:solidFill>
                          <a:latin typeface="Gilroy" pitchFamily="2" charset="0"/>
                          <a:ea typeface="Open Sans Bold"/>
                          <a:cs typeface="Gilroy" pitchFamily="2" charset="0"/>
                          <a:sym typeface="Open Sans Bold"/>
                        </a:rPr>
                        <a:t>647305310</a:t>
                      </a:r>
                      <a:endParaRPr lang="en-US" sz="1200">
                        <a:solidFill>
                          <a:srgbClr val="000000"/>
                        </a:solidFill>
                        <a:latin typeface="Gilroy" pitchFamily="2" charset="0"/>
                        <a:ea typeface="Arial" panose="020B0604020202020204"/>
                        <a:cs typeface="Gilroy" pitchFamily="2" charset="0"/>
                        <a:sym typeface="Arial" panose="020B0604020202020204"/>
                      </a:endParaRP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Кравченко Полина Сергеевна 52СТ</a:t>
                      </a:r>
                    </a:p>
                    <a:p>
                      <a:pPr algn="ctr">
                        <a:lnSpc>
                          <a:spcPts val="2160"/>
                        </a:lnSpc>
                      </a:pPr>
                      <a:r>
                        <a:rPr lang="ru-RU" sz="1200" spc="-1" dirty="0">
                          <a:solidFill>
                            <a:srgbClr val="000000"/>
                          </a:solidFill>
                          <a:latin typeface="Gilroy" pitchFamily="2" charset="0"/>
                          <a:ea typeface="Open Sans Bold"/>
                          <a:cs typeface="Gilroy" pitchFamily="2" charset="0"/>
                          <a:sym typeface="Open Sans Bold"/>
                        </a:rPr>
                        <a:t>Почта</a:t>
                      </a:r>
                      <a:r>
                        <a:rPr lang="en-US" sz="1200" spc="-1" dirty="0">
                          <a:solidFill>
                            <a:srgbClr val="000000"/>
                          </a:solidFill>
                          <a:latin typeface="Gilroy" pitchFamily="2" charset="0"/>
                          <a:ea typeface="Open Sans Bold"/>
                          <a:cs typeface="Gilroy" pitchFamily="2" charset="0"/>
                          <a:sym typeface="Open Sans Bold"/>
                        </a:rPr>
                        <a:t>: pikakravt@yandex.ru</a:t>
                      </a:r>
                      <a:endParaRPr lang="ru-RU" sz="1200" spc="-1" dirty="0">
                        <a:solidFill>
                          <a:srgbClr val="000000"/>
                        </a:solidFill>
                        <a:latin typeface="Gilroy" pitchFamily="2" charset="0"/>
                        <a:ea typeface="Open Sans Bold"/>
                        <a:cs typeface="Gilroy" pitchFamily="2" charset="0"/>
                        <a:sym typeface="Open Sans Bold"/>
                      </a:endParaRPr>
                    </a:p>
                    <a:p>
                      <a:pPr algn="ctr">
                        <a:lnSpc>
                          <a:spcPts val="2160"/>
                        </a:lnSpc>
                      </a:pPr>
                      <a:r>
                        <a:rPr lang="ru-RU" sz="1200" spc="-1" dirty="0" err="1">
                          <a:solidFill>
                            <a:srgbClr val="000000"/>
                          </a:solidFill>
                          <a:latin typeface="Gilroy" pitchFamily="2" charset="0"/>
                          <a:ea typeface="Open Sans Bold"/>
                          <a:cs typeface="Gilroy" pitchFamily="2" charset="0"/>
                          <a:sym typeface="Open Sans Bold"/>
                        </a:rPr>
                        <a:t>ВКонтакте</a:t>
                      </a:r>
                      <a:r>
                        <a:rPr lang="ru-RU" sz="1200" spc="-1" dirty="0">
                          <a:solidFill>
                            <a:srgbClr val="000000"/>
                          </a:solidFill>
                          <a:latin typeface="Gilroy" pitchFamily="2" charset="0"/>
                          <a:ea typeface="Open Sans Bold"/>
                          <a:cs typeface="Gilroy" pitchFamily="2" charset="0"/>
                          <a:sym typeface="Open Sans Bold"/>
                        </a:rPr>
                        <a:t>: </a:t>
                      </a:r>
                      <a:r>
                        <a:rPr lang="en-US" sz="1200" spc="-1" dirty="0">
                          <a:solidFill>
                            <a:srgbClr val="000000"/>
                          </a:solidFill>
                          <a:latin typeface="Gilroy" pitchFamily="2" charset="0"/>
                          <a:ea typeface="Open Sans Bold"/>
                          <a:cs typeface="Gilroy" pitchFamily="2" charset="0"/>
                          <a:sym typeface="Open Sans Bold"/>
                        </a:rPr>
                        <a:t>@kps_v1</a:t>
                      </a:r>
                      <a:r>
                        <a:rPr lang="en-US" sz="1200">
                          <a:solidFill>
                            <a:srgbClr val="000000"/>
                          </a:solidFill>
                          <a:latin typeface="Gilroy" pitchFamily="2" charset="0"/>
                          <a:ea typeface="Arial" panose="020B0604020202020204"/>
                          <a:cs typeface="Gilroy" pitchFamily="2" charset="0"/>
                          <a:sym typeface="Arial" panose="020B0604020202020204"/>
                        </a:rPr>
                        <a:t> </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 Роль в проекте</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Дизайнер</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Аналитик</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Soft skills </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1. Ответственность</a:t>
                      </a:r>
                      <a:endParaRPr lang="en-US" sz="1200">
                        <a:latin typeface="Gilroy" pitchFamily="2" charset="0"/>
                        <a:cs typeface="Gilroy" pitchFamily="2" charset="0"/>
                      </a:endParaRP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2. Пунктуальность</a:t>
                      </a: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3. Организованность</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1. Отзывчивость</a:t>
                      </a:r>
                      <a:endParaRPr lang="en-US" sz="1200">
                        <a:latin typeface="Gilroy" pitchFamily="2" charset="0"/>
                        <a:cs typeface="Gilroy" pitchFamily="2" charset="0"/>
                      </a:endParaRP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2. Активность</a:t>
                      </a: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3. Креативность</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Hard skills</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1. Создавать красивые презентации</a:t>
                      </a:r>
                      <a:endParaRPr lang="en-US" sz="1200">
                        <a:latin typeface="Gilroy" pitchFamily="2" charset="0"/>
                        <a:cs typeface="Gilroy" pitchFamily="2" charset="0"/>
                      </a:endParaRP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2. Тайм-менеджмент</a:t>
                      </a: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3. Способности в рукоделии</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tc>
                  <a:txBody>
                    <a:bodyPr/>
                    <a:lstStyle/>
                    <a:p>
                      <a:pPr algn="ctr">
                        <a:lnSpc>
                          <a:spcPts val="3780"/>
                        </a:lnSpc>
                        <a:defRPr/>
                      </a:pPr>
                      <a:r>
                        <a:rPr lang="en-US" sz="1200">
                          <a:solidFill>
                            <a:srgbClr val="000000"/>
                          </a:solidFill>
                          <a:latin typeface="Gilroy" pitchFamily="2" charset="0"/>
                          <a:ea typeface="Arial" panose="020B0604020202020204"/>
                          <a:cs typeface="Gilroy" pitchFamily="2" charset="0"/>
                          <a:sym typeface="Arial" panose="020B0604020202020204"/>
                        </a:rPr>
                        <a:t>1. Ораторские способности</a:t>
                      </a:r>
                      <a:endParaRPr lang="en-US" sz="1200">
                        <a:latin typeface="Gilroy" pitchFamily="2" charset="0"/>
                        <a:cs typeface="Gilroy" pitchFamily="2" charset="0"/>
                      </a:endParaRP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2. Организатор мероприятий</a:t>
                      </a:r>
                    </a:p>
                    <a:p>
                      <a:pPr algn="ctr">
                        <a:lnSpc>
                          <a:spcPts val="3780"/>
                        </a:lnSpc>
                      </a:pPr>
                      <a:r>
                        <a:rPr lang="en-US" sz="1200">
                          <a:solidFill>
                            <a:srgbClr val="000000"/>
                          </a:solidFill>
                          <a:latin typeface="Gilroy" pitchFamily="2" charset="0"/>
                          <a:ea typeface="Arial" panose="020B0604020202020204"/>
                          <a:cs typeface="Gilroy" pitchFamily="2" charset="0"/>
                          <a:sym typeface="Arial" panose="020B0604020202020204"/>
                        </a:rPr>
                        <a:t>3. Навыки дизайна</a:t>
                      </a:r>
                    </a:p>
                  </a:txBody>
                  <a:tcPr marL="66675" marR="66675" marT="66675" marB="66675" anchor="ctr">
                    <a:lnL w="19050" cap="flat" cmpd="sng" algn="ctr">
                      <a:solidFill>
                        <a:srgbClr val="8F00FF"/>
                      </a:solidFill>
                      <a:prstDash val="solid"/>
                      <a:round/>
                      <a:headEnd type="none" w="med" len="med"/>
                      <a:tailEnd type="none" w="med" len="med"/>
                    </a:lnL>
                    <a:lnR w="19050" cap="flat" cmpd="sng" algn="ctr">
                      <a:solidFill>
                        <a:srgbClr val="8F00FF"/>
                      </a:solidFill>
                      <a:prstDash val="solid"/>
                      <a:round/>
                      <a:headEnd type="none" w="med" len="med"/>
                      <a:tailEnd type="none" w="med" len="med"/>
                    </a:lnR>
                    <a:lnT w="19050" cap="flat" cmpd="sng" algn="ctr">
                      <a:solidFill>
                        <a:srgbClr val="8F00FF"/>
                      </a:solidFill>
                      <a:prstDash val="solid"/>
                      <a:round/>
                      <a:headEnd type="none" w="med" len="med"/>
                      <a:tailEnd type="none" w="med" len="med"/>
                    </a:lnT>
                    <a:lnB w="19050" cap="flat" cmpd="sng" algn="ctr">
                      <a:solidFill>
                        <a:srgbClr val="8F00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4" name="Изображение 3"/>
          <p:cNvPicPr>
            <a:picLocks noChangeAspect="1"/>
          </p:cNvPicPr>
          <p:nvPr/>
        </p:nvPicPr>
        <p:blipFill>
          <a:blip r:embed="rId4"/>
          <a:stretch>
            <a:fillRect/>
          </a:stretch>
        </p:blipFill>
        <p:spPr>
          <a:xfrm>
            <a:off x="5547360" y="1006475"/>
            <a:ext cx="1097915" cy="1097915"/>
          </a:xfrm>
          <a:prstGeom prst="rect">
            <a:avLst/>
          </a:prstGeom>
        </p:spPr>
      </p:pic>
      <p:pic>
        <p:nvPicPr>
          <p:cNvPr id="6" name="Изображение 5"/>
          <p:cNvPicPr>
            <a:picLocks noChangeAspect="1"/>
          </p:cNvPicPr>
          <p:nvPr/>
        </p:nvPicPr>
        <p:blipFill>
          <a:blip r:embed="rId5"/>
          <a:stretch>
            <a:fillRect/>
          </a:stretch>
        </p:blipFill>
        <p:spPr>
          <a:xfrm>
            <a:off x="9573895" y="996950"/>
            <a:ext cx="1107440" cy="1107440"/>
          </a:xfrm>
          <a:prstGeom prst="rect">
            <a:avLst/>
          </a:prstGeom>
        </p:spPr>
      </p:pic>
      <p:pic>
        <p:nvPicPr>
          <p:cNvPr id="34" name="Изображение 33"/>
          <p:cNvPicPr>
            <a:picLocks noChangeAspect="1"/>
          </p:cNvPicPr>
          <p:nvPr/>
        </p:nvPicPr>
        <p:blipFill>
          <a:blip r:embed="rId6"/>
          <a:stretch>
            <a:fillRect/>
          </a:stretch>
        </p:blipFill>
        <p:spPr>
          <a:xfrm>
            <a:off x="0" y="1649730"/>
            <a:ext cx="1292860" cy="182943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732*425"/>
  <p:tag name="TABLE_ENDDRAG_RECT" val="212*139*732*425"/>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1066</Words>
  <Application>Microsoft Macintosh PowerPoint</Application>
  <PresentationFormat>Широкоэкранный</PresentationFormat>
  <Paragraphs>133</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Gilroy</vt:lpstr>
      <vt:lpstr>Тема Office</vt:lpstr>
      <vt:lpstr>Презентация PowerPoint</vt:lpstr>
      <vt:lpstr>ПРОБЛЕМА</vt:lpstr>
      <vt:lpstr>ПРОБЛЕМА</vt:lpstr>
      <vt:lpstr>АКТУАЛЬНОСТЬ</vt:lpstr>
      <vt:lpstr>РЕШЕНИЕ</vt:lpstr>
      <vt:lpstr>РЕШЕНИЕ</vt:lpstr>
      <vt:lpstr>КОНКУРЕНТЫ И АНАЛОГИ</vt:lpstr>
      <vt:lpstr>КОНКУРЕНТЫ И АНАЛОГИ</vt:lpstr>
      <vt:lpstr>Команда проекта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8</cp:revision>
  <dcterms:created xsi:type="dcterms:W3CDTF">2026-06-19T07:44:00Z</dcterms:created>
  <dcterms:modified xsi:type="dcterms:W3CDTF">2026-06-24T10:06:26Z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1049-12.1.0.26880</vt:lpwstr>
  </property>
  <property fmtid="{D5CDD505-2E9C-101B-9397-08002B2CF9AE}" pid="3" name="ICV">
    <vt:lpwstr>FA7ECD58593A46C9B8F8C15217F9406E_12</vt:lpwstr>
  </property>
</Properties>
</file>