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09" r:id="rId2"/>
    <p:sldId id="281" r:id="rId3"/>
    <p:sldId id="317" r:id="rId4"/>
    <p:sldId id="311" r:id="rId5"/>
    <p:sldId id="312" r:id="rId6"/>
    <p:sldId id="313" r:id="rId7"/>
    <p:sldId id="307" r:id="rId8"/>
    <p:sldId id="291" r:id="rId9"/>
    <p:sldId id="308" r:id="rId10"/>
    <p:sldId id="314" r:id="rId11"/>
    <p:sldId id="296" r:id="rId12"/>
    <p:sldId id="306" r:id="rId13"/>
    <p:sldId id="269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3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93D"/>
    <a:srgbClr val="F6ACB9"/>
    <a:srgbClr val="8F00FF"/>
    <a:srgbClr val="4472C4"/>
    <a:srgbClr val="B5D8E1"/>
    <a:srgbClr val="6D4CC0"/>
    <a:srgbClr val="FCAF17"/>
    <a:srgbClr val="CCCCCC"/>
    <a:srgbClr val="4B0087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401" autoAdjust="0"/>
  </p:normalViewPr>
  <p:slideViewPr>
    <p:cSldViewPr snapToGrid="0" snapToObjects="1" showGuides="1">
      <p:cViewPr varScale="1">
        <p:scale>
          <a:sx n="78" d="100"/>
          <a:sy n="78" d="100"/>
        </p:scale>
        <p:origin x="624" y="48"/>
      </p:cViewPr>
      <p:guideLst>
        <p:guide orient="horz" pos="2160"/>
        <p:guide pos="393"/>
        <p:guide orient="horz" pos="13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257717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05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0740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1F5AFB-CEA3-4D0F-81D0-D2469D52A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216AF4-D30A-4094-B100-32A9BCDE4C7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64DC86-1BD8-4BC3-8C5C-14D4BAE1B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" y="0"/>
            <a:ext cx="12186851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A86EBE-582A-43DF-8EBF-031736896B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223" y="444861"/>
            <a:ext cx="1288524" cy="3329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8CB18F0-3B92-4862-8B30-B211278BD7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60" y="375431"/>
            <a:ext cx="1335213" cy="51395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BF8DAD4-B288-42B8-830C-B46E90D0B9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847" y="276752"/>
            <a:ext cx="842612" cy="65680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C363A5E-C2F3-4DEA-B3A0-1557274B37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323" y="406692"/>
            <a:ext cx="1178601" cy="45142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CC03B12-C413-405A-B795-22E3E71BFF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160" y="375431"/>
            <a:ext cx="1109056" cy="46372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C26A67D-9302-49FF-B253-8235E40AC0D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" t="21722" b="16721"/>
          <a:stretch/>
        </p:blipFill>
        <p:spPr>
          <a:xfrm>
            <a:off x="7410517" y="2243254"/>
            <a:ext cx="5199896" cy="461474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4AAABED-1813-4C27-ACC3-779272EB4BA1}"/>
              </a:ext>
            </a:extLst>
          </p:cNvPr>
          <p:cNvSpPr txBox="1"/>
          <p:nvPr/>
        </p:nvSpPr>
        <p:spPr>
          <a:xfrm>
            <a:off x="609256" y="1009517"/>
            <a:ext cx="10515599" cy="3539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dirty="0">
                <a:solidFill>
                  <a:schemeClr val="bg1"/>
                </a:solidFill>
                <a:latin typeface="Gilroy" panose="00000500000000000000" pitchFamily="2" charset="-52"/>
              </a:rPr>
              <a:t>АКСЕЛЕРАТОР МОЛОДЕЖНЫХ СТАРТАПОВ 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roy-Bold" panose="00000800000000000000" pitchFamily="2" charset="-52"/>
                <a:sym typeface="Helvetica"/>
              </a:rPr>
              <a:t>«БизнесКуб 2.0»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7F3ACEA4-2D73-452D-B001-A90C4D8C3E54}"/>
              </a:ext>
            </a:extLst>
          </p:cNvPr>
          <p:cNvSpPr/>
          <p:nvPr/>
        </p:nvSpPr>
        <p:spPr>
          <a:xfrm>
            <a:off x="8289448" y="329576"/>
            <a:ext cx="3684385" cy="54375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CCFC28-D7B7-4B43-8136-D20C788ABCFA}"/>
              </a:ext>
            </a:extLst>
          </p:cNvPr>
          <p:cNvSpPr txBox="1"/>
          <p:nvPr/>
        </p:nvSpPr>
        <p:spPr>
          <a:xfrm>
            <a:off x="8414838" y="406692"/>
            <a:ext cx="6366863" cy="4062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chemeClr val="bg1"/>
                </a:solidFill>
                <a:latin typeface="Gilroy-Bold" panose="00000800000000000000" pitchFamily="2" charset="-52"/>
              </a:rPr>
              <a:t>п</a:t>
            </a: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roy-Bold" panose="00000800000000000000" pitchFamily="2" charset="-52"/>
                <a:sym typeface="Helvetica"/>
              </a:rPr>
              <a:t>итч-сессия 04.12.2025</a:t>
            </a:r>
          </a:p>
        </p:txBody>
      </p:sp>
      <p:sp>
        <p:nvSpPr>
          <p:cNvPr id="26" name="Google Shape;85;p1">
            <a:extLst>
              <a:ext uri="{FF2B5EF4-FFF2-40B4-BE49-F238E27FC236}">
                <a16:creationId xmlns:a16="http://schemas.microsoft.com/office/drawing/2014/main" id="{C7FDF437-5ABF-446C-8BE7-FAB826FFF01B}"/>
              </a:ext>
            </a:extLst>
          </p:cNvPr>
          <p:cNvSpPr txBox="1">
            <a:spLocks/>
          </p:cNvSpPr>
          <p:nvPr/>
        </p:nvSpPr>
        <p:spPr>
          <a:xfrm>
            <a:off x="532342" y="2310541"/>
            <a:ext cx="8530378" cy="1655762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888888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888888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888888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888888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888888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>
              <a:spcBef>
                <a:spcPts val="0"/>
              </a:spcBef>
              <a:buClr>
                <a:schemeClr val="lt1"/>
              </a:buClr>
              <a:buSzPts val="4000"/>
            </a:pPr>
            <a:r>
              <a:rPr lang="ru-RU" sz="4000" b="1" dirty="0">
                <a:solidFill>
                  <a:schemeClr val="lt1"/>
                </a:solidFill>
                <a:latin typeface="Gilroy-Bold" panose="00000800000000000000" pitchFamily="2" charset="-52"/>
                <a:ea typeface="Mulish"/>
                <a:cs typeface="Mulish"/>
                <a:sym typeface="Mulish"/>
              </a:rPr>
              <a:t>Образовательная </a:t>
            </a:r>
            <a:r>
              <a:rPr lang="en-US" sz="4000" b="1" dirty="0" err="1">
                <a:solidFill>
                  <a:schemeClr val="lt1"/>
                </a:solidFill>
                <a:latin typeface="Gilroy-Bold" panose="00000800000000000000" pitchFamily="2" charset="-52"/>
                <a:ea typeface="Mulish"/>
                <a:cs typeface="Mulish"/>
                <a:sym typeface="Mulish"/>
              </a:rPr>
              <a:t>Saas</a:t>
            </a:r>
            <a:r>
              <a:rPr lang="en-US" sz="4000" b="1" dirty="0">
                <a:solidFill>
                  <a:schemeClr val="lt1"/>
                </a:solidFill>
                <a:latin typeface="Gilroy-Bold" panose="00000800000000000000" pitchFamily="2" charset="-52"/>
                <a:ea typeface="Mulish"/>
                <a:cs typeface="Mulish"/>
                <a:sym typeface="Mulish"/>
              </a:rPr>
              <a:t>-</a:t>
            </a:r>
            <a:r>
              <a:rPr lang="ru-RU" sz="4000" b="1" dirty="0">
                <a:solidFill>
                  <a:schemeClr val="lt1"/>
                </a:solidFill>
                <a:latin typeface="Gilroy-Bold" panose="00000800000000000000" pitchFamily="2" charset="-52"/>
                <a:ea typeface="Mulish"/>
                <a:cs typeface="Mulish"/>
                <a:sym typeface="Mulish"/>
              </a:rPr>
              <a:t>платформа </a:t>
            </a:r>
            <a:r>
              <a:rPr lang="ru-RU" sz="7200" b="1" dirty="0">
                <a:solidFill>
                  <a:schemeClr val="lt1"/>
                </a:solidFill>
                <a:latin typeface="Gilroy-Bold" panose="00000800000000000000" pitchFamily="2" charset="-52"/>
                <a:ea typeface="Mulish"/>
                <a:cs typeface="Mulish"/>
                <a:sym typeface="Mulish"/>
              </a:rPr>
              <a:t>Интегрум</a:t>
            </a:r>
            <a:br>
              <a:rPr lang="ru-RU" sz="4000" dirty="0">
                <a:solidFill>
                  <a:schemeClr val="lt1"/>
                </a:solidFill>
                <a:latin typeface="Gilroy" panose="00000500000000000000" pitchFamily="2" charset="-52"/>
                <a:ea typeface="Mulish"/>
                <a:cs typeface="Mulish"/>
                <a:sym typeface="Mulish"/>
              </a:rPr>
            </a:br>
            <a:r>
              <a:rPr lang="ru-RU" sz="2800" dirty="0">
                <a:solidFill>
                  <a:schemeClr val="lt1"/>
                </a:solidFill>
                <a:latin typeface="Gilroy" panose="00000500000000000000" pitchFamily="2" charset="-52"/>
                <a:ea typeface="Mulish"/>
                <a:cs typeface="Mulish"/>
                <a:sym typeface="Mulish"/>
              </a:rPr>
              <a:t>Автоматизируем рутину – возвращаем время для динамичного обучения!</a:t>
            </a:r>
          </a:p>
          <a:p>
            <a:pPr hangingPunct="1">
              <a:spcBef>
                <a:spcPts val="0"/>
              </a:spcBef>
              <a:buClr>
                <a:schemeClr val="lt1"/>
              </a:buClr>
              <a:buSzPts val="4000"/>
            </a:pPr>
            <a:endParaRPr lang="ru-RU" sz="4000" dirty="0">
              <a:solidFill>
                <a:schemeClr val="lt1"/>
              </a:solidFill>
              <a:latin typeface="Gilroy" panose="00000500000000000000" pitchFamily="2" charset="-52"/>
              <a:ea typeface="Mulish"/>
              <a:cs typeface="Mulish"/>
              <a:sym typeface="Mulish"/>
            </a:endParaRPr>
          </a:p>
          <a:p>
            <a:pPr hangingPunct="1">
              <a:spcBef>
                <a:spcPts val="0"/>
              </a:spcBef>
              <a:buClr>
                <a:schemeClr val="lt1"/>
              </a:buClr>
              <a:buSzPts val="4000"/>
            </a:pPr>
            <a:br>
              <a:rPr lang="ru-RU" sz="4000" dirty="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</a:br>
            <a:endParaRPr lang="ru-RU" sz="4000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5519DD-3053-4DF1-A298-C6441FE124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016" y="5018248"/>
            <a:ext cx="1704712" cy="170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2507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85373" y="14650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проблема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3559277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32C259C-A76A-498B-A410-95F018877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100" y="700165"/>
            <a:ext cx="5412440" cy="108248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13113AB-D468-4383-8B0E-28A02D1B46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9" t="10068" r="67120" b="66666"/>
          <a:stretch/>
        </p:blipFill>
        <p:spPr>
          <a:xfrm>
            <a:off x="-85711" y="1058004"/>
            <a:ext cx="3296228" cy="232915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D6C5EFE-3DBD-4DE7-AA26-52ED7C7EA2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3" t="11429" r="39096" b="65305"/>
          <a:stretch/>
        </p:blipFill>
        <p:spPr>
          <a:xfrm>
            <a:off x="2610091" y="1635080"/>
            <a:ext cx="2258008" cy="159553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AFA70A2-8FE1-4898-90DD-F6B74D9942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00" t="29116" r="4614" b="46394"/>
          <a:stretch/>
        </p:blipFill>
        <p:spPr>
          <a:xfrm>
            <a:off x="9060704" y="1642777"/>
            <a:ext cx="3072028" cy="212679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07C69B42-F990-4CDE-A4C7-A00D6F758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00" t="30068" r="32453" b="45442"/>
          <a:stretch/>
        </p:blipFill>
        <p:spPr>
          <a:xfrm>
            <a:off x="8369558" y="1707648"/>
            <a:ext cx="774441" cy="167951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DC8D57E-B161-4E57-8977-5F4912A2C9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9" t="46939" r="69020" b="28571"/>
          <a:stretch/>
        </p:blipFill>
        <p:spPr>
          <a:xfrm>
            <a:off x="1912775" y="2820304"/>
            <a:ext cx="957257" cy="212679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47B574A-4477-4542-B8D5-919CFEEF01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4" t="46939" r="54955" b="28571"/>
          <a:stretch/>
        </p:blipFill>
        <p:spPr>
          <a:xfrm>
            <a:off x="1964548" y="4281106"/>
            <a:ext cx="1138334" cy="167951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EF4595A-0633-464C-8862-CA45760A5B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7" t="73198" r="29847" b="2448"/>
          <a:stretch/>
        </p:blipFill>
        <p:spPr>
          <a:xfrm>
            <a:off x="3071365" y="3677589"/>
            <a:ext cx="6531011" cy="288654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1E8CE2D-F384-45EE-817E-3EF11EB177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711" y="4188249"/>
            <a:ext cx="2109922" cy="105496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AB12126-C34C-439E-8B13-ED7C0E4419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15" y="3470842"/>
            <a:ext cx="1926667" cy="82571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A648AA-8BD3-8549-CD4A-8C560AA136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195" y="5831311"/>
            <a:ext cx="1068054" cy="106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" y="692501"/>
            <a:ext cx="4168877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710933" y="6347794"/>
            <a:ext cx="1077013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400" b="1" i="1" dirty="0">
                <a:latin typeface="Gilroy-Light"/>
              </a:rPr>
              <a:t>Автоматизируем 80% рутины — возвращаем время для живого обучения</a:t>
            </a:r>
            <a:endParaRPr lang="ru-RU" sz="2400" b="1" dirty="0">
              <a:latin typeface="Gilroy-Light"/>
            </a:endParaRP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498427" y="7469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решение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2637750" y="1016000"/>
            <a:ext cx="482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ormular"/>
                <a:cs typeface="Times New Roman" panose="02020603050405020304" pitchFamily="18" charset="0"/>
              </a:rPr>
              <a:t>Опишите ключевую ценность (в идеале — в количественных показателях), которую предоставляет ваш продукт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AutoShape 8" descr="ключевая ценность"/>
          <p:cNvSpPr>
            <a:spLocks noChangeAspect="1" noChangeArrowheads="1"/>
          </p:cNvSpPr>
          <p:nvPr/>
        </p:nvSpPr>
        <p:spPr bwMode="auto">
          <a:xfrm>
            <a:off x="571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98075A-CE33-404A-BC05-2E36993F7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774" y="-276541"/>
            <a:ext cx="5759219" cy="721418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20E4F7-C7EC-1AED-D765-992B689B2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93" y="5505082"/>
            <a:ext cx="1068054" cy="106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5063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уникальность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4074850" cy="100328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FDFF9C-2F02-4A29-B6FD-98EBFDB600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7" b="7098"/>
          <a:stretch/>
        </p:blipFill>
        <p:spPr>
          <a:xfrm>
            <a:off x="1542845" y="373796"/>
            <a:ext cx="9673036" cy="659265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E32D63B-93D3-149E-B894-8B77F57C2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95" y="5831311"/>
            <a:ext cx="1068054" cy="106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160517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623888" y="5327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описание продукта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" y="692501"/>
            <a:ext cx="5557421" cy="100328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03BFB9-405A-4F2E-AA18-DDB7250CAB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7" t="39047" r="2193" b="17416"/>
          <a:stretch/>
        </p:blipFill>
        <p:spPr>
          <a:xfrm>
            <a:off x="2626267" y="4324816"/>
            <a:ext cx="9033109" cy="23866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E3755C4-F824-44EF-8B75-04508C10D5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7" t="23810" r="8791" b="48980"/>
          <a:stretch/>
        </p:blipFill>
        <p:spPr>
          <a:xfrm>
            <a:off x="252608" y="2651034"/>
            <a:ext cx="8929396" cy="15559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2FC407B-C7C4-4568-84B6-2F34D6B90C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6" b="11652"/>
          <a:stretch/>
        </p:blipFill>
        <p:spPr>
          <a:xfrm>
            <a:off x="5826064" y="205472"/>
            <a:ext cx="6228050" cy="22068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184506-E7A0-2425-316B-AD8140215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95" y="5831311"/>
            <a:ext cx="1068054" cy="106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603742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13829" y="130563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 модель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3781888" cy="84389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3778F12-31D9-49A8-A633-36CB3C12EC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3" t="17415" r="69242" b="52109"/>
          <a:stretch/>
        </p:blipFill>
        <p:spPr>
          <a:xfrm>
            <a:off x="-25304" y="1661652"/>
            <a:ext cx="2091417" cy="278855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1D53C99-6FC0-45D7-8579-E4DFE25E54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5" t="19319" r="50520" b="46073"/>
          <a:stretch/>
        </p:blipFill>
        <p:spPr>
          <a:xfrm>
            <a:off x="2247961" y="861279"/>
            <a:ext cx="1974840" cy="292451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0792B15-5E62-42DE-BCB1-B18B21F44C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77" t="18774" r="32547" b="49580"/>
          <a:stretch/>
        </p:blipFill>
        <p:spPr>
          <a:xfrm>
            <a:off x="2581666" y="3852533"/>
            <a:ext cx="1954380" cy="285896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72FC969-F758-40E2-9DD6-41F48E67A6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t="47490" r="69645" b="13871"/>
          <a:stretch/>
        </p:blipFill>
        <p:spPr>
          <a:xfrm>
            <a:off x="9476692" y="1911642"/>
            <a:ext cx="1974840" cy="333841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8D96B49-FA80-409F-A7B7-9BDA75B790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1" t="54644" r="50654" b="5795"/>
          <a:stretch/>
        </p:blipFill>
        <p:spPr>
          <a:xfrm>
            <a:off x="7138445" y="402890"/>
            <a:ext cx="2170617" cy="375690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3C87F93-90CB-4A16-9BAD-75606BA461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1" t="51742" r="30795" b="8290"/>
          <a:stretch/>
        </p:blipFill>
        <p:spPr>
          <a:xfrm>
            <a:off x="4668512" y="204346"/>
            <a:ext cx="2218237" cy="368524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7986FEA-0970-41BC-884A-B71ACEEC55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3" t="17805" r="14136" b="51719"/>
          <a:stretch/>
        </p:blipFill>
        <p:spPr>
          <a:xfrm>
            <a:off x="5777631" y="3785796"/>
            <a:ext cx="2192509" cy="306950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F63100-1DC1-D4D9-E07D-F55D5EC03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95" y="5831311"/>
            <a:ext cx="1068054" cy="106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585162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1" y="692501"/>
            <a:ext cx="2211642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687DBF1B-5A5E-4B5A-A2C8-FFF4ADD61800}"/>
              </a:ext>
            </a:extLst>
          </p:cNvPr>
          <p:cNvSpPr txBox="1"/>
          <p:nvPr/>
        </p:nvSpPr>
        <p:spPr>
          <a:xfrm>
            <a:off x="252608" y="5210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рынок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6D965A-144E-4950-8B5F-7DAD0DAC5F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9"/>
          <a:stretch/>
        </p:blipFill>
        <p:spPr>
          <a:xfrm>
            <a:off x="837387" y="789578"/>
            <a:ext cx="9812898" cy="522866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F0EA6C-B9CC-15BD-7FF3-2DFFCBC46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95" y="5831311"/>
            <a:ext cx="1068054" cy="106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706063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5530788" cy="75909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sp>
        <p:nvSpPr>
          <p:cNvPr id="21" name="Текст 2">
            <a:extLst>
              <a:ext uri="{FF2B5EF4-FFF2-40B4-BE49-F238E27FC236}">
                <a16:creationId xmlns:a16="http://schemas.microsoft.com/office/drawing/2014/main" id="{57EB9162-A251-4141-8B01-C5EDAA9353E8}"/>
              </a:ext>
            </a:extLst>
          </p:cNvPr>
          <p:cNvSpPr txBox="1"/>
          <p:nvPr/>
        </p:nvSpPr>
        <p:spPr>
          <a:xfrm>
            <a:off x="670322" y="75438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анализ конкурентов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2E4E81-8442-424F-AFD5-5924C1A9E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95" y="5831311"/>
            <a:ext cx="1068054" cy="106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0A7E5F-ACD5-814B-3100-4EFADF296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961" y="892812"/>
            <a:ext cx="9116697" cy="554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523740" y="2560213"/>
            <a:ext cx="797256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b="1" dirty="0"/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651893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6E93B57D-6191-4E78-B714-D2688151690D}"/>
              </a:ext>
            </a:extLst>
          </p:cNvPr>
          <p:cNvSpPr txBox="1"/>
          <p:nvPr/>
        </p:nvSpPr>
        <p:spPr>
          <a:xfrm>
            <a:off x="687614" y="10578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финансовые показатели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12337D-766F-42F8-B209-72E33FDEA2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09"/>
          <a:stretch/>
        </p:blipFill>
        <p:spPr>
          <a:xfrm>
            <a:off x="-214533" y="1376186"/>
            <a:ext cx="4685664" cy="401739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BE64E49-0A32-4592-A2F5-B69B6A18A3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40"/>
          <a:stretch/>
        </p:blipFill>
        <p:spPr>
          <a:xfrm>
            <a:off x="4317001" y="1376186"/>
            <a:ext cx="7856466" cy="439946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A5CAD1-4262-4001-E797-59A5213C69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95" y="5831311"/>
            <a:ext cx="1068054" cy="106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184647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2"/>
          <p:cNvSpPr txBox="1"/>
          <p:nvPr/>
        </p:nvSpPr>
        <p:spPr>
          <a:xfrm>
            <a:off x="523740" y="2560213"/>
            <a:ext cx="7972560" cy="313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2400"/>
            </a:pPr>
            <a:endParaRPr lang="ru-RU" sz="1600" b="1" dirty="0">
              <a:solidFill>
                <a:srgbClr val="1B1B1B"/>
              </a:solidFill>
              <a:latin typeface="Gilroy-Light"/>
              <a:sym typeface="Mulish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 flipV="1">
            <a:off x="1" y="621438"/>
            <a:ext cx="2325950" cy="71064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6E93B57D-6191-4E78-B714-D2688151690D}"/>
              </a:ext>
            </a:extLst>
          </p:cNvPr>
          <p:cNvSpPr txBox="1"/>
          <p:nvPr/>
        </p:nvSpPr>
        <p:spPr>
          <a:xfrm>
            <a:off x="298250" y="-38429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риски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7AB228A-CEB2-4D1D-87F4-8D15EAD43A39}"/>
              </a:ext>
            </a:extLst>
          </p:cNvPr>
          <p:cNvSpPr/>
          <p:nvPr/>
        </p:nvSpPr>
        <p:spPr>
          <a:xfrm>
            <a:off x="7589559" y="1166842"/>
            <a:ext cx="40059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atin typeface="Gilroy-Bold"/>
              </a:rPr>
              <a:t>Оси (риски) и оценка (1–5, где 5 — максимальная опасность):</a:t>
            </a:r>
            <a:endParaRPr lang="ru-RU" dirty="0">
              <a:latin typeface="Gilroy-Bold"/>
            </a:endParaRPr>
          </a:p>
          <a:p>
            <a:pPr algn="r">
              <a:buFont typeface="+mj-lt"/>
              <a:buAutoNum type="arabicPeriod"/>
            </a:pPr>
            <a:r>
              <a:rPr lang="ru-RU" b="1" dirty="0">
                <a:latin typeface="Gilroy-Bold"/>
              </a:rPr>
              <a:t>Конкуренция</a:t>
            </a:r>
            <a:r>
              <a:rPr lang="ru-RU" dirty="0">
                <a:latin typeface="Gilroy-Bold"/>
              </a:rPr>
              <a:t> – 4 </a:t>
            </a:r>
            <a:r>
              <a:rPr lang="ru-RU" i="1" dirty="0">
                <a:latin typeface="Gilroy-Bold"/>
              </a:rPr>
              <a:t>Много игроков, но наша ниша свободна</a:t>
            </a:r>
            <a:endParaRPr lang="ru-RU" dirty="0">
              <a:latin typeface="Gilroy-Bold"/>
            </a:endParaRPr>
          </a:p>
          <a:p>
            <a:pPr algn="r">
              <a:buFont typeface="+mj-lt"/>
              <a:buAutoNum type="arabicPeriod"/>
            </a:pPr>
            <a:r>
              <a:rPr lang="ru-RU" b="1" dirty="0">
                <a:latin typeface="Gilroy-Bold"/>
              </a:rPr>
              <a:t>Технологии</a:t>
            </a:r>
            <a:r>
              <a:rPr lang="ru-RU" dirty="0">
                <a:latin typeface="Gilroy-Bold"/>
              </a:rPr>
              <a:t> – 3 </a:t>
            </a:r>
            <a:r>
              <a:rPr lang="ru-RU" i="1" dirty="0">
                <a:latin typeface="Gilroy-Bold"/>
              </a:rPr>
              <a:t>ИИ быстро развивается, но мы гибкие</a:t>
            </a:r>
            <a:endParaRPr lang="ru-RU" dirty="0">
              <a:latin typeface="Gilroy-Bold"/>
            </a:endParaRPr>
          </a:p>
          <a:p>
            <a:pPr algn="r">
              <a:buFont typeface="+mj-lt"/>
              <a:buAutoNum type="arabicPeriod"/>
            </a:pPr>
            <a:r>
              <a:rPr lang="ru-RU" b="1" dirty="0">
                <a:latin typeface="Gilroy-Bold"/>
              </a:rPr>
              <a:t>Команда</a:t>
            </a:r>
            <a:r>
              <a:rPr lang="ru-RU" dirty="0">
                <a:latin typeface="Gilroy-Bold"/>
              </a:rPr>
              <a:t> – 3 </a:t>
            </a:r>
            <a:r>
              <a:rPr lang="ru-RU" i="1" dirty="0">
                <a:latin typeface="Gilroy-Bold"/>
              </a:rPr>
              <a:t>Ключевые люди, но есть мотивация и кросс-обучение</a:t>
            </a:r>
            <a:endParaRPr lang="ru-RU" dirty="0">
              <a:latin typeface="Gilroy-Bold"/>
            </a:endParaRPr>
          </a:p>
          <a:p>
            <a:pPr algn="r">
              <a:buFont typeface="+mj-lt"/>
              <a:buAutoNum type="arabicPeriod"/>
            </a:pPr>
            <a:r>
              <a:rPr lang="ru-RU" b="1" dirty="0" err="1">
                <a:latin typeface="Gilroy-Bold"/>
              </a:rPr>
              <a:t>Регуляторика</a:t>
            </a:r>
            <a:r>
              <a:rPr lang="ru-RU" dirty="0">
                <a:latin typeface="Gilroy-Bold"/>
              </a:rPr>
              <a:t> – 2 </a:t>
            </a:r>
            <a:r>
              <a:rPr lang="ru-RU" i="1" dirty="0">
                <a:latin typeface="Gilroy-Bold"/>
              </a:rPr>
              <a:t>Следим за законами, готовы к СНГ</a:t>
            </a:r>
            <a:endParaRPr lang="ru-RU" dirty="0">
              <a:latin typeface="Gilroy-Bold"/>
            </a:endParaRPr>
          </a:p>
          <a:p>
            <a:pPr algn="r">
              <a:buFont typeface="+mj-lt"/>
              <a:buAutoNum type="arabicPeriod"/>
            </a:pPr>
            <a:r>
              <a:rPr lang="ru-RU" b="1" dirty="0">
                <a:latin typeface="Gilroy-Bold"/>
              </a:rPr>
              <a:t>Финансы</a:t>
            </a:r>
            <a:r>
              <a:rPr lang="ru-RU" dirty="0">
                <a:latin typeface="Gilroy-Bold"/>
              </a:rPr>
              <a:t> – 4 </a:t>
            </a:r>
            <a:r>
              <a:rPr lang="ru-RU" i="1" dirty="0">
                <a:latin typeface="Gilroy-Bold"/>
              </a:rPr>
              <a:t>Первый год убыточен, но есть гранты и буфер</a:t>
            </a:r>
            <a:endParaRPr lang="ru-RU" dirty="0">
              <a:latin typeface="Gilroy-Bold"/>
            </a:endParaRPr>
          </a:p>
          <a:p>
            <a:pPr algn="r">
              <a:buFont typeface="+mj-lt"/>
              <a:buAutoNum type="arabicPeriod"/>
            </a:pPr>
            <a:r>
              <a:rPr lang="ru-RU" b="1" dirty="0" err="1">
                <a:latin typeface="Gilroy-Bold"/>
              </a:rPr>
              <a:t>Adoption</a:t>
            </a:r>
            <a:r>
              <a:rPr lang="ru-RU" dirty="0">
                <a:latin typeface="Gilroy-Bold"/>
              </a:rPr>
              <a:t> – 4 </a:t>
            </a:r>
            <a:r>
              <a:rPr lang="ru-RU" i="1" dirty="0">
                <a:latin typeface="Gilroy-Bold"/>
              </a:rPr>
              <a:t>Преподаватели консервативны, но ведём обучение</a:t>
            </a:r>
            <a:endParaRPr lang="ru-RU" dirty="0">
              <a:latin typeface="Gilroy-Bold"/>
            </a:endParaRPr>
          </a:p>
          <a:p>
            <a:pPr algn="r">
              <a:buFont typeface="+mj-lt"/>
              <a:buAutoNum type="arabicPeriod"/>
            </a:pPr>
            <a:r>
              <a:rPr lang="ru-RU" b="1" dirty="0">
                <a:latin typeface="Gilroy-Bold"/>
              </a:rPr>
              <a:t>CAC</a:t>
            </a:r>
            <a:r>
              <a:rPr lang="ru-RU" dirty="0">
                <a:latin typeface="Gilroy-Bold"/>
              </a:rPr>
              <a:t> – 4 </a:t>
            </a:r>
            <a:r>
              <a:rPr lang="ru-RU" i="1" dirty="0">
                <a:latin typeface="Gilroy-Bold"/>
              </a:rPr>
              <a:t>Дорого привлекать, но делаем ставку на рефералы</a:t>
            </a:r>
            <a:endParaRPr lang="ru-RU" dirty="0">
              <a:latin typeface="Gilroy-Bold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AC160A-8A36-4AC9-B972-01C03ECEA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56" y="777972"/>
            <a:ext cx="6080028" cy="608002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9540B8-6097-65BE-521A-6EF18E2D3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95" y="5831311"/>
            <a:ext cx="1068054" cy="106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343988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4629150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35483" y="58250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инвестиции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77CDC14-0A29-BF0A-44AE-5D68A4726C98}"/>
              </a:ext>
            </a:extLst>
          </p:cNvPr>
          <p:cNvGrpSpPr/>
          <p:nvPr/>
        </p:nvGrpSpPr>
        <p:grpSpPr>
          <a:xfrm>
            <a:off x="535483" y="1038268"/>
            <a:ext cx="11206976" cy="4626440"/>
            <a:chOff x="680224" y="2018785"/>
            <a:chExt cx="11206976" cy="4626440"/>
          </a:xfrm>
        </p:grpSpPr>
        <p:sp>
          <p:nvSpPr>
            <p:cNvPr id="12" name="Стрелка вправо 11"/>
            <p:cNvSpPr/>
            <p:nvPr/>
          </p:nvSpPr>
          <p:spPr>
            <a:xfrm>
              <a:off x="680224" y="3434576"/>
              <a:ext cx="10995103" cy="356839"/>
            </a:xfrm>
            <a:prstGeom prst="rightArrow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9"/>
            <p:cNvSpPr/>
            <p:nvPr/>
          </p:nvSpPr>
          <p:spPr>
            <a:xfrm>
              <a:off x="881912" y="2473080"/>
              <a:ext cx="1803293" cy="763266"/>
            </a:xfrm>
            <a:prstGeom prst="ellipse">
              <a:avLst/>
            </a:prstGeom>
            <a:noFill/>
            <a:ln w="12700">
              <a:solidFill>
                <a:srgbClr val="4472C4"/>
              </a:solidFill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1200" dirty="0">
                  <a:solidFill>
                    <a:srgbClr val="8F00FF"/>
                  </a:solidFill>
                </a:rPr>
                <a:t>15.09.2025</a:t>
              </a:r>
              <a:endParaRPr sz="1200" dirty="0">
                <a:solidFill>
                  <a:srgbClr val="8F00FF"/>
                </a:solidFill>
              </a:endParaRPr>
            </a:p>
          </p:txBody>
        </p:sp>
        <p:sp>
          <p:nvSpPr>
            <p:cNvPr id="28" name="Прямоугольник"/>
            <p:cNvSpPr/>
            <p:nvPr/>
          </p:nvSpPr>
          <p:spPr>
            <a:xfrm>
              <a:off x="1392630" y="3267308"/>
              <a:ext cx="781857" cy="689366"/>
            </a:xfrm>
            <a:prstGeom prst="ellipse">
              <a:avLst/>
            </a:prstGeom>
            <a:solidFill>
              <a:srgbClr val="ADDAE3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B5D8E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4800" dirty="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1</a:t>
              </a:r>
              <a:endParaRPr sz="48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  <p:sp>
          <p:nvSpPr>
            <p:cNvPr id="31" name="Прямоугольник 9"/>
            <p:cNvSpPr/>
            <p:nvPr/>
          </p:nvSpPr>
          <p:spPr>
            <a:xfrm>
              <a:off x="881912" y="4055922"/>
              <a:ext cx="1803293" cy="2571020"/>
            </a:xfrm>
            <a:prstGeom prst="ellipse">
              <a:avLst/>
            </a:prstGeom>
            <a:noFill/>
            <a:ln w="12700">
              <a:solidFill>
                <a:srgbClr val="4472C4"/>
              </a:solidFill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1200" dirty="0">
                  <a:solidFill>
                    <a:srgbClr val="8F00FF"/>
                  </a:solidFill>
                </a:rPr>
                <a:t>Формирование гипотезы, проверка, финансовые расчеты, проработка функционала, анализ конкурентов</a:t>
              </a:r>
              <a:endParaRPr sz="1200" dirty="0">
                <a:solidFill>
                  <a:srgbClr val="8F00FF"/>
                </a:solidFill>
              </a:endParaRPr>
            </a:p>
          </p:txBody>
        </p:sp>
        <p:sp>
          <p:nvSpPr>
            <p:cNvPr id="32" name="Прямоугольник 9"/>
            <p:cNvSpPr/>
            <p:nvPr/>
          </p:nvSpPr>
          <p:spPr>
            <a:xfrm>
              <a:off x="3133921" y="2471071"/>
              <a:ext cx="1803293" cy="763266"/>
            </a:xfrm>
            <a:prstGeom prst="ellipse">
              <a:avLst/>
            </a:prstGeom>
            <a:noFill/>
            <a:ln w="12700">
              <a:solidFill>
                <a:srgbClr val="4472C4"/>
              </a:solidFill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1200" dirty="0">
                  <a:solidFill>
                    <a:srgbClr val="8F00FF"/>
                  </a:solidFill>
                  <a:sym typeface="Calibri"/>
                </a:rPr>
                <a:t>3.12.2025</a:t>
              </a:r>
            </a:p>
          </p:txBody>
        </p:sp>
        <p:sp>
          <p:nvSpPr>
            <p:cNvPr id="35" name="Прямоугольник 9"/>
            <p:cNvSpPr/>
            <p:nvPr/>
          </p:nvSpPr>
          <p:spPr>
            <a:xfrm>
              <a:off x="5514647" y="2471071"/>
              <a:ext cx="1803293" cy="763266"/>
            </a:xfrm>
            <a:prstGeom prst="ellipse">
              <a:avLst/>
            </a:prstGeom>
            <a:noFill/>
            <a:ln w="12700">
              <a:solidFill>
                <a:srgbClr val="4472C4"/>
              </a:solidFill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1200" dirty="0">
                  <a:solidFill>
                    <a:srgbClr val="8F00FF"/>
                  </a:solidFill>
                  <a:sym typeface="Calibri"/>
                </a:rPr>
                <a:t>2 квартал 2026 г.</a:t>
              </a:r>
            </a:p>
          </p:txBody>
        </p:sp>
        <p:sp>
          <p:nvSpPr>
            <p:cNvPr id="37" name="Прямоугольник 9"/>
            <p:cNvSpPr/>
            <p:nvPr/>
          </p:nvSpPr>
          <p:spPr>
            <a:xfrm>
              <a:off x="5514647" y="4053912"/>
              <a:ext cx="1803293" cy="2573029"/>
            </a:xfrm>
            <a:prstGeom prst="ellipse">
              <a:avLst/>
            </a:prstGeom>
            <a:noFill/>
            <a:ln w="12700">
              <a:solidFill>
                <a:srgbClr val="4472C4"/>
              </a:solidFill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1200" dirty="0">
                  <a:solidFill>
                    <a:srgbClr val="8F00FF"/>
                  </a:solidFill>
                  <a:sym typeface="Calibri"/>
                </a:rPr>
                <a:t>Разработка конечного </a:t>
              </a:r>
              <a:r>
                <a:rPr lang="en-US" sz="1200" dirty="0">
                  <a:solidFill>
                    <a:srgbClr val="8F00FF"/>
                  </a:solidFill>
                  <a:sym typeface="Calibri"/>
                </a:rPr>
                <a:t>MVP</a:t>
              </a:r>
              <a:r>
                <a:rPr lang="ru-RU" sz="1200" dirty="0">
                  <a:solidFill>
                    <a:srgbClr val="8F00FF"/>
                  </a:solidFill>
                  <a:sym typeface="Calibri"/>
                </a:rPr>
                <a:t>, запуск на пилотных пользователей, сбор обратной связи, получение финансирования</a:t>
              </a:r>
            </a:p>
          </p:txBody>
        </p:sp>
        <p:sp>
          <p:nvSpPr>
            <p:cNvPr id="38" name="Прямоугольник 9"/>
            <p:cNvSpPr/>
            <p:nvPr/>
          </p:nvSpPr>
          <p:spPr>
            <a:xfrm>
              <a:off x="7764317" y="2491365"/>
              <a:ext cx="1803293" cy="763266"/>
            </a:xfrm>
            <a:prstGeom prst="ellipse">
              <a:avLst/>
            </a:prstGeom>
            <a:noFill/>
            <a:ln w="12700">
              <a:solidFill>
                <a:srgbClr val="4472C4"/>
              </a:solidFill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1200" dirty="0">
                  <a:solidFill>
                    <a:srgbClr val="8F00FF"/>
                  </a:solidFill>
                  <a:sym typeface="Calibri"/>
                </a:rPr>
                <a:t>3 квартал 2026 г.</a:t>
              </a:r>
            </a:p>
          </p:txBody>
        </p:sp>
        <p:sp>
          <p:nvSpPr>
            <p:cNvPr id="39" name="Прямоугольник"/>
            <p:cNvSpPr/>
            <p:nvPr/>
          </p:nvSpPr>
          <p:spPr>
            <a:xfrm>
              <a:off x="8275035" y="3285593"/>
              <a:ext cx="781857" cy="689366"/>
            </a:xfrm>
            <a:prstGeom prst="ellipse">
              <a:avLst/>
            </a:prstGeom>
            <a:solidFill>
              <a:srgbClr val="ADDAE3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B5D8E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4800" dirty="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4</a:t>
              </a:r>
              <a:endParaRPr sz="48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  <p:sp>
          <p:nvSpPr>
            <p:cNvPr id="40" name="Прямоугольник 9"/>
            <p:cNvSpPr/>
            <p:nvPr/>
          </p:nvSpPr>
          <p:spPr>
            <a:xfrm>
              <a:off x="7764317" y="4074206"/>
              <a:ext cx="1803293" cy="2571019"/>
            </a:xfrm>
            <a:prstGeom prst="ellipse">
              <a:avLst/>
            </a:prstGeom>
            <a:noFill/>
            <a:ln w="12700">
              <a:solidFill>
                <a:srgbClr val="4472C4"/>
              </a:solidFill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1200" dirty="0">
                  <a:solidFill>
                    <a:srgbClr val="8F00FF"/>
                  </a:solidFill>
                  <a:sym typeface="Calibri"/>
                </a:rPr>
                <a:t>Совершенствование технической части, запуск платформы, подключение маркетинга, добавление функционала, первые продажи </a:t>
              </a:r>
            </a:p>
          </p:txBody>
        </p:sp>
        <p:sp>
          <p:nvSpPr>
            <p:cNvPr id="41" name="Прямоугольник 9"/>
            <p:cNvSpPr/>
            <p:nvPr/>
          </p:nvSpPr>
          <p:spPr>
            <a:xfrm>
              <a:off x="9949761" y="2496490"/>
              <a:ext cx="1803293" cy="763266"/>
            </a:xfrm>
            <a:prstGeom prst="ellipse">
              <a:avLst/>
            </a:prstGeom>
            <a:noFill/>
            <a:ln w="12700">
              <a:solidFill>
                <a:srgbClr val="4472C4"/>
              </a:solidFill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1200" dirty="0">
                  <a:solidFill>
                    <a:srgbClr val="8F00FF"/>
                  </a:solidFill>
                  <a:sym typeface="Calibri"/>
                </a:rPr>
                <a:t>4 квартал 2026 г.</a:t>
              </a:r>
            </a:p>
          </p:txBody>
        </p:sp>
        <p:sp>
          <p:nvSpPr>
            <p:cNvPr id="42" name="Прямоугольник"/>
            <p:cNvSpPr/>
            <p:nvPr/>
          </p:nvSpPr>
          <p:spPr>
            <a:xfrm>
              <a:off x="10460479" y="3290718"/>
              <a:ext cx="781857" cy="689366"/>
            </a:xfrm>
            <a:prstGeom prst="ellipse">
              <a:avLst/>
            </a:prstGeom>
            <a:solidFill>
              <a:srgbClr val="ADDAE3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B5D8E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4800" dirty="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5</a:t>
              </a:r>
              <a:endParaRPr sz="48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  <p:sp>
          <p:nvSpPr>
            <p:cNvPr id="43" name="Прямоугольник 9"/>
            <p:cNvSpPr/>
            <p:nvPr/>
          </p:nvSpPr>
          <p:spPr>
            <a:xfrm>
              <a:off x="9949761" y="4079331"/>
              <a:ext cx="1937439" cy="2565893"/>
            </a:xfrm>
            <a:prstGeom prst="ellipse">
              <a:avLst/>
            </a:prstGeom>
            <a:noFill/>
            <a:ln w="12700">
              <a:solidFill>
                <a:srgbClr val="4472C4"/>
              </a:solidFill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1200" dirty="0">
                  <a:solidFill>
                    <a:srgbClr val="8F00FF"/>
                  </a:solidFill>
                  <a:sym typeface="Calibri"/>
                </a:rPr>
                <a:t>Устойчивая работа сервиса, масштабирование</a:t>
              </a:r>
            </a:p>
          </p:txBody>
        </p:sp>
        <p:sp>
          <p:nvSpPr>
            <p:cNvPr id="3" name="Прямоугольник 9">
              <a:extLst>
                <a:ext uri="{FF2B5EF4-FFF2-40B4-BE49-F238E27FC236}">
                  <a16:creationId xmlns:a16="http://schemas.microsoft.com/office/drawing/2014/main" id="{601975BA-8D7B-39DC-DEC2-6D8C58367ABA}"/>
                </a:ext>
              </a:extLst>
            </p:cNvPr>
            <p:cNvSpPr/>
            <p:nvPr/>
          </p:nvSpPr>
          <p:spPr>
            <a:xfrm>
              <a:off x="3131582" y="4055922"/>
              <a:ext cx="1803293" cy="2571020"/>
            </a:xfrm>
            <a:prstGeom prst="ellipse">
              <a:avLst/>
            </a:prstGeom>
            <a:noFill/>
            <a:ln w="12700">
              <a:solidFill>
                <a:srgbClr val="4472C4"/>
              </a:solidFill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ADDAE3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1200" dirty="0">
                  <a:solidFill>
                    <a:srgbClr val="8F00FF"/>
                  </a:solidFill>
                  <a:sym typeface="Calibri"/>
                </a:rPr>
                <a:t>Разработка прототипа, подключение русскоязычной нейросети</a:t>
              </a:r>
            </a:p>
          </p:txBody>
        </p:sp>
        <p:sp>
          <p:nvSpPr>
            <p:cNvPr id="4" name="Прямоугольник">
              <a:extLst>
                <a:ext uri="{FF2B5EF4-FFF2-40B4-BE49-F238E27FC236}">
                  <a16:creationId xmlns:a16="http://schemas.microsoft.com/office/drawing/2014/main" id="{517C978A-199E-90CF-5A8F-63E1F48ED102}"/>
                </a:ext>
              </a:extLst>
            </p:cNvPr>
            <p:cNvSpPr/>
            <p:nvPr/>
          </p:nvSpPr>
          <p:spPr>
            <a:xfrm>
              <a:off x="3642299" y="3322403"/>
              <a:ext cx="781857" cy="689366"/>
            </a:xfrm>
            <a:prstGeom prst="ellipse">
              <a:avLst/>
            </a:prstGeom>
            <a:solidFill>
              <a:srgbClr val="ADDAE3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B5D8E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4800" dirty="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2</a:t>
              </a:r>
              <a:endParaRPr sz="48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95E29C7D-07A7-B50E-754D-58EBFFCE5E89}"/>
                </a:ext>
              </a:extLst>
            </p:cNvPr>
            <p:cNvSpPr/>
            <p:nvPr/>
          </p:nvSpPr>
          <p:spPr>
            <a:xfrm>
              <a:off x="6025364" y="3294824"/>
              <a:ext cx="781857" cy="689366"/>
            </a:xfrm>
            <a:prstGeom prst="ellipse">
              <a:avLst/>
            </a:prstGeom>
            <a:solidFill>
              <a:srgbClr val="ADDAE3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B5D8E1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r>
                <a:rPr lang="ru-RU" sz="4800" dirty="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  <a:sym typeface="Gilroy-ExtraBold"/>
                </a:rPr>
                <a:t>3</a:t>
              </a:r>
              <a:endParaRPr sz="4800" dirty="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D04BAA-1A06-5DFE-DE81-77CDCFCFEC4E}"/>
                </a:ext>
              </a:extLst>
            </p:cNvPr>
            <p:cNvSpPr txBox="1"/>
            <p:nvPr/>
          </p:nvSpPr>
          <p:spPr>
            <a:xfrm>
              <a:off x="8152523" y="2018785"/>
              <a:ext cx="948332" cy="3693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00"/>
                  </a:highlight>
                  <a:uFillTx/>
                  <a:latin typeface="+mj-lt"/>
                  <a:ea typeface="+mn-ea"/>
                  <a:cs typeface="+mn-cs"/>
                  <a:sym typeface="Helvetica"/>
                </a:rPr>
                <a:t>1 млн. р.</a:t>
              </a: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+mj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6F466F-C956-8AAA-F588-B0593B127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98" y="5745673"/>
            <a:ext cx="1068054" cy="106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315940" y="10561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команда</a:t>
            </a:r>
            <a:endParaRPr sz="360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2580795" y="5109681"/>
            <a:ext cx="220394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Кутайцева</a:t>
            </a:r>
            <a:r>
              <a:rPr lang="ru-RU" dirty="0"/>
              <a:t> Елизавета Витальевна</a:t>
            </a:r>
            <a:br>
              <a:rPr lang="ru-RU" dirty="0"/>
            </a:br>
            <a:r>
              <a:rPr lang="ru-RU" dirty="0"/>
              <a:t>Руководитель проекта</a:t>
            </a: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  <p:sp>
        <p:nvSpPr>
          <p:cNvPr id="2" name="Скругленный прямоугольник 1"/>
          <p:cNvSpPr/>
          <p:nvPr/>
        </p:nvSpPr>
        <p:spPr>
          <a:xfrm>
            <a:off x="2472875" y="2165459"/>
            <a:ext cx="1970314" cy="270274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309324" y="2189145"/>
            <a:ext cx="1970314" cy="270274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276483" y="2189144"/>
            <a:ext cx="1970314" cy="270274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B5D8E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5309324" y="5133367"/>
            <a:ext cx="220394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 err="1"/>
              <a:t>Волошок</a:t>
            </a:r>
            <a:r>
              <a:rPr lang="ru-RU" dirty="0"/>
              <a:t> Анастасия Юрьевна</a:t>
            </a:r>
            <a:br>
              <a:rPr lang="ru-RU" dirty="0"/>
            </a:br>
            <a:r>
              <a:rPr lang="ru-RU" dirty="0"/>
              <a:t>Разработчик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8352683" y="5122482"/>
            <a:ext cx="220394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Климашевский Кирилл Юрьевич</a:t>
            </a:r>
            <a:br>
              <a:rPr lang="ru-RU" dirty="0"/>
            </a:br>
            <a:r>
              <a:rPr lang="ru-RU" dirty="0"/>
              <a:t>Аналитик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42E13D-9E4E-4217-9714-E70E89E6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3" t="32470" r="19252" b="13606"/>
          <a:stretch/>
        </p:blipFill>
        <p:spPr>
          <a:xfrm>
            <a:off x="2591717" y="2211350"/>
            <a:ext cx="1732630" cy="2581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73633DA-7B73-44CB-B526-98D6FF45C7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02" t="5427" r="4943" b="24599"/>
          <a:stretch/>
        </p:blipFill>
        <p:spPr>
          <a:xfrm>
            <a:off x="5353030" y="2211349"/>
            <a:ext cx="1882903" cy="2581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D66EE92-9379-45A9-BDEA-815FCFA418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45" r="11497"/>
          <a:stretch/>
        </p:blipFill>
        <p:spPr>
          <a:xfrm>
            <a:off x="8288351" y="2268421"/>
            <a:ext cx="1965601" cy="2524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81894FB-8126-916B-CA04-76463AE13E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98" y="5745673"/>
            <a:ext cx="1068054" cy="106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5211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253401" cy="151588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   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dirty="0"/>
              <a:t>Давайте сделаем образование лучше! </a:t>
            </a:r>
            <a:endParaRPr dirty="0"/>
          </a:p>
        </p:txBody>
      </p:sp>
      <p:sp>
        <p:nvSpPr>
          <p:cNvPr id="9" name="Прямоугольник 9"/>
          <p:cNvSpPr/>
          <p:nvPr/>
        </p:nvSpPr>
        <p:spPr>
          <a:xfrm>
            <a:off x="8355782" y="5347906"/>
            <a:ext cx="3868881" cy="152680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99C245-F3C6-4843-BE5E-AE1A15DD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106" y="1906078"/>
            <a:ext cx="3319585" cy="3329815"/>
          </a:xfrm>
          <a:prstGeom prst="rect">
            <a:avLst/>
          </a:prstGeom>
        </p:spPr>
      </p:pic>
      <p:sp>
        <p:nvSpPr>
          <p:cNvPr id="10" name="Текст 2">
            <a:extLst>
              <a:ext uri="{FF2B5EF4-FFF2-40B4-BE49-F238E27FC236}">
                <a16:creationId xmlns:a16="http://schemas.microsoft.com/office/drawing/2014/main" id="{8EE74BAF-0E04-479C-B8A5-3A65BFD6F0FF}"/>
              </a:ext>
            </a:extLst>
          </p:cNvPr>
          <p:cNvSpPr txBox="1"/>
          <p:nvPr/>
        </p:nvSpPr>
        <p:spPr>
          <a:xfrm>
            <a:off x="8904310" y="5494029"/>
            <a:ext cx="3287690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r"/>
            <a:r>
              <a:rPr lang="ru-RU" b="1" i="1" dirty="0">
                <a:solidFill>
                  <a:schemeClr val="bg1"/>
                </a:solidFill>
                <a:latin typeface="Gilroy-Light"/>
              </a:rPr>
              <a:t>+7(912)466-22-51, Елизавета</a:t>
            </a:r>
            <a:endParaRPr lang="ru-RU" b="1" dirty="0">
              <a:solidFill>
                <a:schemeClr val="bg1"/>
              </a:solidFill>
              <a:latin typeface="Gilroy-Light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5645</TotalTime>
  <Words>272</Words>
  <Application>Microsoft Office PowerPoint</Application>
  <PresentationFormat>Широкоэкранный</PresentationFormat>
  <Paragraphs>60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Formular</vt:lpstr>
      <vt:lpstr>Gilroy</vt:lpstr>
      <vt:lpstr>Gilroy-Bold</vt:lpstr>
      <vt:lpstr>Gilroy-ExtraBold</vt:lpstr>
      <vt:lpstr>Gilroy-Light</vt:lpstr>
      <vt:lpstr>Mulish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Elizaveta Kutaitseva</cp:lastModifiedBy>
  <cp:revision>101</cp:revision>
  <dcterms:modified xsi:type="dcterms:W3CDTF">2025-12-04T05:40:34Z</dcterms:modified>
</cp:coreProperties>
</file>