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9" r:id="rId4"/>
    <p:sldId id="258" r:id="rId5"/>
    <p:sldId id="259" r:id="rId6"/>
    <p:sldId id="297" r:id="rId7"/>
    <p:sldId id="296" r:id="rId8"/>
    <p:sldId id="295" r:id="rId9"/>
    <p:sldId id="298" r:id="rId10"/>
    <p:sldId id="267" r:id="rId11"/>
  </p:sldIdLst>
  <p:sldSz cx="12192000" cy="6858000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lvl="1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lvl="2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lvl="3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lvl="4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lvl="5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lvl="6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lvl="7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lvl="8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15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68"/>
      </p:cViewPr>
      <p:guideLst>
        <p:guide orient="horz" pos="2160"/>
        <p:guide pos="415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5" dirty="0"/>
              <a:pPr marL="38100">
                <a:lnSpc>
                  <a:spcPts val="1270"/>
                </a:lnSpc>
              </a:pPr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8875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801511"/>
            <a:ext cx="5360085" cy="4957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/>
            <a:r>
              <a:rPr lang="ru-RU" sz="3200" b="1" dirty="0"/>
              <a:t>Экспресс-система для раннего определения онкогенных штаммов вируса папилломы человека</a:t>
            </a:r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b="1"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latin typeface="Gilroy-Light"/>
                <a:ea typeface="Gilroy-ExtraBold"/>
                <a:cs typeface="Gilroy-ExtraBold"/>
                <a:sym typeface="Gilroy-Light"/>
              </a:rPr>
              <a:t>ТРЕК: ПРЕДПРИНИМАТЕЛЬСКИЙ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algn="ct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РУКОВОДИТЕЛЬ: НИКИТИНА Н.Н.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302049" y="1978647"/>
            <a:ext cx="1295400" cy="1295400"/>
            <a:chOff x="1054608" y="1626107"/>
            <a:chExt cx="1295400" cy="1295400"/>
          </a:xfrm>
        </p:grpSpPr>
        <p:sp>
          <p:nvSpPr>
            <p:cNvPr id="24" name="object 24"/>
            <p:cNvSpPr/>
            <p:nvPr/>
          </p:nvSpPr>
          <p:spPr>
            <a:xfrm>
              <a:off x="1054608" y="1626107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3000" y="1714499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39" h="1120139">
                  <a:moveTo>
                    <a:pt x="1120139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20139" y="1120139"/>
                  </a:lnTo>
                  <a:lnTo>
                    <a:pt x="112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97276" y="4671276"/>
            <a:ext cx="1686560" cy="124136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algn="ctr"/>
            <a:r>
              <a:rPr lang="ru-RU" sz="1600" b="1" spc="-70" dirty="0">
                <a:latin typeface="Arial"/>
                <a:cs typeface="Arial"/>
              </a:rPr>
              <a:t>Абдуллаева </a:t>
            </a:r>
            <a:r>
              <a:rPr lang="ru-RU" sz="1600" b="1" spc="-70" dirty="0" err="1">
                <a:latin typeface="Arial"/>
                <a:cs typeface="Arial"/>
              </a:rPr>
              <a:t>Ламия</a:t>
            </a:r>
            <a:r>
              <a:rPr lang="ru-RU" sz="1600" b="1" spc="-70" dirty="0">
                <a:latin typeface="Arial"/>
                <a:cs typeface="Arial"/>
              </a:rPr>
              <a:t> Б.к.</a:t>
            </a:r>
          </a:p>
          <a:p>
            <a:pPr algn="ctr"/>
            <a:r>
              <a:rPr lang="ru-RU" sz="1600" spc="-80" dirty="0">
                <a:latin typeface="Arial"/>
                <a:cs typeface="Arial"/>
              </a:rPr>
              <a:t>Лидер</a:t>
            </a: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/>
                <a:cs typeface="Arial"/>
              </a:rPr>
              <a:pPr marL="38100">
                <a:lnSpc>
                  <a:spcPts val="1270"/>
                </a:lnSpc>
              </a:pPr>
              <a:t>2</a:t>
            </a:fld>
            <a:endParaRPr lang="ru-RU" sz="1200" dirty="0">
              <a:latin typeface="Arial"/>
              <a:cs typeface="Arial"/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AEEE920-113B-4ADD-9442-6DCF7CA6E193}"/>
              </a:ext>
            </a:extLst>
          </p:cNvPr>
          <p:cNvSpPr txBox="1"/>
          <p:nvPr/>
        </p:nvSpPr>
        <p:spPr>
          <a:xfrm>
            <a:off x="264404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КОМАНДА</a:t>
            </a:r>
            <a:endParaRPr sz="3600" b="1" dirty="0"/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235307B3-AEEF-48FB-803C-E2A22E8F2A02}"/>
              </a:ext>
            </a:extLst>
          </p:cNvPr>
          <p:cNvSpPr txBox="1"/>
          <p:nvPr/>
        </p:nvSpPr>
        <p:spPr>
          <a:xfrm>
            <a:off x="6209780" y="3552516"/>
            <a:ext cx="2368344" cy="866262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pc="-80" dirty="0" err="1">
                <a:latin typeface="Arial"/>
                <a:cs typeface="Arial"/>
              </a:rPr>
              <a:t>Амирова</a:t>
            </a:r>
            <a:r>
              <a:rPr lang="ru-RU" sz="1600" b="1" spc="-80" dirty="0">
                <a:latin typeface="Arial"/>
                <a:cs typeface="Arial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ru-RU" sz="1600" b="1" spc="-80" dirty="0">
                <a:latin typeface="Arial"/>
                <a:cs typeface="Arial"/>
              </a:rPr>
              <a:t>Лейла</a:t>
            </a:r>
          </a:p>
          <a:p>
            <a:pPr algn="ctr">
              <a:lnSpc>
                <a:spcPct val="100000"/>
              </a:lnSpc>
            </a:pPr>
            <a:r>
              <a:rPr lang="ru-RU" sz="1600" b="1" spc="-80" dirty="0">
                <a:latin typeface="Arial"/>
                <a:cs typeface="Arial"/>
              </a:rPr>
              <a:t>Спикер, презентация</a:t>
            </a:r>
          </a:p>
        </p:txBody>
      </p:sp>
      <p:sp>
        <p:nvSpPr>
          <p:cNvPr id="18434" name="AutoShape 2" descr="https://s3.dtln.ru/unti-prod-people/file/pulse/project/0c0480a5-a204-41e1-85a5-6164da8c2322/161dd72b-3979-4669-9872-a5ae5ed9dcf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Рисунок 1" descr="Изображение выглядит как в помещении, мебель, стена, одежд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l="-644" t="18954" b="19073"/>
          <a:stretch>
            <a:fillRect/>
          </a:stretch>
        </p:blipFill>
        <p:spPr bwMode="auto">
          <a:xfrm>
            <a:off x="2275939" y="881349"/>
            <a:ext cx="2872113" cy="374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910726" y="56248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en-US" b="1" dirty="0">
                <a:solidFill>
                  <a:srgbClr val="FF0000"/>
                </a:solidFill>
                <a:cs typeface="Tahoma" pitchFamily="34" charset="0"/>
              </a:rPr>
              <a:t>Почта </a:t>
            </a:r>
            <a:r>
              <a:rPr lang="ru-RU" dirty="0">
                <a:solidFill>
                  <a:srgbClr val="FF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dr.abdullaeva02@mail.ru</a:t>
            </a:r>
            <a:endParaRPr lang="ru-RU" altLang="en-US" sz="1600" b="1" dirty="0">
              <a:solidFill>
                <a:srgbClr val="FF0000"/>
              </a:solidFill>
              <a:cs typeface="Tahoma" pitchFamily="34" charset="0"/>
            </a:endParaRPr>
          </a:p>
          <a:p>
            <a:pPr algn="ctr"/>
            <a:r>
              <a:rPr lang="ru-RU" altLang="en-US" b="1" dirty="0">
                <a:solidFill>
                  <a:srgbClr val="FF0000"/>
                </a:solidFill>
                <a:cs typeface="Tahoma" pitchFamily="34" charset="0"/>
              </a:rPr>
              <a:t>Телефон +79532340896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B2C55B-A7A0-1B91-69D5-BE88FCC9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900" y="740790"/>
            <a:ext cx="2150103" cy="28697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/>
                <a:cs typeface="Arial"/>
              </a:rPr>
              <a:pPr marL="38100">
                <a:lnSpc>
                  <a:spcPts val="1270"/>
                </a:lnSpc>
              </a:pPr>
              <a:t>3</a:t>
            </a:fld>
            <a:endParaRPr lang="ru-RU" sz="1200" dirty="0">
              <a:latin typeface="Arial"/>
              <a:cs typeface="Arial"/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AEEE920-113B-4ADD-9442-6DCF7CA6E193}"/>
              </a:ext>
            </a:extLst>
          </p:cNvPr>
          <p:cNvSpPr txBox="1"/>
          <p:nvPr/>
        </p:nvSpPr>
        <p:spPr>
          <a:xfrm>
            <a:off x="264404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Актуальность проекта</a:t>
            </a:r>
            <a:endParaRPr sz="3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9995" y="1305342"/>
            <a:ext cx="101575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latin typeface="Calibri"/>
                <a:cs typeface="Calibri"/>
              </a:rPr>
              <a:t>В структуре заболеваемости населения Российской Федерации злокачественные новообразования, связанные с инфицированием вирусом папилломы человека, занимают приблизительно 10% от общего числа случаев злокачественных опухолей. </a:t>
            </a:r>
          </a:p>
          <a:p>
            <a:pPr indent="457200"/>
            <a:r>
              <a:rPr lang="ru-RU" dirty="0">
                <a:latin typeface="Calibri"/>
                <a:cs typeface="Calibri"/>
              </a:rPr>
              <a:t>Ассоциированные с этим процессом онкогенные типы ВПЧ, в частности 16-й и 18-й типы, считаются наиболее значимыми. Рак шейки матки занимает четвертое место по распространенности среди видов рака у женщин по всему миру, составляя 7,5% общего числа смертей от онкологических заболеваний среди женщин. </a:t>
            </a:r>
          </a:p>
          <a:p>
            <a:pPr indent="457200"/>
            <a:r>
              <a:rPr lang="ru-RU" dirty="0">
                <a:latin typeface="Calibri"/>
                <a:cs typeface="Calibri"/>
              </a:rPr>
              <a:t>Возрастная группа 30—39 лет выделяется как возрастная категория с высоким риском заболевания раком шейки матки, занимая лидирующее положение по смертности от злокачественных новообразований среди женщин.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1330" y="1277957"/>
            <a:ext cx="566761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indent="114300">
              <a:spcBef>
                <a:spcPts val="363"/>
              </a:spcBef>
              <a:buClr>
                <a:srgbClr val="000000"/>
              </a:buClr>
              <a:buSzPts val="1100"/>
            </a:pPr>
            <a:endParaRPr lang="ru-RU" sz="2400" dirty="0">
              <a:latin typeface="Georgia" pitchFamily="18" charset="0"/>
              <a:sym typeface="Georgia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0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/>
              <a:t>ПРОБЛЕМА</a:t>
            </a:r>
            <a:endParaRPr sz="3600" b="1" dirty="0"/>
          </a:p>
        </p:txBody>
      </p:sp>
      <p:sp>
        <p:nvSpPr>
          <p:cNvPr id="15" name="Прямоугольник"/>
          <p:cNvSpPr/>
          <p:nvPr/>
        </p:nvSpPr>
        <p:spPr>
          <a:xfrm>
            <a:off x="6083929" y="-5459"/>
            <a:ext cx="6108071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114103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</a:rPr>
              <a:t>РЕШЕНИЕ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169445" y="810105"/>
            <a:ext cx="580588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DD87BB-E7ED-EBC7-31B2-DE9DA63B59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5417" y="380947"/>
            <a:ext cx="720000" cy="7200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71749" y="12754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Calibri"/>
                <a:cs typeface="Calibri"/>
              </a:rPr>
              <a:t>Создание системы </a:t>
            </a:r>
            <a:r>
              <a:rPr lang="ru-RU" dirty="0" err="1">
                <a:latin typeface="Calibri"/>
                <a:cs typeface="Calibri"/>
              </a:rPr>
              <a:t>экспресс-диагностики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dirty="0" err="1">
                <a:latin typeface="Calibri"/>
                <a:cs typeface="Calibri"/>
              </a:rPr>
              <a:t>онкопатологии</a:t>
            </a:r>
            <a:r>
              <a:rPr lang="ru-RU" dirty="0">
                <a:latin typeface="Calibri"/>
                <a:cs typeface="Calibri"/>
              </a:rPr>
              <a:t> в т.ч. на поликлиническом уровне, должно повлиять на снижении уровня смертности от онкологических заболеваний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096000" y="694707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Calibri"/>
                <a:cs typeface="Calibri"/>
              </a:rPr>
              <a:t>Техническое решение проекта предполагает использование </a:t>
            </a:r>
            <a:r>
              <a:rPr lang="ru-RU" dirty="0" err="1">
                <a:latin typeface="Calibri"/>
                <a:cs typeface="Calibri"/>
              </a:rPr>
              <a:t>биосенсоров</a:t>
            </a:r>
            <a:r>
              <a:rPr lang="ru-RU" dirty="0">
                <a:latin typeface="Calibri"/>
                <a:cs typeface="Calibri"/>
              </a:rPr>
              <a:t>, анализ мазков клеток с помощью </a:t>
            </a:r>
            <a:r>
              <a:rPr lang="ru-RU" dirty="0" err="1">
                <a:latin typeface="Calibri"/>
                <a:cs typeface="Calibri"/>
              </a:rPr>
              <a:t>биочипов</a:t>
            </a:r>
            <a:r>
              <a:rPr lang="ru-RU" dirty="0">
                <a:latin typeface="Calibri"/>
                <a:cs typeface="Calibri"/>
              </a:rPr>
              <a:t>, а также использование методов определения </a:t>
            </a:r>
            <a:r>
              <a:rPr lang="ru-RU" dirty="0" err="1">
                <a:latin typeface="Calibri"/>
                <a:cs typeface="Calibri"/>
              </a:rPr>
              <a:t>онкомаркеров</a:t>
            </a:r>
            <a:r>
              <a:rPr lang="ru-RU" dirty="0">
                <a:latin typeface="Calibri"/>
                <a:cs typeface="Calibri"/>
              </a:rPr>
              <a:t>, таких как р16 и Ki-67.  </a:t>
            </a:r>
          </a:p>
          <a:p>
            <a:pPr algn="ctr"/>
            <a:r>
              <a:rPr lang="ru-RU" dirty="0">
                <a:latin typeface="Calibri"/>
                <a:cs typeface="Calibri"/>
              </a:rPr>
              <a:t>Персональная система будет обладать высокой точностью диагностики и позволит проводить анализы практически в реальном времени. </a:t>
            </a:r>
          </a:p>
          <a:p>
            <a:pPr algn="ctr"/>
            <a:r>
              <a:rPr lang="ru-RU" sz="1400" b="1" dirty="0"/>
              <a:t>Комплектация</a:t>
            </a:r>
          </a:p>
          <a:p>
            <a:r>
              <a:rPr lang="ru-RU" sz="1400" dirty="0"/>
              <a:t>1.Набор для самостоятельного взятия образца </a:t>
            </a:r>
            <a:r>
              <a:rPr lang="ru-RU" sz="1400" dirty="0" err="1"/>
              <a:t>образца</a:t>
            </a:r>
            <a:r>
              <a:rPr lang="ru-RU" sz="1400" dirty="0"/>
              <a:t> (</a:t>
            </a:r>
            <a:r>
              <a:rPr lang="ru-RU" sz="1400" dirty="0" err="1"/>
              <a:t>цитощетка</a:t>
            </a:r>
            <a:r>
              <a:rPr lang="ru-RU" sz="1400" dirty="0"/>
              <a:t>, пластиковая палочка, предметные стекла с </a:t>
            </a:r>
            <a:r>
              <a:rPr lang="ru-RU" sz="1400" dirty="0" err="1"/>
              <a:t>адгезивным</a:t>
            </a:r>
            <a:r>
              <a:rPr lang="ru-RU" sz="1400" dirty="0"/>
              <a:t> покрытием пробирка с транспортной средой).</a:t>
            </a:r>
          </a:p>
          <a:p>
            <a:r>
              <a:rPr lang="ru-RU" sz="1400" dirty="0"/>
              <a:t>После взятия мазка биоматериал помещается в жидкую среду.</a:t>
            </a:r>
          </a:p>
          <a:p>
            <a:endParaRPr lang="ru-RU" sz="1400" dirty="0"/>
          </a:p>
          <a:p>
            <a:r>
              <a:rPr lang="ru-RU" sz="1400" dirty="0"/>
              <a:t>2.Прототип иммунологического </a:t>
            </a:r>
            <a:r>
              <a:rPr lang="ru-RU" sz="1400" dirty="0" err="1"/>
              <a:t>биочипа</a:t>
            </a:r>
            <a:r>
              <a:rPr lang="ru-RU" sz="1400" dirty="0"/>
              <a:t> анализа мазка.</a:t>
            </a:r>
          </a:p>
          <a:p>
            <a:endParaRPr lang="ru-RU" sz="1400" dirty="0"/>
          </a:p>
          <a:p>
            <a:r>
              <a:rPr lang="ru-RU" sz="1400" dirty="0"/>
              <a:t>3.Портативная мини-лаборатория для </a:t>
            </a:r>
            <a:r>
              <a:rPr lang="ru-RU" sz="1400" dirty="0" err="1"/>
              <a:t>экспресс-диагностики</a:t>
            </a:r>
            <a:r>
              <a:rPr lang="ru-RU" sz="1400" dirty="0"/>
              <a:t>,</a:t>
            </a:r>
          </a:p>
          <a:p>
            <a:r>
              <a:rPr lang="ru-RU" sz="1400" dirty="0" err="1"/>
              <a:t>иммунохроматографический</a:t>
            </a:r>
            <a:r>
              <a:rPr lang="ru-RU" sz="1400" dirty="0"/>
              <a:t> тест и набор для выявления антител.</a:t>
            </a:r>
          </a:p>
          <a:p>
            <a:endParaRPr lang="ru-RU" sz="1400" dirty="0"/>
          </a:p>
          <a:p>
            <a:r>
              <a:rPr lang="ru-RU" sz="1400" dirty="0"/>
              <a:t>4.Сервис удаленного консультирования - приложение для врачей и специалистов – для отправки результатов теста и консультирования по итогам исследования.</a:t>
            </a:r>
          </a:p>
          <a:p>
            <a:r>
              <a:rPr lang="ru-RU" sz="1400" dirty="0"/>
              <a:t>Важным аспектом является защита конфиденциальности данных, для чего необходимо использовать современные методы шифрования и обеспечить безопасность передачи информации между устройствами и платформами.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46751" y="1028421"/>
            <a:ext cx="498978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/>
            <a:endParaRPr sz="2400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0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/>
              <a:t>ЦЕЛЬ ПРОЕКТА</a:t>
            </a:r>
            <a:endParaRPr sz="36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71750" y="1280176"/>
            <a:ext cx="56883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разработка </a:t>
            </a:r>
            <a:r>
              <a:rPr lang="ru-RU" sz="2400" dirty="0" err="1"/>
              <a:t>бесприборной</a:t>
            </a:r>
            <a:r>
              <a:rPr lang="ru-RU" sz="2400" dirty="0"/>
              <a:t> системы ранней диагностики рака шейки матки в формате мини-лаборатории и сервиса по удаленному консультированию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096000" y="823754"/>
            <a:ext cx="59234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Задачи</a:t>
            </a:r>
          </a:p>
          <a:p>
            <a:pPr algn="ctr"/>
            <a:endParaRPr lang="ru-RU" sz="2400" b="1" dirty="0"/>
          </a:p>
          <a:p>
            <a:pPr algn="ctr"/>
            <a:r>
              <a:rPr lang="ru-RU" dirty="0"/>
              <a:t>1. Разработка универсального состава диагностического комплекса для ранней</a:t>
            </a:r>
          </a:p>
          <a:p>
            <a:pPr algn="ctr"/>
            <a:r>
              <a:rPr lang="ru-RU" dirty="0"/>
              <a:t>диагностики рака шейки матки.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2. Разработка состава набора для забора образца.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3. Определение принципа работы мини-лаборатории для </a:t>
            </a:r>
            <a:r>
              <a:rPr lang="ru-RU" dirty="0" err="1"/>
              <a:t>экспресс-диагностики</a:t>
            </a:r>
            <a:r>
              <a:rPr lang="ru-RU" dirty="0"/>
              <a:t> наличия</a:t>
            </a:r>
          </a:p>
          <a:p>
            <a:pPr algn="ctr"/>
            <a:r>
              <a:rPr lang="ru-RU" dirty="0"/>
              <a:t>вируса ВПЧ в биоматериале пациента с акцентом на иммунологические или</a:t>
            </a:r>
          </a:p>
          <a:p>
            <a:pPr algn="ctr"/>
            <a:r>
              <a:rPr lang="ru-RU" dirty="0"/>
              <a:t>молекулярно-диагностические методы.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4. Разработка сервиса удаленного консультирования в формате приложения.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pPr eaLnBrk="1" hangingPunct="1"/>
            <a:br>
              <a:rPr lang="ru-RU" altLang="en-US" sz="240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altLang="en-US" sz="240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4" y="539748"/>
            <a:ext cx="5139267" cy="369330"/>
            <a:chOff x="0" y="692501"/>
            <a:chExt cx="2624903" cy="23283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232831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2"/>
              <a:ext cx="1294463" cy="2328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2"/>
              <a:ext cx="1294463" cy="2328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2"/>
              <a:ext cx="1294463" cy="2328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2"/>
              <a:ext cx="1294463" cy="2328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6150" name="Прямоугольник 10"/>
          <p:cNvSpPr>
            <a:spLocks noChangeArrowheads="1"/>
          </p:cNvSpPr>
          <p:nvPr/>
        </p:nvSpPr>
        <p:spPr bwMode="auto">
          <a:xfrm>
            <a:off x="8467" y="63501"/>
            <a:ext cx="527473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en-US" sz="2400" b="1">
                <a:latin typeface="Georgia" pitchFamily="18" charset="0"/>
                <a:cs typeface="Tahoma" pitchFamily="34" charset="0"/>
              </a:rPr>
              <a:t>Рынок и потребитель</a:t>
            </a:r>
          </a:p>
        </p:txBody>
      </p:sp>
      <p:sp>
        <p:nvSpPr>
          <p:cNvPr id="6151" name="Объект 4"/>
          <p:cNvSpPr txBox="1">
            <a:spLocks/>
          </p:cNvSpPr>
          <p:nvPr/>
        </p:nvSpPr>
        <p:spPr bwMode="auto">
          <a:xfrm>
            <a:off x="568569" y="320311"/>
            <a:ext cx="10619316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20000"/>
              </a:spcBef>
            </a:pPr>
            <a:endParaRPr lang="ru-RU" altLang="en-US" b="1" dirty="0">
              <a:latin typeface="Georgia" pitchFamily="18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b="1" dirty="0">
              <a:latin typeface="Georgia" pitchFamily="18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b="1" dirty="0">
                <a:latin typeface="Georgia" pitchFamily="18" charset="0"/>
              </a:rPr>
              <a:t>Область применения продукта проекта: 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Изобретение относится к вирусологии и онкологии и может быть использовано как для широкомасштабных, так и для выборочных исследований материала пациента на наличие специфических антител к возбудителям ВПЧ </a:t>
            </a:r>
            <a:r>
              <a:rPr lang="ru-RU" dirty="0" err="1">
                <a:latin typeface="Calibri" pitchFamily="34" charset="0"/>
                <a:cs typeface="Calibri" pitchFamily="34" charset="0"/>
              </a:rPr>
              <a:t>Телемедицина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: возможность проведения вне условий поликлиники с дальнейшей передачей данных сканированных изображений в специализированный </a:t>
            </a:r>
            <a:r>
              <a:rPr lang="ru-RU" dirty="0" err="1">
                <a:latin typeface="Calibri" pitchFamily="34" charset="0"/>
                <a:cs typeface="Calibri" pitchFamily="34" charset="0"/>
              </a:rPr>
              <a:t>референсный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центр.</a:t>
            </a:r>
          </a:p>
          <a:p>
            <a:pPr>
              <a:spcBef>
                <a:spcPct val="20000"/>
              </a:spcBef>
            </a:pPr>
            <a:endParaRPr lang="ru-RU" altLang="en-US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b="1" dirty="0">
                <a:latin typeface="Georgia" pitchFamily="18" charset="0"/>
              </a:rPr>
              <a:t>Рынок, сегмент рынка, потенциальный потребитель: 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Проект находится в выгодной позиции на рынке благодаря уникальной комбинации преимуществ. На сегодняшний день существую только непрямые аналоги. Тест-система может реализовываться в рамках государственного и частного здравоохранения, затрагивая такие потенциальные потребительские сегменты, как B2B и B2C </a:t>
            </a:r>
            <a:r>
              <a:rPr lang="ru-RU" dirty="0" err="1">
                <a:latin typeface="Calibri" pitchFamily="34" charset="0"/>
                <a:cs typeface="Calibri" pitchFamily="34" charset="0"/>
              </a:rPr>
              <a:t>Биотехнологические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и R&amp;D – компании Исследователи и научные организации, желающие получить и использовать необходимую им информацию и в научной работе и в коммерческом использовании</a:t>
            </a:r>
          </a:p>
          <a:p>
            <a:pPr>
              <a:spcBef>
                <a:spcPct val="20000"/>
              </a:spcBef>
              <a:buFont typeface="Arial" pitchFamily="34" charset="0"/>
              <a:buAutoNum type="arabicPeriod"/>
            </a:pPr>
            <a:endParaRPr lang="ru-RU" altLang="en-US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pPr eaLnBrk="1" hangingPunct="1"/>
            <a:br>
              <a:rPr lang="ru-RU" altLang="en-US" sz="240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altLang="en-US" sz="240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3" y="539750"/>
            <a:ext cx="5619751" cy="369330"/>
            <a:chOff x="0" y="692501"/>
            <a:chExt cx="2624903" cy="20911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20911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2"/>
              <a:ext cx="1294463" cy="20911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1"/>
              <a:ext cx="1294463" cy="20911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1"/>
              <a:ext cx="1294463" cy="20911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1"/>
              <a:ext cx="1294463" cy="20911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5126" name="Прямоугольник 11"/>
          <p:cNvSpPr>
            <a:spLocks noChangeArrowheads="1"/>
          </p:cNvSpPr>
          <p:nvPr/>
        </p:nvSpPr>
        <p:spPr bwMode="auto">
          <a:xfrm>
            <a:off x="143934" y="44451"/>
            <a:ext cx="530013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en-US" sz="2400" b="1">
                <a:latin typeface="Georgia" pitchFamily="18" charset="0"/>
              </a:rPr>
              <a:t>Аналоги и конкуренты</a:t>
            </a:r>
            <a:endParaRPr lang="ru-RU" altLang="en-US" sz="2400" b="1">
              <a:latin typeface="Georgia" pitchFamily="18" charset="0"/>
              <a:cs typeface="Tahoma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3725" y="980502"/>
            <a:ext cx="11071951" cy="554148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AutoNum type="arabicPeriod"/>
              <a:defRPr/>
            </a:pPr>
            <a:endParaRPr lang="ru-RU" altLang="en-US" dirty="0">
              <a:latin typeface="Georgia" panose="02040502050405020303" pitchFamily="18" charset="0"/>
              <a:cs typeface="Tahoma" panose="020B060403050404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Существующие аналоги: </a:t>
            </a:r>
            <a:r>
              <a:rPr lang="ru-RU" dirty="0">
                <a:latin typeface="Calibri"/>
                <a:cs typeface="Calibri"/>
              </a:rPr>
              <a:t>Пап-тест (Цитологическое исследование шейки матки): Традиционный метод диагностики, при котором изучается структура клеток шейки матки. Основным недостатком является низкая чувствительность метода, что может привести к ложноотрицательным результатам. 2. HPV-тесты (Тесты на определение вируса папилломы человека): Эти тесты выявляют наличие вируса папилломы человека, который является основным причиной развития рака шейки матки. Однако они не являются прямым методом диагностики рака шейки матки. 3. Кольпоскопия: Метод визуализации слизистой шейки матки с помощью кольпоскопа. Является более точным методом, чем пап-тест, однако требует опытного специалиста для проведения. 4. Биопсия: Метод, при котором берется образец ткани для дальнейшего анализа под микроскопом. Этот метод является довольно инвазивным и может вызывать дискомфорт у пациентки. 5. Автоматизированные системы для обнаружения изменений в тканях шейки матки</a:t>
            </a:r>
            <a:endParaRPr lang="ru-RU" altLang="en-US" b="1" dirty="0">
              <a:latin typeface="Georgia" panose="02040502050405020303" pitchFamily="18" charset="0"/>
            </a:endParaRP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Конкурентные преимущества продукта: 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 err="1">
                <a:latin typeface="Calibri"/>
                <a:cs typeface="Calibri"/>
              </a:rPr>
              <a:t>Инновационность</a:t>
            </a:r>
            <a:r>
              <a:rPr lang="ru-RU" dirty="0">
                <a:latin typeface="Calibri"/>
                <a:cs typeface="Calibri"/>
              </a:rPr>
              <a:t>: Использование передовых технологий, таких как биосенсоры и биочипы, делает предлагаемую систему уникальной и инновационной на рынке медицинских устройств. 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Удобство и доступность: Создание сервиса удаленного консультирования позволит пациентам получать квалифицированное медицинское сопровождение, не выходя из дома, что сделает продукт более привлекательным для широкой аудитории. 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Повышенный спрос: Учитывая высокую распространенность вируса папилломы человека и его связь с развитием рака шейки матки, система ранней диагностики и удаленного консультирования может вызвать большой спрос со стороны медицинских учреждений, врачей и пациентов. 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Экономическая целесообразность: Способность проводить раннюю диагностику и предотвращать развитие злокачественных опухолей может сократить затраты на лечение у пациентов и снизить нагрузку на здравоохранение в целом. 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Партнерство с медицинскими учреждениями: Сотрудничество с медицинскими центрами, лабораториями и врачами поможет распространить систему и сервис на аудиторию специалистов, что способствует ускоренному внедрению и продвижению продукта на рынке.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Отсутствие прямых аналогов на российском рынке; 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Индивидуальный подход;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Способность самостоятельного использования;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Качество: устройство обеспечивает высокую точность мониторинга;</a:t>
            </a:r>
          </a:p>
          <a:p>
            <a:pPr marL="342900" indent="-342900">
              <a:spcBef>
                <a:spcPct val="20000"/>
              </a:spcBef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Время: детекция в формате </a:t>
            </a:r>
            <a:r>
              <a:rPr lang="ru-RU" dirty="0" err="1">
                <a:latin typeface="Calibri"/>
                <a:cs typeface="Calibri"/>
              </a:rPr>
              <a:t>point-of-care</a:t>
            </a:r>
            <a:r>
              <a:rPr lang="ru-RU" dirty="0">
                <a:latin typeface="Calibri"/>
                <a:cs typeface="Calibri"/>
              </a:rPr>
              <a:t>, т.е. непосредственно у кровати пациента.</a:t>
            </a: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pPr eaLnBrk="1" hangingPunct="1"/>
            <a:br>
              <a:rPr lang="ru-RU" altLang="en-US" sz="240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altLang="en-US" sz="240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3" y="539750"/>
            <a:ext cx="7924800" cy="369328"/>
            <a:chOff x="0" y="692501"/>
            <a:chExt cx="2624903" cy="29330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29330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1"/>
              <a:ext cx="1294463" cy="29330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1"/>
              <a:ext cx="1294463" cy="29330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1"/>
              <a:ext cx="1294463" cy="29330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1"/>
              <a:ext cx="1294463" cy="29330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4102" name="Прямоугольник 10"/>
          <p:cNvSpPr>
            <a:spLocks noChangeArrowheads="1"/>
          </p:cNvSpPr>
          <p:nvPr/>
        </p:nvSpPr>
        <p:spPr bwMode="auto">
          <a:xfrm>
            <a:off x="-431800" y="31751"/>
            <a:ext cx="904451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en-US" sz="2400" b="1">
                <a:latin typeface="Georgia" pitchFamily="18" charset="0"/>
                <a:cs typeface="Tahoma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562982" y="671495"/>
            <a:ext cx="10765367" cy="58213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AutoNum type="arabicPeriod"/>
              <a:defRPr/>
            </a:pPr>
            <a:endParaRPr lang="ru-RU" altLang="en-US" dirty="0">
              <a:latin typeface="Georgia" panose="02040502050405020303" pitchFamily="18" charset="0"/>
              <a:cs typeface="Tahoma" panose="020B060403050404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Техническое решение проекта: </a:t>
            </a:r>
            <a:r>
              <a:rPr lang="ru-RU" dirty="0">
                <a:latin typeface="Calibri"/>
                <a:cs typeface="Calibri"/>
              </a:rPr>
              <a:t>Техническое решение проекта предполагает использование биосенсоров, анализ мазков клеток с помощью биочипов, а также использование методов определения </a:t>
            </a:r>
            <a:r>
              <a:rPr lang="ru-RU" dirty="0" err="1">
                <a:latin typeface="Calibri"/>
                <a:cs typeface="Calibri"/>
              </a:rPr>
              <a:t>онкомаркеров</a:t>
            </a:r>
            <a:r>
              <a:rPr lang="ru-RU" dirty="0">
                <a:latin typeface="Calibri"/>
                <a:cs typeface="Calibri"/>
              </a:rPr>
              <a:t>, таких как р16 и Ki-67. Персональная система будет обладать высокой точностью диагностики и позволит проводить анализы практически в реальном времени.  </a:t>
            </a:r>
            <a:r>
              <a:rPr lang="ru-RU" i="1" dirty="0" err="1">
                <a:latin typeface="Calibri"/>
                <a:cs typeface="Calibri"/>
              </a:rPr>
              <a:t>Инновационность</a:t>
            </a:r>
            <a:r>
              <a:rPr lang="ru-RU" i="1" dirty="0">
                <a:latin typeface="Calibri"/>
                <a:cs typeface="Calibri"/>
              </a:rPr>
              <a:t>: </a:t>
            </a:r>
            <a:r>
              <a:rPr lang="ru-RU" dirty="0">
                <a:latin typeface="Calibri"/>
                <a:cs typeface="Calibri"/>
              </a:rPr>
              <a:t>Использование передовых технологий, таких как </a:t>
            </a:r>
            <a:r>
              <a:rPr lang="ru-RU" dirty="0" err="1">
                <a:latin typeface="Calibri"/>
                <a:cs typeface="Calibri"/>
              </a:rPr>
              <a:t>биосенсоры</a:t>
            </a:r>
            <a:r>
              <a:rPr lang="ru-RU" dirty="0">
                <a:latin typeface="Calibri"/>
                <a:cs typeface="Calibri"/>
              </a:rPr>
              <a:t> и </a:t>
            </a:r>
            <a:r>
              <a:rPr lang="ru-RU" dirty="0" err="1">
                <a:latin typeface="Calibri"/>
                <a:cs typeface="Calibri"/>
              </a:rPr>
              <a:t>биочипы</a:t>
            </a:r>
            <a:r>
              <a:rPr lang="ru-RU" dirty="0">
                <a:latin typeface="Calibri"/>
                <a:cs typeface="Calibri"/>
              </a:rPr>
              <a:t>, делает предлагаемую систему уникальной и инновационной на рынке медицинских устройств. </a:t>
            </a: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Преимущества выбранного технического решения: </a:t>
            </a:r>
            <a:r>
              <a:rPr lang="ru-RU" dirty="0">
                <a:latin typeface="Calibri"/>
                <a:cs typeface="Calibri"/>
              </a:rPr>
              <a:t>Разработка специального теста или диагностического комплекса, который позволит обнаруживать наличие вируса ВПЧ в биоматериале пациента без необходимости использования сложных аналитических приборов, основанного на иммунологических методах или молекулярной диагностике. Техническое решение проекта предлагает использование биосенсоров, анализ мазков клеток с помощью биочипов, а также использование методов определения </a:t>
            </a:r>
            <a:r>
              <a:rPr lang="ru-RU" dirty="0" err="1">
                <a:latin typeface="Calibri"/>
                <a:cs typeface="Calibri"/>
              </a:rPr>
              <a:t>онкомаркеров</a:t>
            </a:r>
            <a:r>
              <a:rPr lang="ru-RU" dirty="0">
                <a:latin typeface="Calibri"/>
                <a:cs typeface="Calibri"/>
              </a:rPr>
              <a:t>, таких как р16 и Ki-67. Персональная система будет обладать высокой точностью диагностики и позволит проводить анализы практически в реальном времени.</a:t>
            </a:r>
            <a:endParaRPr lang="ru-RU" altLang="en-US" b="1" i="1" dirty="0">
              <a:latin typeface="Georgia"/>
              <a:cs typeface="Arial"/>
            </a:endParaRP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Имеющийся задел (в том числе научно-технический) для реализации проекта: </a:t>
            </a:r>
            <a:r>
              <a:rPr lang="ru-RU" dirty="0">
                <a:latin typeface="Calibri"/>
                <a:cs typeface="Calibri"/>
              </a:rPr>
              <a:t>1. Научные исследования: коллективом проведены исследования в рамках теоретической части проекта, проведен патентный поиск. 2. Технические возможности: Для выполнения работы имеется необходимая инфраструктура и приборное обеспечение. Работа по проекту будет проводиться на базе Центра геномного инжиниринга Новгородского государственного университета имени Ярослава Мудрого. Лаборатория ЦГИ имеет достаточное оснащение и обеспечена специалистами и базовыми расходными материалами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pPr eaLnBrk="1" hangingPunct="1"/>
            <a:br>
              <a:rPr lang="ru-RU" altLang="en-US" sz="240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altLang="en-US" sz="240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25400" y="536576"/>
            <a:ext cx="6121400" cy="369333"/>
            <a:chOff x="0" y="692499"/>
            <a:chExt cx="2624903" cy="20531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205316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0"/>
              <a:ext cx="1294463" cy="20531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499"/>
              <a:ext cx="1294463" cy="20531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499"/>
              <a:ext cx="1294463" cy="20531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499"/>
              <a:ext cx="1294463" cy="20531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11" name="Объект 4"/>
          <p:cNvSpPr txBox="1">
            <a:spLocks/>
          </p:cNvSpPr>
          <p:nvPr/>
        </p:nvSpPr>
        <p:spPr>
          <a:xfrm>
            <a:off x="428664" y="952806"/>
            <a:ext cx="11188700" cy="5270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AutoNum type="arabicPeriod"/>
              <a:defRPr/>
            </a:pPr>
            <a:endParaRPr lang="ru-RU" altLang="en-US" dirty="0">
              <a:latin typeface="Georgia" panose="02040502050405020303" pitchFamily="18" charset="0"/>
              <a:cs typeface="Tahoma" panose="020B060403050404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Ключевая техническая задача: </a:t>
            </a:r>
            <a:r>
              <a:rPr lang="ru-RU" dirty="0">
                <a:latin typeface="Calibri"/>
                <a:cs typeface="Calibri"/>
              </a:rPr>
              <a:t>Разработка универсального состава диагностического комплекса для ранней диагностики рака шейки матки.</a:t>
            </a:r>
            <a:endParaRPr lang="ru-RU" altLang="en-US" b="1" dirty="0">
              <a:latin typeface="Georgia" panose="02040502050405020303" pitchFamily="18" charset="0"/>
            </a:endParaRP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Ресурсы проекта (имеющиеся и планируемые к привлечению (людские, материалы, оборудование, финансовые и пр.): </a:t>
            </a:r>
            <a:r>
              <a:rPr lang="ru-RU" dirty="0">
                <a:latin typeface="Calibri"/>
                <a:cs typeface="Calibri"/>
              </a:rPr>
              <a:t>Финансовые ресурсы: Для проведения исследований, тестирования материалов, разработки прототипов и масштабирования производства необходимы финансовые средства. Средства гранта будут использованы на данное направление расходов 2. Человеческие ресурсы: Команда проекта должна включать специалистов (химики, врачи, </a:t>
            </a:r>
            <a:r>
              <a:rPr lang="ru-RU" dirty="0" err="1">
                <a:latin typeface="Calibri"/>
                <a:cs typeface="Calibri"/>
              </a:rPr>
              <a:t>ITспециалисты</a:t>
            </a:r>
            <a:r>
              <a:rPr lang="ru-RU" dirty="0">
                <a:latin typeface="Calibri"/>
                <a:cs typeface="Calibri"/>
              </a:rPr>
              <a:t>, специалисты по маркетингу и продажам). 3. Материальные ресурсы: лабораторное оборудование, реактивы. 4. Информационные ресурсы Реализация стартапа будет осуществлена в форме партнёрства, в котором НовГУ предоставит экспериментальную базу для проведения исследований Для выполнения работы имеется необходимая инфраструктура и приборное обеспечение. </a:t>
            </a: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Затраты на реализацию проекта: </a:t>
            </a:r>
            <a:r>
              <a:rPr lang="ru-RU" dirty="0">
                <a:latin typeface="Calibri"/>
                <a:cs typeface="Calibri"/>
              </a:rPr>
              <a:t>Расчет затрат на реализацию проекта: 1. Разработка: необходимо разработать технологию производства и протестировать материалы. Затраты на этап исследований 400000 руб. 2. Оборудование и производственные помещения: потребуется аренда лабораторных помещений. Стоимость аренды - 200000. 3. Закупка реактивов: Стоимость - 200000 руб. 4. Трудовые ресурсы: Затраты на оплату труда - 150000 руб. 5. Маркетинг и продвижение: затраты на продвижение – 40000 руб. 6. Операционные расходы: расходы на упаковку и т.д. Затраты на операционные расходы - 10000 руб.</a:t>
            </a: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Планы по формированию команды проекта: </a:t>
            </a:r>
            <a:r>
              <a:rPr lang="ru-RU" dirty="0">
                <a:latin typeface="Calibri"/>
                <a:cs typeface="Calibri"/>
              </a:rPr>
              <a:t>Руководитель – Абдуллаева Ламия </a:t>
            </a:r>
            <a:r>
              <a:rPr lang="ru-RU" dirty="0" err="1">
                <a:latin typeface="Calibri"/>
                <a:cs typeface="Calibri"/>
              </a:rPr>
              <a:t>Барат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dirty="0" err="1">
                <a:latin typeface="Calibri"/>
                <a:cs typeface="Calibri"/>
              </a:rPr>
              <a:t>Кызы</a:t>
            </a:r>
            <a:r>
              <a:rPr lang="ru-RU" dirty="0">
                <a:latin typeface="Calibri"/>
                <a:cs typeface="Calibri"/>
              </a:rPr>
              <a:t> Врачи-гинекологи и онкологи по договорам ГПХ Научный консультант из числа сотрудников НовГУ по договору ГПХ Специалист по разработке программного обеспечения по договору ГПХ Маркетолог и специалист по продажам по договору ГПХ Юрист и эксперт по медицинской этике В процессе работы над проектом предусмотрено создание юридического лица в форме общества с ограниченной ответственностью.</a:t>
            </a:r>
          </a:p>
          <a:p>
            <a:pPr>
              <a:spcBef>
                <a:spcPct val="20000"/>
              </a:spcBef>
              <a:buFontTx/>
              <a:buAutoNum type="arabicPeriod"/>
              <a:defRPr/>
            </a:pPr>
            <a:endParaRPr lang="ru-RU" dirty="0">
              <a:latin typeface="Calibri"/>
              <a:cs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en-US" b="1" dirty="0">
                <a:latin typeface="Georgia"/>
                <a:cs typeface="Arial"/>
              </a:rPr>
              <a:t>Планируемый способ получения дохода: </a:t>
            </a:r>
            <a:r>
              <a:rPr lang="ru-RU" dirty="0">
                <a:latin typeface="Calibri"/>
                <a:cs typeface="Calibri"/>
              </a:rPr>
              <a:t>1. Продажа продукта медицинским учреждениям. Примерная стоимость 1 набора продукта - 10000 рублей. План продаж на год - 1000 упаковок. Итого доход: 1000000 руб. 2. Лицензирование технологии: Стоимость лицензии - 500000 руб. 3. Обучающие курсы и консультации для лабораторий: Стоимость услуги - 5000 рублей. План по оказанию услуг - 10 за один год. Итого: 50000 руб. 4. Исследовательские проекты: Участие в исследовательских проектах</a:t>
            </a:r>
          </a:p>
        </p:txBody>
      </p:sp>
      <p:sp>
        <p:nvSpPr>
          <p:cNvPr id="7175" name="Прямоугольник 11"/>
          <p:cNvSpPr>
            <a:spLocks noChangeArrowheads="1"/>
          </p:cNvSpPr>
          <p:nvPr/>
        </p:nvSpPr>
        <p:spPr bwMode="auto">
          <a:xfrm>
            <a:off x="-10583" y="44451"/>
            <a:ext cx="638386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en-US" sz="2400" b="1">
                <a:latin typeface="Georgia" pitchFamily="18" charset="0"/>
                <a:cs typeface="Tahoma" pitchFamily="34" charset="0"/>
              </a:rPr>
              <a:t>План реализации проекта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8" y="995119"/>
            <a:ext cx="553828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1474</Words>
  <Application>Microsoft Office PowerPoint</Application>
  <PresentationFormat>Широкоэкранный</PresentationFormat>
  <Paragraphs>94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Gilroy-ExtraBold</vt:lpstr>
      <vt:lpstr>Gilroy-Light</vt:lpstr>
      <vt:lpstr>Lucida Sans Unicode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Lamiya Abdullaeva</cp:lastModifiedBy>
  <cp:revision>12</cp:revision>
  <dcterms:modified xsi:type="dcterms:W3CDTF">2024-05-14T21:00:10Z</dcterms:modified>
</cp:coreProperties>
</file>