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2" r:id="rId4"/>
    <p:sldId id="283" r:id="rId5"/>
    <p:sldId id="284" r:id="rId6"/>
    <p:sldId id="302" r:id="rId7"/>
    <p:sldId id="285" r:id="rId8"/>
    <p:sldId id="287" r:id="rId9"/>
    <p:sldId id="290" r:id="rId10"/>
    <p:sldId id="288" r:id="rId11"/>
  </p:sldIdLst>
  <p:sldSz cx="12192000" cy="6858000"/>
  <p:notesSz cx="6797675" cy="99298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48AF15-9660-49CF-A203-861F96CB4A7B}" v="99" dt="2023-09-27T01:41:32.43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66" d="100"/>
          <a:sy n="66" d="100"/>
        </p:scale>
        <p:origin x="384" y="19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71A165-9507-43D9-B3B4-1385C496205D}" type="doc">
      <dgm:prSet loTypeId="urn:microsoft.com/office/officeart/2005/8/layout/target1" loCatId="relationship" qsTypeId="urn:microsoft.com/office/officeart/2005/8/quickstyle/simple1" qsCatId="simple" csTypeId="urn:microsoft.com/office/officeart/2005/8/colors/accent6_3" csCatId="accent6" phldr="1"/>
      <dgm:spPr/>
    </dgm:pt>
    <dgm:pt modelId="{C336C036-C3D1-4D08-8D26-DA8E4A690FD9}">
      <dgm:prSet phldrT="[Текст]"/>
      <dgm:spPr/>
      <dgm:t>
        <a:bodyPr/>
        <a:lstStyle/>
        <a:p>
          <a:r>
            <a:rPr lang="ru-RU" dirty="0">
              <a:solidFill>
                <a:srgbClr val="1F1F24"/>
              </a:solidFill>
              <a:latin typeface="IBM_Plex_Sans"/>
            </a:rPr>
            <a:t>Технические вузы</a:t>
          </a:r>
          <a:br>
            <a:rPr lang="ru-RU" dirty="0">
              <a:solidFill>
                <a:srgbClr val="1F1F24"/>
              </a:solidFill>
              <a:latin typeface="IBM_Plex_Sans"/>
            </a:rPr>
          </a:br>
          <a:r>
            <a:rPr lang="ru-RU" dirty="0">
              <a:solidFill>
                <a:srgbClr val="1F1F24"/>
              </a:solidFill>
              <a:latin typeface="IBM_Plex_Sans"/>
            </a:rPr>
            <a:t>350</a:t>
          </a:r>
          <a:endParaRPr lang="ru-RU" dirty="0"/>
        </a:p>
      </dgm:t>
    </dgm:pt>
    <dgm:pt modelId="{5D9E47CF-6988-470B-9EB4-E6B85FFC8005}" type="parTrans" cxnId="{4045608C-0E5C-4175-ABD5-24AB03563032}">
      <dgm:prSet/>
      <dgm:spPr/>
      <dgm:t>
        <a:bodyPr/>
        <a:lstStyle/>
        <a:p>
          <a:endParaRPr lang="ru-RU"/>
        </a:p>
      </dgm:t>
    </dgm:pt>
    <dgm:pt modelId="{B092F838-E73D-46FB-8450-C2E628FE6C4C}" type="sibTrans" cxnId="{4045608C-0E5C-4175-ABD5-24AB03563032}">
      <dgm:prSet/>
      <dgm:spPr/>
      <dgm:t>
        <a:bodyPr/>
        <a:lstStyle/>
        <a:p>
          <a:endParaRPr lang="ru-RU"/>
        </a:p>
      </dgm:t>
    </dgm:pt>
    <dgm:pt modelId="{5B180E80-86A1-400C-8D6B-ED4CDC45B865}">
      <dgm:prSet phldrT="[Текст]"/>
      <dgm:spPr/>
      <dgm:t>
        <a:bodyPr/>
        <a:lstStyle/>
        <a:p>
          <a:r>
            <a:rPr lang="ru-RU" dirty="0"/>
            <a:t>Технические колледжи</a:t>
          </a:r>
          <a:br>
            <a:rPr lang="ru-RU" dirty="0"/>
          </a:br>
          <a:r>
            <a:rPr lang="ru-RU" dirty="0"/>
            <a:t>1487</a:t>
          </a:r>
        </a:p>
      </dgm:t>
    </dgm:pt>
    <dgm:pt modelId="{4A942382-88F8-4ACE-865E-4401556B20E9}" type="parTrans" cxnId="{5505C014-C81D-408A-B1AD-0724054F8115}">
      <dgm:prSet/>
      <dgm:spPr/>
      <dgm:t>
        <a:bodyPr/>
        <a:lstStyle/>
        <a:p>
          <a:endParaRPr lang="ru-RU"/>
        </a:p>
      </dgm:t>
    </dgm:pt>
    <dgm:pt modelId="{6A5520A2-22A0-4D49-9989-CAB1300ECD96}" type="sibTrans" cxnId="{5505C014-C81D-408A-B1AD-0724054F8115}">
      <dgm:prSet/>
      <dgm:spPr/>
      <dgm:t>
        <a:bodyPr/>
        <a:lstStyle/>
        <a:p>
          <a:endParaRPr lang="ru-RU"/>
        </a:p>
      </dgm:t>
    </dgm:pt>
    <dgm:pt modelId="{ED33817A-5F97-4E32-A5DE-43BF665BDB44}" type="pres">
      <dgm:prSet presAssocID="{5A71A165-9507-43D9-B3B4-1385C496205D}" presName="composite" presStyleCnt="0">
        <dgm:presLayoutVars>
          <dgm:chMax val="5"/>
          <dgm:dir/>
          <dgm:resizeHandles val="exact"/>
        </dgm:presLayoutVars>
      </dgm:prSet>
      <dgm:spPr/>
    </dgm:pt>
    <dgm:pt modelId="{158F4B20-F6E3-4C3B-B968-FF0A6994F65F}" type="pres">
      <dgm:prSet presAssocID="{C336C036-C3D1-4D08-8D26-DA8E4A690FD9}" presName="circle1" presStyleLbl="lnNode1" presStyleIdx="0" presStyleCnt="2" custScaleX="152823" custScaleY="152823"/>
      <dgm:spPr>
        <a:solidFill>
          <a:srgbClr val="FF0000"/>
        </a:solidFill>
      </dgm:spPr>
    </dgm:pt>
    <dgm:pt modelId="{FE9D94F8-4DF4-420E-A4AE-B8F350B4DA7F}" type="pres">
      <dgm:prSet presAssocID="{C336C036-C3D1-4D08-8D26-DA8E4A690FD9}" presName="text1" presStyleLbl="revTx" presStyleIdx="0" presStyleCnt="2" custScaleX="135231" custLinFactNeighborX="20945" custLinFactNeighborY="-307">
        <dgm:presLayoutVars>
          <dgm:bulletEnabled val="1"/>
        </dgm:presLayoutVars>
      </dgm:prSet>
      <dgm:spPr/>
    </dgm:pt>
    <dgm:pt modelId="{ED83642C-D49F-4A63-B669-0137B5BEB0B5}" type="pres">
      <dgm:prSet presAssocID="{C336C036-C3D1-4D08-8D26-DA8E4A690FD9}" presName="line1" presStyleLbl="callout" presStyleIdx="0" presStyleCnt="4"/>
      <dgm:spPr>
        <a:ln>
          <a:solidFill>
            <a:schemeClr val="tx2">
              <a:lumMod val="60000"/>
              <a:lumOff val="40000"/>
            </a:schemeClr>
          </a:solidFill>
        </a:ln>
      </dgm:spPr>
    </dgm:pt>
    <dgm:pt modelId="{680E991C-8727-4479-852B-7AE2E5B70432}" type="pres">
      <dgm:prSet presAssocID="{C336C036-C3D1-4D08-8D26-DA8E4A690FD9}" presName="d1" presStyleLbl="callout" presStyleIdx="1" presStyleCnt="4"/>
      <dgm:spPr>
        <a:ln>
          <a:solidFill>
            <a:schemeClr val="tx2">
              <a:lumMod val="60000"/>
              <a:lumOff val="40000"/>
            </a:schemeClr>
          </a:solidFill>
        </a:ln>
      </dgm:spPr>
    </dgm:pt>
    <dgm:pt modelId="{D8CC2608-EEBC-4412-8746-61B0FD8AF13A}" type="pres">
      <dgm:prSet presAssocID="{5B180E80-86A1-400C-8D6B-ED4CDC45B865}" presName="circle2" presStyleLbl="lnNode1" presStyleIdx="1" presStyleCnt="2" custScaleX="116151" custScaleY="116151"/>
      <dgm:spPr>
        <a:solidFill>
          <a:srgbClr val="8F00FF"/>
        </a:solidFill>
      </dgm:spPr>
    </dgm:pt>
    <dgm:pt modelId="{33DE7A19-AD8F-425E-8407-5D5B79260FB0}" type="pres">
      <dgm:prSet presAssocID="{5B180E80-86A1-400C-8D6B-ED4CDC45B865}" presName="text2" presStyleLbl="revTx" presStyleIdx="1" presStyleCnt="2">
        <dgm:presLayoutVars>
          <dgm:bulletEnabled val="1"/>
        </dgm:presLayoutVars>
      </dgm:prSet>
      <dgm:spPr/>
    </dgm:pt>
    <dgm:pt modelId="{CECB17FA-3D1B-4BEA-B217-EC5BB7BAE747}" type="pres">
      <dgm:prSet presAssocID="{5B180E80-86A1-400C-8D6B-ED4CDC45B865}" presName="line2" presStyleLbl="callout" presStyleIdx="2" presStyleCnt="4"/>
      <dgm:spPr>
        <a:ln>
          <a:solidFill>
            <a:schemeClr val="tx2">
              <a:lumMod val="60000"/>
              <a:lumOff val="40000"/>
            </a:schemeClr>
          </a:solidFill>
        </a:ln>
      </dgm:spPr>
    </dgm:pt>
    <dgm:pt modelId="{F621ABE4-296F-4663-ABD5-DC70A1C7548C}" type="pres">
      <dgm:prSet presAssocID="{5B180E80-86A1-400C-8D6B-ED4CDC45B865}" presName="d2" presStyleLbl="callout" presStyleIdx="3" presStyleCnt="4" custScaleX="78181" custScaleY="77863" custLinFactNeighborX="11193" custLinFactNeighborY="-11397"/>
      <dgm:spPr>
        <a:ln>
          <a:solidFill>
            <a:schemeClr val="tx2">
              <a:lumMod val="60000"/>
              <a:lumOff val="40000"/>
            </a:schemeClr>
          </a:solidFill>
        </a:ln>
      </dgm:spPr>
    </dgm:pt>
  </dgm:ptLst>
  <dgm:cxnLst>
    <dgm:cxn modelId="{5505C014-C81D-408A-B1AD-0724054F8115}" srcId="{5A71A165-9507-43D9-B3B4-1385C496205D}" destId="{5B180E80-86A1-400C-8D6B-ED4CDC45B865}" srcOrd="1" destOrd="0" parTransId="{4A942382-88F8-4ACE-865E-4401556B20E9}" sibTransId="{6A5520A2-22A0-4D49-9989-CAB1300ECD96}"/>
    <dgm:cxn modelId="{2FEE0666-2D84-4C9A-8F96-678D6A71DC6E}" type="presOf" srcId="{C336C036-C3D1-4D08-8D26-DA8E4A690FD9}" destId="{FE9D94F8-4DF4-420E-A4AE-B8F350B4DA7F}" srcOrd="0" destOrd="0" presId="urn:microsoft.com/office/officeart/2005/8/layout/target1"/>
    <dgm:cxn modelId="{4045608C-0E5C-4175-ABD5-24AB03563032}" srcId="{5A71A165-9507-43D9-B3B4-1385C496205D}" destId="{C336C036-C3D1-4D08-8D26-DA8E4A690FD9}" srcOrd="0" destOrd="0" parTransId="{5D9E47CF-6988-470B-9EB4-E6B85FFC8005}" sibTransId="{B092F838-E73D-46FB-8450-C2E628FE6C4C}"/>
    <dgm:cxn modelId="{544A2BCC-45F1-4794-82F3-FE737DE2C28F}" type="presOf" srcId="{5B180E80-86A1-400C-8D6B-ED4CDC45B865}" destId="{33DE7A19-AD8F-425E-8407-5D5B79260FB0}" srcOrd="0" destOrd="0" presId="urn:microsoft.com/office/officeart/2005/8/layout/target1"/>
    <dgm:cxn modelId="{88121EF1-2830-45C1-97DA-6F7C15B804F7}" type="presOf" srcId="{5A71A165-9507-43D9-B3B4-1385C496205D}" destId="{ED33817A-5F97-4E32-A5DE-43BF665BDB44}" srcOrd="0" destOrd="0" presId="urn:microsoft.com/office/officeart/2005/8/layout/target1"/>
    <dgm:cxn modelId="{7142452C-2737-4C89-B831-9FD2A38250BE}" type="presParOf" srcId="{ED33817A-5F97-4E32-A5DE-43BF665BDB44}" destId="{158F4B20-F6E3-4C3B-B968-FF0A6994F65F}" srcOrd="0" destOrd="0" presId="urn:microsoft.com/office/officeart/2005/8/layout/target1"/>
    <dgm:cxn modelId="{1E72AD0F-25DB-4316-B991-DFB0CB7600B4}" type="presParOf" srcId="{ED33817A-5F97-4E32-A5DE-43BF665BDB44}" destId="{FE9D94F8-4DF4-420E-A4AE-B8F350B4DA7F}" srcOrd="1" destOrd="0" presId="urn:microsoft.com/office/officeart/2005/8/layout/target1"/>
    <dgm:cxn modelId="{41A77606-D15C-4B86-8B44-8CABAE2C7EB9}" type="presParOf" srcId="{ED33817A-5F97-4E32-A5DE-43BF665BDB44}" destId="{ED83642C-D49F-4A63-B669-0137B5BEB0B5}" srcOrd="2" destOrd="0" presId="urn:microsoft.com/office/officeart/2005/8/layout/target1"/>
    <dgm:cxn modelId="{FCECA7D7-7505-45A3-93BC-793B74ADB2CE}" type="presParOf" srcId="{ED33817A-5F97-4E32-A5DE-43BF665BDB44}" destId="{680E991C-8727-4479-852B-7AE2E5B70432}" srcOrd="3" destOrd="0" presId="urn:microsoft.com/office/officeart/2005/8/layout/target1"/>
    <dgm:cxn modelId="{56A8E64B-F751-42C1-83F4-1D261DBEC08C}" type="presParOf" srcId="{ED33817A-5F97-4E32-A5DE-43BF665BDB44}" destId="{D8CC2608-EEBC-4412-8746-61B0FD8AF13A}" srcOrd="4" destOrd="0" presId="urn:microsoft.com/office/officeart/2005/8/layout/target1"/>
    <dgm:cxn modelId="{077C276A-7A82-4547-A662-C42B2D01A000}" type="presParOf" srcId="{ED33817A-5F97-4E32-A5DE-43BF665BDB44}" destId="{33DE7A19-AD8F-425E-8407-5D5B79260FB0}" srcOrd="5" destOrd="0" presId="urn:microsoft.com/office/officeart/2005/8/layout/target1"/>
    <dgm:cxn modelId="{169F89EF-5ACF-4BB2-BEBD-BFA8FEBF5CD9}" type="presParOf" srcId="{ED33817A-5F97-4E32-A5DE-43BF665BDB44}" destId="{CECB17FA-3D1B-4BEA-B217-EC5BB7BAE747}" srcOrd="6" destOrd="0" presId="urn:microsoft.com/office/officeart/2005/8/layout/target1"/>
    <dgm:cxn modelId="{3990407C-53FA-4433-8DB1-5A1C44E1F6D5}" type="presParOf" srcId="{ED33817A-5F97-4E32-A5DE-43BF665BDB44}" destId="{F621ABE4-296F-4663-ABD5-DC70A1C7548C}" srcOrd="7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6E166B-23C5-4956-99CC-1E8FDE2D016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B1E5047-D89D-4526-BE8D-F42E9C1B21A1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800" dirty="0"/>
            <a:t>Разработка и апробация первого курсового проекта</a:t>
          </a:r>
        </a:p>
      </dgm:t>
    </dgm:pt>
    <dgm:pt modelId="{A10C8846-07FD-4382-B241-875F7FC8BA55}" type="parTrans" cxnId="{8931630F-8AC9-4CD3-AFB7-6ACB6CC87F9E}">
      <dgm:prSet/>
      <dgm:spPr/>
      <dgm:t>
        <a:bodyPr/>
        <a:lstStyle/>
        <a:p>
          <a:endParaRPr lang="ru-RU" sz="2400"/>
        </a:p>
      </dgm:t>
    </dgm:pt>
    <dgm:pt modelId="{4AEB57AA-90DE-474B-9D5A-14C9A179A4A9}" type="sibTrans" cxnId="{8931630F-8AC9-4CD3-AFB7-6ACB6CC87F9E}">
      <dgm:prSet custT="1"/>
      <dgm:spPr/>
      <dgm:t>
        <a:bodyPr/>
        <a:lstStyle/>
        <a:p>
          <a:endParaRPr lang="ru-RU" sz="1600"/>
        </a:p>
      </dgm:t>
    </dgm:pt>
    <dgm:pt modelId="{CB06E88A-12ED-4A80-87AB-211E38E797BA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800" dirty="0"/>
            <a:t>Разработка универсального фреймворка для быстрой сборки виртуальных курсовых по любой тематике</a:t>
          </a:r>
        </a:p>
      </dgm:t>
    </dgm:pt>
    <dgm:pt modelId="{F9B0B6CB-81F8-4414-B6F8-1A66E02DA0C3}" type="parTrans" cxnId="{FCCD7C28-4C7E-4E44-8489-830DDB10504E}">
      <dgm:prSet/>
      <dgm:spPr/>
      <dgm:t>
        <a:bodyPr/>
        <a:lstStyle/>
        <a:p>
          <a:endParaRPr lang="ru-RU" sz="2400"/>
        </a:p>
      </dgm:t>
    </dgm:pt>
    <dgm:pt modelId="{327413EB-2378-4882-84E9-4593B56B2C75}" type="sibTrans" cxnId="{FCCD7C28-4C7E-4E44-8489-830DDB10504E}">
      <dgm:prSet custT="1"/>
      <dgm:spPr/>
      <dgm:t>
        <a:bodyPr/>
        <a:lstStyle/>
        <a:p>
          <a:endParaRPr lang="ru-RU" sz="1600"/>
        </a:p>
      </dgm:t>
    </dgm:pt>
    <dgm:pt modelId="{510F7EC1-5327-447A-B0A0-398F9775DE82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800" dirty="0"/>
            <a:t>Масштабирование производства. Создание платформы.</a:t>
          </a:r>
        </a:p>
      </dgm:t>
    </dgm:pt>
    <dgm:pt modelId="{CC770B41-036D-4DA4-91A9-8722A5013B6E}" type="parTrans" cxnId="{04654F4F-B311-4AAE-8923-30158172C94E}">
      <dgm:prSet/>
      <dgm:spPr/>
      <dgm:t>
        <a:bodyPr/>
        <a:lstStyle/>
        <a:p>
          <a:endParaRPr lang="ru-RU" sz="2400"/>
        </a:p>
      </dgm:t>
    </dgm:pt>
    <dgm:pt modelId="{551E522C-EB8A-4CA8-B96D-11927C4AA8AE}" type="sibTrans" cxnId="{04654F4F-B311-4AAE-8923-30158172C94E}">
      <dgm:prSet/>
      <dgm:spPr/>
      <dgm:t>
        <a:bodyPr/>
        <a:lstStyle/>
        <a:p>
          <a:endParaRPr lang="ru-RU" sz="2400"/>
        </a:p>
      </dgm:t>
    </dgm:pt>
    <dgm:pt modelId="{CA5A7053-18D5-43ED-8C85-82F0878B53D0}" type="pres">
      <dgm:prSet presAssocID="{916E166B-23C5-4956-99CC-1E8FDE2D0161}" presName="Name0" presStyleCnt="0">
        <dgm:presLayoutVars>
          <dgm:dir/>
          <dgm:resizeHandles val="exact"/>
        </dgm:presLayoutVars>
      </dgm:prSet>
      <dgm:spPr/>
    </dgm:pt>
    <dgm:pt modelId="{9E73FFE9-3A80-46E2-8A5E-DA6BA2736A60}" type="pres">
      <dgm:prSet presAssocID="{7B1E5047-D89D-4526-BE8D-F42E9C1B21A1}" presName="node" presStyleLbl="node1" presStyleIdx="0" presStyleCnt="3">
        <dgm:presLayoutVars>
          <dgm:bulletEnabled val="1"/>
        </dgm:presLayoutVars>
      </dgm:prSet>
      <dgm:spPr/>
    </dgm:pt>
    <dgm:pt modelId="{9DC3A06E-6289-4FC3-A350-BBB2BEBBE9A4}" type="pres">
      <dgm:prSet presAssocID="{4AEB57AA-90DE-474B-9D5A-14C9A179A4A9}" presName="sibTrans" presStyleLbl="sibTrans2D1" presStyleIdx="0" presStyleCnt="2"/>
      <dgm:spPr/>
    </dgm:pt>
    <dgm:pt modelId="{D0EF7305-9BDF-4E66-9592-3CE5D122CC39}" type="pres">
      <dgm:prSet presAssocID="{4AEB57AA-90DE-474B-9D5A-14C9A179A4A9}" presName="connectorText" presStyleLbl="sibTrans2D1" presStyleIdx="0" presStyleCnt="2"/>
      <dgm:spPr/>
    </dgm:pt>
    <dgm:pt modelId="{432B54CA-A685-42FA-8C15-2EC85AA88639}" type="pres">
      <dgm:prSet presAssocID="{CB06E88A-12ED-4A80-87AB-211E38E797BA}" presName="node" presStyleLbl="node1" presStyleIdx="1" presStyleCnt="3" custScaleX="148428">
        <dgm:presLayoutVars>
          <dgm:bulletEnabled val="1"/>
        </dgm:presLayoutVars>
      </dgm:prSet>
      <dgm:spPr/>
    </dgm:pt>
    <dgm:pt modelId="{4AA860DB-FC87-44F5-850E-7210DC711D90}" type="pres">
      <dgm:prSet presAssocID="{327413EB-2378-4882-84E9-4593B56B2C75}" presName="sibTrans" presStyleLbl="sibTrans2D1" presStyleIdx="1" presStyleCnt="2"/>
      <dgm:spPr/>
    </dgm:pt>
    <dgm:pt modelId="{2B547246-C651-40BB-95B5-415D6C00E50F}" type="pres">
      <dgm:prSet presAssocID="{327413EB-2378-4882-84E9-4593B56B2C75}" presName="connectorText" presStyleLbl="sibTrans2D1" presStyleIdx="1" presStyleCnt="2"/>
      <dgm:spPr/>
    </dgm:pt>
    <dgm:pt modelId="{BDDECAFC-F621-4808-A8B3-5C77F0F8EDD9}" type="pres">
      <dgm:prSet presAssocID="{510F7EC1-5327-447A-B0A0-398F9775DE82}" presName="node" presStyleLbl="node1" presStyleIdx="2" presStyleCnt="3">
        <dgm:presLayoutVars>
          <dgm:bulletEnabled val="1"/>
        </dgm:presLayoutVars>
      </dgm:prSet>
      <dgm:spPr/>
    </dgm:pt>
  </dgm:ptLst>
  <dgm:cxnLst>
    <dgm:cxn modelId="{8931630F-8AC9-4CD3-AFB7-6ACB6CC87F9E}" srcId="{916E166B-23C5-4956-99CC-1E8FDE2D0161}" destId="{7B1E5047-D89D-4526-BE8D-F42E9C1B21A1}" srcOrd="0" destOrd="0" parTransId="{A10C8846-07FD-4382-B241-875F7FC8BA55}" sibTransId="{4AEB57AA-90DE-474B-9D5A-14C9A179A4A9}"/>
    <dgm:cxn modelId="{FCCD7C28-4C7E-4E44-8489-830DDB10504E}" srcId="{916E166B-23C5-4956-99CC-1E8FDE2D0161}" destId="{CB06E88A-12ED-4A80-87AB-211E38E797BA}" srcOrd="1" destOrd="0" parTransId="{F9B0B6CB-81F8-4414-B6F8-1A66E02DA0C3}" sibTransId="{327413EB-2378-4882-84E9-4593B56B2C75}"/>
    <dgm:cxn modelId="{43B8752B-E31C-4086-9F27-FD29B8F59A6D}" type="presOf" srcId="{CB06E88A-12ED-4A80-87AB-211E38E797BA}" destId="{432B54CA-A685-42FA-8C15-2EC85AA88639}" srcOrd="0" destOrd="0" presId="urn:microsoft.com/office/officeart/2005/8/layout/process1"/>
    <dgm:cxn modelId="{FE4FFB32-319E-4D17-A90C-8AFEB74566E4}" type="presOf" srcId="{327413EB-2378-4882-84E9-4593B56B2C75}" destId="{4AA860DB-FC87-44F5-850E-7210DC711D90}" srcOrd="0" destOrd="0" presId="urn:microsoft.com/office/officeart/2005/8/layout/process1"/>
    <dgm:cxn modelId="{8C75185B-D551-4E05-B83D-F80835179A10}" type="presOf" srcId="{4AEB57AA-90DE-474B-9D5A-14C9A179A4A9}" destId="{D0EF7305-9BDF-4E66-9592-3CE5D122CC39}" srcOrd="1" destOrd="0" presId="urn:microsoft.com/office/officeart/2005/8/layout/process1"/>
    <dgm:cxn modelId="{02BA9E6A-7160-4C2E-A461-DEDEEAF0ACD7}" type="presOf" srcId="{7B1E5047-D89D-4526-BE8D-F42E9C1B21A1}" destId="{9E73FFE9-3A80-46E2-8A5E-DA6BA2736A60}" srcOrd="0" destOrd="0" presId="urn:microsoft.com/office/officeart/2005/8/layout/process1"/>
    <dgm:cxn modelId="{97CABC4D-7028-4E90-A26B-C0DB03BA2004}" type="presOf" srcId="{327413EB-2378-4882-84E9-4593B56B2C75}" destId="{2B547246-C651-40BB-95B5-415D6C00E50F}" srcOrd="1" destOrd="0" presId="urn:microsoft.com/office/officeart/2005/8/layout/process1"/>
    <dgm:cxn modelId="{04654F4F-B311-4AAE-8923-30158172C94E}" srcId="{916E166B-23C5-4956-99CC-1E8FDE2D0161}" destId="{510F7EC1-5327-447A-B0A0-398F9775DE82}" srcOrd="2" destOrd="0" parTransId="{CC770B41-036D-4DA4-91A9-8722A5013B6E}" sibTransId="{551E522C-EB8A-4CA8-B96D-11927C4AA8AE}"/>
    <dgm:cxn modelId="{C8487D77-470B-46D7-9F19-D419846DCD10}" type="presOf" srcId="{4AEB57AA-90DE-474B-9D5A-14C9A179A4A9}" destId="{9DC3A06E-6289-4FC3-A350-BBB2BEBBE9A4}" srcOrd="0" destOrd="0" presId="urn:microsoft.com/office/officeart/2005/8/layout/process1"/>
    <dgm:cxn modelId="{0C9CEF92-18B9-4388-83C0-6E4BAC391FC7}" type="presOf" srcId="{510F7EC1-5327-447A-B0A0-398F9775DE82}" destId="{BDDECAFC-F621-4808-A8B3-5C77F0F8EDD9}" srcOrd="0" destOrd="0" presId="urn:microsoft.com/office/officeart/2005/8/layout/process1"/>
    <dgm:cxn modelId="{AACDC3C3-F5E6-4BC4-9411-779C4601627C}" type="presOf" srcId="{916E166B-23C5-4956-99CC-1E8FDE2D0161}" destId="{CA5A7053-18D5-43ED-8C85-82F0878B53D0}" srcOrd="0" destOrd="0" presId="urn:microsoft.com/office/officeart/2005/8/layout/process1"/>
    <dgm:cxn modelId="{9C5F46D9-3C41-40F4-BDAD-84A3B72077EB}" type="presParOf" srcId="{CA5A7053-18D5-43ED-8C85-82F0878B53D0}" destId="{9E73FFE9-3A80-46E2-8A5E-DA6BA2736A60}" srcOrd="0" destOrd="0" presId="urn:microsoft.com/office/officeart/2005/8/layout/process1"/>
    <dgm:cxn modelId="{FB2CBDCA-AAAC-4ED4-B0E3-8F1D7EF0E664}" type="presParOf" srcId="{CA5A7053-18D5-43ED-8C85-82F0878B53D0}" destId="{9DC3A06E-6289-4FC3-A350-BBB2BEBBE9A4}" srcOrd="1" destOrd="0" presId="urn:microsoft.com/office/officeart/2005/8/layout/process1"/>
    <dgm:cxn modelId="{771AF250-4D69-479E-A7D3-8BFFCA2A8763}" type="presParOf" srcId="{9DC3A06E-6289-4FC3-A350-BBB2BEBBE9A4}" destId="{D0EF7305-9BDF-4E66-9592-3CE5D122CC39}" srcOrd="0" destOrd="0" presId="urn:microsoft.com/office/officeart/2005/8/layout/process1"/>
    <dgm:cxn modelId="{2151B246-8065-43C6-B94A-0D2CB2D1276C}" type="presParOf" srcId="{CA5A7053-18D5-43ED-8C85-82F0878B53D0}" destId="{432B54CA-A685-42FA-8C15-2EC85AA88639}" srcOrd="2" destOrd="0" presId="urn:microsoft.com/office/officeart/2005/8/layout/process1"/>
    <dgm:cxn modelId="{C2A730CA-4C31-4381-AF49-61193B1B7926}" type="presParOf" srcId="{CA5A7053-18D5-43ED-8C85-82F0878B53D0}" destId="{4AA860DB-FC87-44F5-850E-7210DC711D90}" srcOrd="3" destOrd="0" presId="urn:microsoft.com/office/officeart/2005/8/layout/process1"/>
    <dgm:cxn modelId="{B9DF5DBE-5171-4AFD-A4B0-812D2D99BF55}" type="presParOf" srcId="{4AA860DB-FC87-44F5-850E-7210DC711D90}" destId="{2B547246-C651-40BB-95B5-415D6C00E50F}" srcOrd="0" destOrd="0" presId="urn:microsoft.com/office/officeart/2005/8/layout/process1"/>
    <dgm:cxn modelId="{20D58DCC-6300-4082-8309-8579523147DF}" type="presParOf" srcId="{CA5A7053-18D5-43ED-8C85-82F0878B53D0}" destId="{BDDECAFC-F621-4808-A8B3-5C77F0F8EDD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C2608-EEBC-4412-8746-61B0FD8AF13A}">
      <dsp:nvSpPr>
        <dsp:cNvPr id="0" name=""/>
        <dsp:cNvSpPr/>
      </dsp:nvSpPr>
      <dsp:spPr>
        <a:xfrm>
          <a:off x="1076688" y="862384"/>
          <a:ext cx="4720376" cy="4720376"/>
        </a:xfrm>
        <a:prstGeom prst="ellipse">
          <a:avLst/>
        </a:prstGeom>
        <a:solidFill>
          <a:srgbClr val="8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F4B20-F6E3-4C3B-B968-FF0A6994F65F}">
      <dsp:nvSpPr>
        <dsp:cNvPr id="0" name=""/>
        <dsp:cNvSpPr/>
      </dsp:nvSpPr>
      <dsp:spPr>
        <a:xfrm>
          <a:off x="2401756" y="2187451"/>
          <a:ext cx="2070242" cy="207024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D94F8-4DF4-420E-A4AE-B8F350B4DA7F}">
      <dsp:nvSpPr>
        <dsp:cNvPr id="0" name=""/>
        <dsp:cNvSpPr/>
      </dsp:nvSpPr>
      <dsp:spPr>
        <a:xfrm>
          <a:off x="6213866" y="-164094"/>
          <a:ext cx="2747894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1F1F24"/>
              </a:solidFill>
              <a:latin typeface="IBM_Plex_Sans"/>
            </a:rPr>
            <a:t>Технические вузы</a:t>
          </a:r>
          <a:br>
            <a:rPr lang="ru-RU" sz="2400" kern="1200" dirty="0">
              <a:solidFill>
                <a:srgbClr val="1F1F24"/>
              </a:solidFill>
              <a:latin typeface="IBM_Plex_Sans"/>
            </a:rPr>
          </a:br>
          <a:r>
            <a:rPr lang="ru-RU" sz="2400" kern="1200" dirty="0">
              <a:solidFill>
                <a:srgbClr val="1F1F24"/>
              </a:solidFill>
              <a:latin typeface="IBM_Plex_Sans"/>
            </a:rPr>
            <a:t>350</a:t>
          </a:r>
          <a:endParaRPr lang="ru-RU" sz="2400" kern="1200" dirty="0"/>
        </a:p>
      </dsp:txBody>
      <dsp:txXfrm>
        <a:off x="6213866" y="-164094"/>
        <a:ext cx="2747894" cy="1693333"/>
      </dsp:txXfrm>
    </dsp:sp>
    <dsp:sp modelId="{ED83642C-D49F-4A63-B669-0137B5BEB0B5}">
      <dsp:nvSpPr>
        <dsp:cNvPr id="0" name=""/>
        <dsp:cNvSpPr/>
      </dsp:nvSpPr>
      <dsp:spPr>
        <a:xfrm>
          <a:off x="5638210" y="682572"/>
          <a:ext cx="508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E991C-8727-4479-852B-7AE2E5B70432}">
      <dsp:nvSpPr>
        <dsp:cNvPr id="0" name=""/>
        <dsp:cNvSpPr/>
      </dsp:nvSpPr>
      <dsp:spPr>
        <a:xfrm rot="5400000">
          <a:off x="3266020" y="852075"/>
          <a:ext cx="2541354" cy="219964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E7A19-AD8F-425E-8407-5D5B79260FB0}">
      <dsp:nvSpPr>
        <dsp:cNvPr id="0" name=""/>
        <dsp:cNvSpPr/>
      </dsp:nvSpPr>
      <dsp:spPr>
        <a:xfrm>
          <a:off x="6146210" y="1529239"/>
          <a:ext cx="203200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Технические колледжи</a:t>
          </a:r>
          <a:br>
            <a:rPr lang="ru-RU" sz="2400" kern="1200" dirty="0"/>
          </a:br>
          <a:r>
            <a:rPr lang="ru-RU" sz="2400" kern="1200" dirty="0"/>
            <a:t>1487</a:t>
          </a:r>
        </a:p>
      </dsp:txBody>
      <dsp:txXfrm>
        <a:off x="6146210" y="1529239"/>
        <a:ext cx="2032000" cy="1693333"/>
      </dsp:txXfrm>
    </dsp:sp>
    <dsp:sp modelId="{CECB17FA-3D1B-4BEA-B217-EC5BB7BAE747}">
      <dsp:nvSpPr>
        <dsp:cNvPr id="0" name=""/>
        <dsp:cNvSpPr/>
      </dsp:nvSpPr>
      <dsp:spPr>
        <a:xfrm>
          <a:off x="5638210" y="2375905"/>
          <a:ext cx="508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1ABE4-296F-4663-ABD5-DC70A1C7548C}">
      <dsp:nvSpPr>
        <dsp:cNvPr id="0" name=""/>
        <dsp:cNvSpPr/>
      </dsp:nvSpPr>
      <dsp:spPr>
        <a:xfrm rot="5400000">
          <a:off x="4466868" y="2584508"/>
          <a:ext cx="1385142" cy="961126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3FFE9-3A80-46E2-8A5E-DA6BA2736A60}">
      <dsp:nvSpPr>
        <dsp:cNvPr id="0" name=""/>
        <dsp:cNvSpPr/>
      </dsp:nvSpPr>
      <dsp:spPr>
        <a:xfrm>
          <a:off x="4771" y="1841151"/>
          <a:ext cx="2155801" cy="173636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Разработка и апробация первого курсового проекта</a:t>
          </a:r>
        </a:p>
      </dsp:txBody>
      <dsp:txXfrm>
        <a:off x="55627" y="1892007"/>
        <a:ext cx="2054089" cy="1634652"/>
      </dsp:txXfrm>
    </dsp:sp>
    <dsp:sp modelId="{9DC3A06E-6289-4FC3-A350-BBB2BEBBE9A4}">
      <dsp:nvSpPr>
        <dsp:cNvPr id="0" name=""/>
        <dsp:cNvSpPr/>
      </dsp:nvSpPr>
      <dsp:spPr>
        <a:xfrm>
          <a:off x="2376153" y="2442014"/>
          <a:ext cx="457029" cy="5346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2376153" y="2548942"/>
        <a:ext cx="319920" cy="320782"/>
      </dsp:txXfrm>
    </dsp:sp>
    <dsp:sp modelId="{432B54CA-A685-42FA-8C15-2EC85AA88639}">
      <dsp:nvSpPr>
        <dsp:cNvPr id="0" name=""/>
        <dsp:cNvSpPr/>
      </dsp:nvSpPr>
      <dsp:spPr>
        <a:xfrm>
          <a:off x="3022893" y="1841151"/>
          <a:ext cx="3199812" cy="173636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Разработка универсального фреймворка для быстрой сборки виртуальных курсовых по любой тематике</a:t>
          </a:r>
        </a:p>
      </dsp:txBody>
      <dsp:txXfrm>
        <a:off x="3073749" y="1892007"/>
        <a:ext cx="3098100" cy="1634652"/>
      </dsp:txXfrm>
    </dsp:sp>
    <dsp:sp modelId="{4AA860DB-FC87-44F5-850E-7210DC711D90}">
      <dsp:nvSpPr>
        <dsp:cNvPr id="0" name=""/>
        <dsp:cNvSpPr/>
      </dsp:nvSpPr>
      <dsp:spPr>
        <a:xfrm>
          <a:off x="6438286" y="2442014"/>
          <a:ext cx="457029" cy="5346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6438286" y="2548942"/>
        <a:ext cx="319920" cy="320782"/>
      </dsp:txXfrm>
    </dsp:sp>
    <dsp:sp modelId="{BDDECAFC-F621-4808-A8B3-5C77F0F8EDD9}">
      <dsp:nvSpPr>
        <dsp:cNvPr id="0" name=""/>
        <dsp:cNvSpPr/>
      </dsp:nvSpPr>
      <dsp:spPr>
        <a:xfrm>
          <a:off x="7085026" y="1841151"/>
          <a:ext cx="2155801" cy="173636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Масштабирование производства. Создание платформы.</a:t>
          </a:r>
        </a:p>
      </dsp:txBody>
      <dsp:txXfrm>
        <a:off x="7135882" y="1892007"/>
        <a:ext cx="2054089" cy="1634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06357" y="4716661"/>
            <a:ext cx="4984962" cy="446841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pt.2035.university/project/vizualizacia-kursovyh-proektov-po-tehniceskim-disciplinam-s-primeneniem-vr-tehnologij" TargetMode="External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AFAF9DA-3582-4ABA-9DCA-50022FF91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Текст 2"/>
          <p:cNvSpPr txBox="1"/>
          <p:nvPr/>
        </p:nvSpPr>
        <p:spPr>
          <a:xfrm>
            <a:off x="446283" y="1443258"/>
            <a:ext cx="446559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Визуализация курсовых проектов</a:t>
            </a:r>
            <a:b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по техническим дисциплинам с применением </a:t>
            </a:r>
            <a:b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VR-технологий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400" dirty="0">
                <a:solidFill>
                  <a:srgbClr val="7030A0"/>
                </a:solidFill>
                <a:latin typeface="Gilroy-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 на проект</a:t>
            </a:r>
            <a:endParaRPr lang="ru-RU" sz="1400" dirty="0">
              <a:solidFill>
                <a:srgbClr val="7030A0"/>
              </a:solidFill>
              <a:latin typeface="Gilroy-Ligh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200" dirty="0">
              <a:latin typeface="Gilroy-ExtraBold"/>
              <a:ea typeface="Gilroy-ExtraBold"/>
              <a:cs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Роман Кейнер</a:t>
            </a:r>
            <a:endParaRPr sz="2600" dirty="0">
              <a:solidFill>
                <a:srgbClr val="7030A0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412AA7-BD72-43DC-9C72-8CAB8F03C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86722" y="479244"/>
            <a:ext cx="1757477" cy="6706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62A85D-521F-4263-8123-3372EE09E0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152" y="232968"/>
            <a:ext cx="1272134" cy="98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0" y="334118"/>
            <a:ext cx="1025150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Визуализация курсовых проектов по техническим дисциплинам с применением VR-технологий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765DB-96F3-0FD4-3181-3463A35C5154}"/>
              </a:ext>
            </a:extLst>
          </p:cNvPr>
          <p:cNvSpPr txBox="1"/>
          <p:nvPr/>
        </p:nvSpPr>
        <p:spPr>
          <a:xfrm>
            <a:off x="209904" y="986115"/>
            <a:ext cx="5648633" cy="1754326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Большой процент отчисления студентов связанный с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несдачей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курсовых проектов.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Низкий уровень понимания изучаемого предмета.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Недостаточная визуализация 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E14EC-80FA-1D64-C190-39F6953CAA36}"/>
              </a:ext>
            </a:extLst>
          </p:cNvPr>
          <p:cNvSpPr txBox="1"/>
          <p:nvPr/>
        </p:nvSpPr>
        <p:spPr>
          <a:xfrm>
            <a:off x="209903" y="2982769"/>
            <a:ext cx="5648634" cy="3139321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Разработка универсального VR-фреймворка для визуализации параметров, формул и данных курсовых проектов.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Создание трехмерных моделей объектов, рассматриваемых в проектах.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Интеграция фреймворка с учебными материалами и курсами по техническим дисциплинам.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Проведение тестирования и сбор обратной связи от студентов и преподавателей.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456EE-1E71-E09B-AD05-363FD7EA6AD1}"/>
              </a:ext>
            </a:extLst>
          </p:cNvPr>
          <p:cNvSpPr txBox="1"/>
          <p:nvPr/>
        </p:nvSpPr>
        <p:spPr>
          <a:xfrm>
            <a:off x="6096000" y="1041108"/>
            <a:ext cx="5648633" cy="1754326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Фреймворк (конструктор) с использованием </a:t>
            </a:r>
            <a:b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VR-</a:t>
            </a:r>
            <a:r>
              <a:rPr lang="ru-RU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технологий для визуализации связей между формулами, параметрами, таблицами и трехмерными моделями, изучаемых в курсовых проектах объектов.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80365C-A496-C153-A229-B19A81E356A7}"/>
              </a:ext>
            </a:extLst>
          </p:cNvPr>
          <p:cNvSpPr txBox="1"/>
          <p:nvPr/>
        </p:nvSpPr>
        <p:spPr>
          <a:xfrm>
            <a:off x="6096001" y="2982769"/>
            <a:ext cx="5648632" cy="286232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Trebuchet MS" panose="020B0603020202020204" pitchFamily="34" charset="0"/>
              </a:rPr>
              <a:t>Программист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Trebuchet MS" panose="020B0603020202020204" pitchFamily="34" charset="0"/>
              </a:rPr>
              <a:t>3</a:t>
            </a:r>
            <a:r>
              <a:rPr lang="en-US" dirty="0">
                <a:solidFill>
                  <a:srgbClr val="333333"/>
                </a:solidFill>
                <a:latin typeface="Trebuchet MS" panose="020B0603020202020204" pitchFamily="34" charset="0"/>
              </a:rPr>
              <a:t>D-</a:t>
            </a:r>
            <a:r>
              <a:rPr lang="ru-RU" dirty="0" err="1">
                <a:solidFill>
                  <a:srgbClr val="333333"/>
                </a:solidFill>
                <a:latin typeface="Trebuchet MS" panose="020B0603020202020204" pitchFamily="34" charset="0"/>
              </a:rPr>
              <a:t>моделлер</a:t>
            </a:r>
            <a:endParaRPr lang="ru-RU" dirty="0">
              <a:solidFill>
                <a:srgbClr val="333333"/>
              </a:solidFill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Trebuchet MS" panose="020B0603020202020204" pitchFamily="34" charset="0"/>
              </a:rPr>
              <a:t>Эксперты-преподаватели (носители знаний)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урсовик_1">
            <a:hlinkClick r:id="" action="ppaction://media"/>
            <a:extLst>
              <a:ext uri="{FF2B5EF4-FFF2-40B4-BE49-F238E27FC236}">
                <a16:creationId xmlns:a16="http://schemas.microsoft.com/office/drawing/2014/main" id="{1D4BB83D-8A39-44A8-9182-4AB338E70B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8425"/>
            <a:ext cx="12192000" cy="666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029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09904" y="334118"/>
            <a:ext cx="100415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Затраты на разработку 1 курсового проекта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F3E90E-F172-490E-8703-BF7D7D7B3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04" y="914263"/>
            <a:ext cx="11799075" cy="46155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A08F78-4B7F-49A4-A1EB-AFA6137773F5}"/>
              </a:ext>
            </a:extLst>
          </p:cNvPr>
          <p:cNvSpPr txBox="1"/>
          <p:nvPr/>
        </p:nvSpPr>
        <p:spPr>
          <a:xfrm>
            <a:off x="3333750" y="5570714"/>
            <a:ext cx="6096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524 000,00 ₽</a:t>
            </a:r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EDBFCE-2670-4A96-9CF8-58974DC4EC4E}"/>
              </a:ext>
            </a:extLst>
          </p:cNvPr>
          <p:cNvSpPr txBox="1"/>
          <p:nvPr/>
        </p:nvSpPr>
        <p:spPr>
          <a:xfrm>
            <a:off x="8248650" y="5570714"/>
            <a:ext cx="13049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 месяцев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EC26A-F94B-45F0-B466-FF90647D5786}"/>
              </a:ext>
            </a:extLst>
          </p:cNvPr>
          <p:cNvSpPr txBox="1"/>
          <p:nvPr/>
        </p:nvSpPr>
        <p:spPr>
          <a:xfrm>
            <a:off x="8248650" y="5957685"/>
            <a:ext cx="279082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</a:rPr>
              <a:t>Следующие 2 месяца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89715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09904" y="241786"/>
            <a:ext cx="1004159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ЦЕЛЕВАЯ АУДИТОРИЯ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99C5D-B86C-4E4A-9361-A0912E64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CD6B4DCF-ABBE-4D67-B0F4-85B288727A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192079"/>
              </p:ext>
            </p:extLst>
          </p:nvPr>
        </p:nvGraphicFramePr>
        <p:xfrm>
          <a:off x="851952" y="860622"/>
          <a:ext cx="96128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12266A3-0A10-4BBF-A25E-775352696AF0}"/>
              </a:ext>
            </a:extLst>
          </p:cNvPr>
          <p:cNvSpPr txBox="1"/>
          <p:nvPr/>
        </p:nvSpPr>
        <p:spPr>
          <a:xfrm>
            <a:off x="7220857" y="4337958"/>
            <a:ext cx="3200400" cy="1354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 охвате 10% и стоимости 50 000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₽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 курсовой проект получим доход в размере 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9 150 000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₽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126679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">
            <a:extLst>
              <a:ext uri="{FF2B5EF4-FFF2-40B4-BE49-F238E27FC236}">
                <a16:creationId xmlns:a16="http://schemas.microsoft.com/office/drawing/2014/main" id="{0AD27CA3-B987-43B5-9601-E43B441E1E01}"/>
              </a:ext>
            </a:extLst>
          </p:cNvPr>
          <p:cNvSpPr txBox="1"/>
          <p:nvPr/>
        </p:nvSpPr>
        <p:spPr>
          <a:xfrm>
            <a:off x="209904" y="241786"/>
            <a:ext cx="1004159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БИЗНЕС-МОДЕЛЬ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99B4727-A083-4D72-A4A5-00CDB40E88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F8F9BBB-C28E-463C-A5B1-7B851A30D2D3}"/>
              </a:ext>
            </a:extLst>
          </p:cNvPr>
          <p:cNvSpPr/>
          <p:nvPr/>
        </p:nvSpPr>
        <p:spPr>
          <a:xfrm>
            <a:off x="311990" y="804847"/>
            <a:ext cx="2154966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8. Ключевые партнеры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ОАО «РЖД»</a:t>
            </a: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Красноярский институт железнодорожного транспорта</a:t>
            </a: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Лаборатория знаний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BD1C3FC-E868-455B-A811-AF3271EA8CF2}"/>
              </a:ext>
            </a:extLst>
          </p:cNvPr>
          <p:cNvSpPr/>
          <p:nvPr/>
        </p:nvSpPr>
        <p:spPr>
          <a:xfrm>
            <a:off x="2607514" y="804848"/>
            <a:ext cx="2202597" cy="2170582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7. Ключевые действия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Разработка и апробация первого курсового проекта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Создание универсального фреймворка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AB9EB88-16E9-4C6D-9F8B-BEC267190F4D}"/>
              </a:ext>
            </a:extLst>
          </p:cNvPr>
          <p:cNvSpPr/>
          <p:nvPr/>
        </p:nvSpPr>
        <p:spPr>
          <a:xfrm>
            <a:off x="2607514" y="3109967"/>
            <a:ext cx="2202597" cy="149315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6. Ключевые ресурсы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3</a:t>
            </a:r>
            <a:r>
              <a:rPr lang="en-US" sz="1400" dirty="0">
                <a:solidFill>
                  <a:schemeClr val="tx1"/>
                </a:solidFill>
              </a:rPr>
              <a:t>D-</a:t>
            </a:r>
            <a:r>
              <a:rPr lang="ru-RU" sz="1400" dirty="0" err="1">
                <a:solidFill>
                  <a:schemeClr val="tx1"/>
                </a:solidFill>
              </a:rPr>
              <a:t>моделлеры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Unity-</a:t>
            </a:r>
            <a:r>
              <a:rPr lang="ru-RU" sz="1400" dirty="0">
                <a:solidFill>
                  <a:schemeClr val="tx1"/>
                </a:solidFill>
              </a:rPr>
              <a:t>разработчики, программисты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Преподаватели и эксперты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5791E42-B3EC-4EE8-848F-47F4F9EF74C7}"/>
              </a:ext>
            </a:extLst>
          </p:cNvPr>
          <p:cNvSpPr/>
          <p:nvPr/>
        </p:nvSpPr>
        <p:spPr>
          <a:xfrm>
            <a:off x="4950667" y="804847"/>
            <a:ext cx="2202597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2. Ключевые ценности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Сократить отчисление студентов не сдавших курсовые.</a:t>
            </a:r>
          </a:p>
          <a:p>
            <a:pPr marL="266700" indent="-266700">
              <a:buFont typeface="+mj-lt"/>
              <a:buAutoNum type="arabicPeriod"/>
            </a:pPr>
            <a:endParaRPr lang="ru-RU" sz="1400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Визуализировать информацию о том или ином предмете для лучшего понимания.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0BEDF3F-7C9A-44E8-A059-5E34F882411C}"/>
              </a:ext>
            </a:extLst>
          </p:cNvPr>
          <p:cNvSpPr/>
          <p:nvPr/>
        </p:nvSpPr>
        <p:spPr>
          <a:xfrm>
            <a:off x="7293820" y="804847"/>
            <a:ext cx="2250227" cy="217058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4. Взаимоотношения с клиентами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Получение обратной связи.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Регулярное обновление контента и поддержка пользователей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8D9ED9C-B98E-4620-AEC3-113D6B250058}"/>
              </a:ext>
            </a:extLst>
          </p:cNvPr>
          <p:cNvSpPr/>
          <p:nvPr/>
        </p:nvSpPr>
        <p:spPr>
          <a:xfrm>
            <a:off x="7293820" y="3109967"/>
            <a:ext cx="2250227" cy="149315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3. Каналы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Научные конференции, выставки, семинары.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Сайт приложения.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DF47684-3932-4215-A1B3-0F1145091AF0}"/>
              </a:ext>
            </a:extLst>
          </p:cNvPr>
          <p:cNvSpPr/>
          <p:nvPr/>
        </p:nvSpPr>
        <p:spPr>
          <a:xfrm>
            <a:off x="311989" y="4737661"/>
            <a:ext cx="5669698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400" b="1" dirty="0">
                <a:solidFill>
                  <a:schemeClr val="tx1"/>
                </a:solidFill>
              </a:rPr>
              <a:t>9</a:t>
            </a:r>
            <a:r>
              <a:rPr lang="ru-RU" sz="1400" b="1" dirty="0">
                <a:solidFill>
                  <a:schemeClr val="tx1"/>
                </a:solidFill>
              </a:rPr>
              <a:t>. Структура расходов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Основные расходы будут связаны с оплатой труда 3</a:t>
            </a:r>
            <a:r>
              <a:rPr lang="en-US" sz="1400" dirty="0">
                <a:solidFill>
                  <a:schemeClr val="tx1"/>
                </a:solidFill>
              </a:rPr>
              <a:t>D-</a:t>
            </a:r>
            <a:r>
              <a:rPr lang="ru-RU" sz="1400" dirty="0" err="1">
                <a:solidFill>
                  <a:schemeClr val="tx1"/>
                </a:solidFill>
              </a:rPr>
              <a:t>моделлеров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en-US" sz="1400" dirty="0">
                <a:solidFill>
                  <a:schemeClr val="tx1"/>
                </a:solidFill>
              </a:rPr>
              <a:t>Unity-</a:t>
            </a:r>
            <a:r>
              <a:rPr lang="ru-RU" sz="1400" dirty="0">
                <a:solidFill>
                  <a:schemeClr val="tx1"/>
                </a:solidFill>
              </a:rPr>
              <a:t>разработчиков и программистов. Так же нам понадобятся услуги преподавателей/экспертов.</a:t>
            </a: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91F4F8B-1ADE-4AED-A12E-98D25EC34311}"/>
              </a:ext>
            </a:extLst>
          </p:cNvPr>
          <p:cNvSpPr/>
          <p:nvPr/>
        </p:nvSpPr>
        <p:spPr>
          <a:xfrm>
            <a:off x="6134087" y="4737661"/>
            <a:ext cx="5753114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400" b="1" dirty="0">
                <a:solidFill>
                  <a:schemeClr val="tx1"/>
                </a:solidFill>
              </a:rPr>
              <a:t>5. Структура доходов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</a:rPr>
              <a:t>B2C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 охвате 10% и стоимости 50 000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₽ 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 курсовой проект получим доход в размере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9 150 000 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₽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8436C9D-5F0F-4BE0-830E-F21A11828CA8}"/>
              </a:ext>
            </a:extLst>
          </p:cNvPr>
          <p:cNvSpPr/>
          <p:nvPr/>
        </p:nvSpPr>
        <p:spPr>
          <a:xfrm>
            <a:off x="9684603" y="804847"/>
            <a:ext cx="2202598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1. Сегменты потребителей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350 технических  вузов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1500 технических колледжей</a:t>
            </a:r>
          </a:p>
        </p:txBody>
      </p:sp>
    </p:spTree>
    <p:extLst>
      <p:ext uri="{BB962C8B-B14F-4D97-AF65-F5344CB8AC3E}">
        <p14:creationId xmlns:p14="http://schemas.microsoft.com/office/powerpoint/2010/main" val="382061204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41785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КОНКУРЕНТНЫЙ АНАЛИЗ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630126"/>
              </p:ext>
            </p:extLst>
          </p:nvPr>
        </p:nvGraphicFramePr>
        <p:xfrm>
          <a:off x="493486" y="1207140"/>
          <a:ext cx="11115808" cy="4337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8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3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6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77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2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«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VR-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</a:rPr>
                        <a:t>Visualizer</a:t>
                      </a:r>
                      <a:r>
                        <a:rPr lang="ru-RU" sz="1400" b="1" dirty="0"/>
                        <a:t>» </a:t>
                      </a:r>
                      <a:endParaRPr lang="ru-RU" sz="1400" b="1" dirty="0">
                        <a:solidFill>
                          <a:srgbClr val="9F00FF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ru-RU" sz="1400" b="1" dirty="0" err="1"/>
                        <a:t>Номикс</a:t>
                      </a:r>
                      <a:r>
                        <a:rPr lang="ru-RU" sz="1400" b="1" dirty="0"/>
                        <a:t>» 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(косвенный)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«НОВАТРАНС»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(косвенный)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8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Продукт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Универсальный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VR-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фреймворк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VR-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конструктор для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CAD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моделей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VR-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тренажеры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77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Доступность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+</a:t>
                      </a:r>
                      <a:br>
                        <a:rPr lang="ru-RU" sz="14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ru-RU" sz="14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Приложение для мобильных устройств и автономных VR-систем</a:t>
                      </a:r>
                    </a:p>
                  </a:txBody>
                  <a:tcPr marL="61020" marR="610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Приложение для ПК и стационарных</a:t>
                      </a:r>
                      <a:b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VR-систем</a:t>
                      </a:r>
                    </a:p>
                  </a:txBody>
                  <a:tcPr marL="61020" marR="610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Приложение для ПК и стационарных</a:t>
                      </a:r>
                      <a:b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VR-систем</a:t>
                      </a:r>
                    </a:p>
                  </a:txBody>
                  <a:tcPr marL="61020" marR="6102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8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Направленность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Снижение % отчисления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Повышение качества образования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Повышение качества образования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8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Стоимость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50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000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650 000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1 000 000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945F4D-6041-45A9-A77B-F735088F7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4417F09D-0C34-4C68-8B15-C4B55E343F0E}"/>
              </a:ext>
            </a:extLst>
          </p:cNvPr>
          <p:cNvSpPr txBox="1"/>
          <p:nvPr/>
        </p:nvSpPr>
        <p:spPr>
          <a:xfrm>
            <a:off x="711200" y="241786"/>
            <a:ext cx="954030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СТРАТЕГИЯ РАЗВИТИЯ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41C0CFC-F9A2-4129-B922-C48D33A49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92F90F7-A011-44AE-8B91-9AC99A4C0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744343"/>
              </p:ext>
            </p:extLst>
          </p:nvPr>
        </p:nvGraphicFramePr>
        <p:xfrm>
          <a:off x="1473200" y="719666"/>
          <a:ext cx="9245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35D0781-E415-495C-B875-8D37127F5886}"/>
              </a:ext>
            </a:extLst>
          </p:cNvPr>
          <p:cNvSpPr txBox="1"/>
          <p:nvPr/>
        </p:nvSpPr>
        <p:spPr>
          <a:xfrm>
            <a:off x="1915886" y="4455886"/>
            <a:ext cx="130628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2024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5114D5-CC28-4DCA-8EE6-605DFC8F243C}"/>
              </a:ext>
            </a:extLst>
          </p:cNvPr>
          <p:cNvSpPr txBox="1"/>
          <p:nvPr/>
        </p:nvSpPr>
        <p:spPr>
          <a:xfrm>
            <a:off x="5442857" y="4455886"/>
            <a:ext cx="130628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2025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28CBB4-CB47-41CA-B18A-D947E718A439}"/>
              </a:ext>
            </a:extLst>
          </p:cNvPr>
          <p:cNvSpPr txBox="1"/>
          <p:nvPr/>
        </p:nvSpPr>
        <p:spPr>
          <a:xfrm>
            <a:off x="8969829" y="4455886"/>
            <a:ext cx="130628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36583" y="1114084"/>
            <a:ext cx="6096000" cy="41703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0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Разработан принцип управления трехмерным объектом с использованием скелетной анимации. 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Разработаны обучающие механики заполнения шаблонов формул и уравнений параметрами трехмерных моделей с визуализацией связей и передачей значений в режиме реального времени.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 прототип курсового проекта по Расчету земляного полотна.</a:t>
            </a:r>
            <a:endParaRPr lang="ru-RU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sz="2000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BCCB4FE6-8329-4F94-93EB-1568EEB52322}"/>
              </a:ext>
            </a:extLst>
          </p:cNvPr>
          <p:cNvSpPr txBox="1"/>
          <p:nvPr/>
        </p:nvSpPr>
        <p:spPr>
          <a:xfrm>
            <a:off x="209904" y="241786"/>
            <a:ext cx="1004159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ЗАДЕЛ ПРОЕКТА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FC65A8-E800-4890-BE22-BF864AA27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1502" y="92523"/>
            <a:ext cx="1757477" cy="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9F00FF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Кейнер Роман Викторович </a:t>
            </a:r>
          </a:p>
          <a:p>
            <a:r>
              <a:rPr lang="ru-RU" sz="2400" b="1" dirty="0">
                <a:solidFill>
                  <a:srgbClr val="9F00FF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Удод Наталья Ивановна</a:t>
            </a:r>
          </a:p>
          <a:p>
            <a:endParaRPr lang="ru-RU" sz="2400" b="1" dirty="0">
              <a:solidFill>
                <a:srgbClr val="9F00FF"/>
              </a:solidFill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9F00FF"/>
              </a:solidFill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9F00FF"/>
              </a:solidFill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9F00FF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Наставник</a:t>
            </a:r>
          </a:p>
          <a:p>
            <a:r>
              <a:rPr lang="ru-RU" sz="2400" b="1" dirty="0">
                <a:solidFill>
                  <a:srgbClr val="9F00FF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Бойков Евгений Викторович</a:t>
            </a:r>
          </a:p>
          <a:p>
            <a:endParaRPr lang="ru-RU" sz="2400" b="1" dirty="0">
              <a:solidFill>
                <a:srgbClr val="9F00FF"/>
              </a:solidFill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9F00FF"/>
              </a:solidFill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9F00FF"/>
                </a:solidFill>
                <a:latin typeface="+mj-lt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499</Words>
  <Application>Microsoft Office PowerPoint</Application>
  <PresentationFormat>Широкоэкранный</PresentationFormat>
  <Paragraphs>120</Paragraphs>
  <Slides>10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Gilroy-ExtraBold</vt:lpstr>
      <vt:lpstr>Gilroy-Light</vt:lpstr>
      <vt:lpstr>Helvetica</vt:lpstr>
      <vt:lpstr>IBM_Plex_Sans</vt:lpstr>
      <vt:lpstr>Trebuchet MS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Евгений Бойков</cp:lastModifiedBy>
  <cp:revision>91</cp:revision>
  <cp:lastPrinted>2023-11-03T06:30:12Z</cp:lastPrinted>
  <dcterms:modified xsi:type="dcterms:W3CDTF">2023-11-28T08:08:57Z</dcterms:modified>
</cp:coreProperties>
</file>