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654" r:id="rId2"/>
    <p:sldId id="390" r:id="rId3"/>
    <p:sldId id="398" r:id="rId4"/>
    <p:sldId id="260" r:id="rId5"/>
    <p:sldId id="261" r:id="rId6"/>
    <p:sldId id="395" r:id="rId7"/>
    <p:sldId id="405" r:id="rId8"/>
    <p:sldId id="404" r:id="rId9"/>
    <p:sldId id="391" r:id="rId10"/>
    <p:sldId id="399" r:id="rId11"/>
    <p:sldId id="406" r:id="rId12"/>
    <p:sldId id="402" r:id="rId13"/>
    <p:sldId id="396" r:id="rId14"/>
    <p:sldId id="656" r:id="rId15"/>
    <p:sldId id="655" r:id="rId1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4A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84"/>
    <p:restoredTop sz="93800"/>
  </p:normalViewPr>
  <p:slideViewPr>
    <p:cSldViewPr snapToGrid="0">
      <p:cViewPr varScale="1">
        <p:scale>
          <a:sx n="133" d="100"/>
          <a:sy n="133" d="100"/>
        </p:scale>
        <p:origin x="480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31631C-966E-254F-9B4A-94B3A2F2A609}" type="doc">
      <dgm:prSet loTypeId="urn:microsoft.com/office/officeart/2005/8/layout/target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3920070-D2CB-2D49-A1EC-2A4BD49BDE8F}">
      <dgm:prSet phldrT="[Текст]"/>
      <dgm:spPr>
        <a:ln>
          <a:solidFill>
            <a:srgbClr val="FF0000"/>
          </a:solidFill>
        </a:ln>
      </dgm:spPr>
      <dgm:t>
        <a:bodyPr/>
        <a:lstStyle/>
        <a:p>
          <a:r>
            <a:rPr lang="en-US" dirty="0"/>
            <a:t>TAM</a:t>
          </a:r>
          <a:endParaRPr lang="ru-RU" dirty="0"/>
        </a:p>
      </dgm:t>
    </dgm:pt>
    <dgm:pt modelId="{6CAAB183-13D5-094D-9DC9-5D7642ABE443}" type="parTrans" cxnId="{870762CE-9604-DD44-BD43-9D450F06747E}">
      <dgm:prSet/>
      <dgm:spPr/>
      <dgm:t>
        <a:bodyPr/>
        <a:lstStyle/>
        <a:p>
          <a:endParaRPr lang="ru-RU"/>
        </a:p>
      </dgm:t>
    </dgm:pt>
    <dgm:pt modelId="{93CB4ADB-6382-7445-82F9-5F5A9A7C1A63}" type="sibTrans" cxnId="{870762CE-9604-DD44-BD43-9D450F06747E}">
      <dgm:prSet/>
      <dgm:spPr/>
      <dgm:t>
        <a:bodyPr/>
        <a:lstStyle/>
        <a:p>
          <a:endParaRPr lang="ru-RU"/>
        </a:p>
      </dgm:t>
    </dgm:pt>
    <dgm:pt modelId="{9226A1F5-D734-B34F-A62E-CC94983D700F}">
      <dgm:prSet phldrT="[Текст]"/>
      <dgm:spPr/>
      <dgm:t>
        <a:bodyPr/>
        <a:lstStyle/>
        <a:p>
          <a:pPr>
            <a:buNone/>
          </a:pPr>
          <a:r>
            <a:rPr lang="en-US" dirty="0"/>
            <a:t>302400</a:t>
          </a:r>
          <a:r>
            <a:rPr lang="ru-RU" dirty="0"/>
            <a:t> тыс. руб.</a:t>
          </a:r>
        </a:p>
      </dgm:t>
    </dgm:pt>
    <dgm:pt modelId="{0540BAEB-69E8-264D-8043-928BAAF2AEDC}" type="parTrans" cxnId="{810ECD69-409E-3D44-A66D-DEFCFC838E8D}">
      <dgm:prSet/>
      <dgm:spPr/>
      <dgm:t>
        <a:bodyPr/>
        <a:lstStyle/>
        <a:p>
          <a:endParaRPr lang="ru-RU"/>
        </a:p>
      </dgm:t>
    </dgm:pt>
    <dgm:pt modelId="{B86E46CC-DF6E-1C46-B874-5970905621B1}" type="sibTrans" cxnId="{810ECD69-409E-3D44-A66D-DEFCFC838E8D}">
      <dgm:prSet/>
      <dgm:spPr/>
      <dgm:t>
        <a:bodyPr/>
        <a:lstStyle/>
        <a:p>
          <a:endParaRPr lang="ru-RU"/>
        </a:p>
      </dgm:t>
    </dgm:pt>
    <dgm:pt modelId="{3286A60E-0B05-AB4A-A90D-2708895F998F}">
      <dgm:prSet phldrT="[Текст]"/>
      <dgm:spPr>
        <a:ln>
          <a:solidFill>
            <a:srgbClr val="FF0000"/>
          </a:solidFill>
        </a:ln>
      </dgm:spPr>
      <dgm:t>
        <a:bodyPr/>
        <a:lstStyle/>
        <a:p>
          <a:r>
            <a:rPr lang="en-US" dirty="0"/>
            <a:t>SAM</a:t>
          </a:r>
          <a:endParaRPr lang="ru-RU" dirty="0"/>
        </a:p>
      </dgm:t>
    </dgm:pt>
    <dgm:pt modelId="{B3029FBA-77A4-1349-92E5-C24CD342C4D8}" type="parTrans" cxnId="{7B384B55-C7B5-FA48-9465-91FDB4FCAC07}">
      <dgm:prSet/>
      <dgm:spPr/>
      <dgm:t>
        <a:bodyPr/>
        <a:lstStyle/>
        <a:p>
          <a:endParaRPr lang="ru-RU"/>
        </a:p>
      </dgm:t>
    </dgm:pt>
    <dgm:pt modelId="{176303B4-CF9A-0A42-911C-C66F9F72D20F}" type="sibTrans" cxnId="{7B384B55-C7B5-FA48-9465-91FDB4FCAC07}">
      <dgm:prSet/>
      <dgm:spPr/>
      <dgm:t>
        <a:bodyPr/>
        <a:lstStyle/>
        <a:p>
          <a:endParaRPr lang="ru-RU"/>
        </a:p>
      </dgm:t>
    </dgm:pt>
    <dgm:pt modelId="{F16E15EF-7BF3-E549-BEA6-D228F909291B}">
      <dgm:prSet phldrT="[Текст]"/>
      <dgm:spPr/>
      <dgm:t>
        <a:bodyPr/>
        <a:lstStyle/>
        <a:p>
          <a:pPr>
            <a:buNone/>
          </a:pPr>
          <a:r>
            <a:rPr lang="en-US" dirty="0"/>
            <a:t>9072</a:t>
          </a:r>
          <a:r>
            <a:rPr lang="ru-RU" dirty="0"/>
            <a:t> тыс. руб.</a:t>
          </a:r>
        </a:p>
      </dgm:t>
    </dgm:pt>
    <dgm:pt modelId="{A127F895-A96E-7B41-9497-59E67F6A3DD6}" type="parTrans" cxnId="{DD56C35E-3850-A949-AA08-94680AE46B65}">
      <dgm:prSet/>
      <dgm:spPr/>
      <dgm:t>
        <a:bodyPr/>
        <a:lstStyle/>
        <a:p>
          <a:endParaRPr lang="ru-RU"/>
        </a:p>
      </dgm:t>
    </dgm:pt>
    <dgm:pt modelId="{7EAFC12D-0B3C-1A40-9EF0-F7CE0AE08BCA}" type="sibTrans" cxnId="{DD56C35E-3850-A949-AA08-94680AE46B65}">
      <dgm:prSet/>
      <dgm:spPr/>
      <dgm:t>
        <a:bodyPr/>
        <a:lstStyle/>
        <a:p>
          <a:endParaRPr lang="ru-RU"/>
        </a:p>
      </dgm:t>
    </dgm:pt>
    <dgm:pt modelId="{276FE1D3-469F-6D46-99CD-C8687FB0000F}">
      <dgm:prSet phldrT="[Текст]"/>
      <dgm:spPr>
        <a:ln>
          <a:solidFill>
            <a:srgbClr val="FF0000"/>
          </a:solidFill>
        </a:ln>
      </dgm:spPr>
      <dgm:t>
        <a:bodyPr/>
        <a:lstStyle/>
        <a:p>
          <a:r>
            <a:rPr lang="en-US" dirty="0"/>
            <a:t>SOM</a:t>
          </a:r>
          <a:endParaRPr lang="ru-RU" dirty="0"/>
        </a:p>
      </dgm:t>
    </dgm:pt>
    <dgm:pt modelId="{0DDA6717-7CBA-D846-8E29-0E3B29AE12FA}" type="parTrans" cxnId="{E47D4BB0-3E24-4447-86A7-1303E621E905}">
      <dgm:prSet/>
      <dgm:spPr/>
      <dgm:t>
        <a:bodyPr/>
        <a:lstStyle/>
        <a:p>
          <a:endParaRPr lang="ru-RU"/>
        </a:p>
      </dgm:t>
    </dgm:pt>
    <dgm:pt modelId="{44D45B09-4877-2E40-9AC4-180BE12F3803}" type="sibTrans" cxnId="{E47D4BB0-3E24-4447-86A7-1303E621E905}">
      <dgm:prSet/>
      <dgm:spPr/>
      <dgm:t>
        <a:bodyPr/>
        <a:lstStyle/>
        <a:p>
          <a:endParaRPr lang="ru-RU"/>
        </a:p>
      </dgm:t>
    </dgm:pt>
    <dgm:pt modelId="{80F5FC8E-8B68-B843-8C18-2149B2DE1CDE}">
      <dgm:prSet phldrT="[Текст]"/>
      <dgm:spPr/>
      <dgm:t>
        <a:bodyPr/>
        <a:lstStyle/>
        <a:p>
          <a:pPr>
            <a:buNone/>
          </a:pPr>
          <a:r>
            <a:rPr lang="en-US" dirty="0"/>
            <a:t>5600</a:t>
          </a:r>
          <a:r>
            <a:rPr lang="ru-RU" dirty="0"/>
            <a:t> тыс. руб.</a:t>
          </a:r>
        </a:p>
      </dgm:t>
    </dgm:pt>
    <dgm:pt modelId="{D1C778ED-3A07-294B-B138-727D411F7FC0}" type="parTrans" cxnId="{0110AC90-6756-2146-B42E-4F24B5882F72}">
      <dgm:prSet/>
      <dgm:spPr/>
      <dgm:t>
        <a:bodyPr/>
        <a:lstStyle/>
        <a:p>
          <a:endParaRPr lang="ru-RU"/>
        </a:p>
      </dgm:t>
    </dgm:pt>
    <dgm:pt modelId="{C6E23466-6FEA-CB46-BB16-8028335ECE89}" type="sibTrans" cxnId="{0110AC90-6756-2146-B42E-4F24B5882F72}">
      <dgm:prSet/>
      <dgm:spPr/>
      <dgm:t>
        <a:bodyPr/>
        <a:lstStyle/>
        <a:p>
          <a:endParaRPr lang="ru-RU"/>
        </a:p>
      </dgm:t>
    </dgm:pt>
    <dgm:pt modelId="{5147995D-443D-3A49-A5D5-26EC246FF900}" type="pres">
      <dgm:prSet presAssocID="{D031631C-966E-254F-9B4A-94B3A2F2A609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87CD08A2-ADF1-0F43-AC44-0639C30E466A}" type="pres">
      <dgm:prSet presAssocID="{63920070-D2CB-2D49-A1EC-2A4BD49BDE8F}" presName="circle1" presStyleLbl="node1" presStyleIdx="0" presStyleCnt="3"/>
      <dgm:spPr>
        <a:solidFill>
          <a:srgbClr val="1C4A91"/>
        </a:solidFill>
      </dgm:spPr>
    </dgm:pt>
    <dgm:pt modelId="{9D9B289C-EBE5-4947-8DA6-4E15B8BD83E4}" type="pres">
      <dgm:prSet presAssocID="{63920070-D2CB-2D49-A1EC-2A4BD49BDE8F}" presName="space" presStyleCnt="0"/>
      <dgm:spPr/>
    </dgm:pt>
    <dgm:pt modelId="{28D2347F-9ABE-B247-94FF-E808667E924A}" type="pres">
      <dgm:prSet presAssocID="{63920070-D2CB-2D49-A1EC-2A4BD49BDE8F}" presName="rect1" presStyleLbl="alignAcc1" presStyleIdx="0" presStyleCnt="3"/>
      <dgm:spPr/>
    </dgm:pt>
    <dgm:pt modelId="{B77B0EEB-3E69-2A46-857B-A1FB9B055BE6}" type="pres">
      <dgm:prSet presAssocID="{3286A60E-0B05-AB4A-A90D-2708895F998F}" presName="vertSpace2" presStyleLbl="node1" presStyleIdx="0" presStyleCnt="3"/>
      <dgm:spPr/>
    </dgm:pt>
    <dgm:pt modelId="{AE4C590D-8871-8E44-AB72-393DF37DD520}" type="pres">
      <dgm:prSet presAssocID="{3286A60E-0B05-AB4A-A90D-2708895F998F}" presName="circle2" presStyleLbl="node1" presStyleIdx="1" presStyleCnt="3"/>
      <dgm:spPr>
        <a:solidFill>
          <a:schemeClr val="accent1">
            <a:lumMod val="75000"/>
          </a:schemeClr>
        </a:solidFill>
      </dgm:spPr>
    </dgm:pt>
    <dgm:pt modelId="{71B821A1-AB1E-234E-BF01-F1D4607F93FE}" type="pres">
      <dgm:prSet presAssocID="{3286A60E-0B05-AB4A-A90D-2708895F998F}" presName="rect2" presStyleLbl="alignAcc1" presStyleIdx="1" presStyleCnt="3"/>
      <dgm:spPr/>
    </dgm:pt>
    <dgm:pt modelId="{F5DA444B-C004-6D42-8236-0B0A0CC3E23C}" type="pres">
      <dgm:prSet presAssocID="{276FE1D3-469F-6D46-99CD-C8687FB0000F}" presName="vertSpace3" presStyleLbl="node1" presStyleIdx="1" presStyleCnt="3"/>
      <dgm:spPr/>
    </dgm:pt>
    <dgm:pt modelId="{55432390-08F0-334D-B164-8B2944311616}" type="pres">
      <dgm:prSet presAssocID="{276FE1D3-469F-6D46-99CD-C8687FB0000F}" presName="circle3" presStyleLbl="node1" presStyleIdx="2" presStyleCnt="3"/>
      <dgm:spPr>
        <a:solidFill>
          <a:schemeClr val="accent1">
            <a:lumMod val="60000"/>
            <a:lumOff val="40000"/>
          </a:schemeClr>
        </a:solidFill>
      </dgm:spPr>
    </dgm:pt>
    <dgm:pt modelId="{7D2F43F9-F275-E045-B258-C79C593458D1}" type="pres">
      <dgm:prSet presAssocID="{276FE1D3-469F-6D46-99CD-C8687FB0000F}" presName="rect3" presStyleLbl="alignAcc1" presStyleIdx="2" presStyleCnt="3"/>
      <dgm:spPr/>
    </dgm:pt>
    <dgm:pt modelId="{BA07DCCD-B941-6143-A7F2-FD1E54E3B43C}" type="pres">
      <dgm:prSet presAssocID="{63920070-D2CB-2D49-A1EC-2A4BD49BDE8F}" presName="rect1ParTx" presStyleLbl="alignAcc1" presStyleIdx="2" presStyleCnt="3">
        <dgm:presLayoutVars>
          <dgm:chMax val="1"/>
          <dgm:bulletEnabled val="1"/>
        </dgm:presLayoutVars>
      </dgm:prSet>
      <dgm:spPr/>
    </dgm:pt>
    <dgm:pt modelId="{23D1B81D-D548-7941-854E-7D253983062F}" type="pres">
      <dgm:prSet presAssocID="{63920070-D2CB-2D49-A1EC-2A4BD49BDE8F}" presName="rect1ChTx" presStyleLbl="alignAcc1" presStyleIdx="2" presStyleCnt="3">
        <dgm:presLayoutVars>
          <dgm:bulletEnabled val="1"/>
        </dgm:presLayoutVars>
      </dgm:prSet>
      <dgm:spPr/>
    </dgm:pt>
    <dgm:pt modelId="{289A19A2-E7EC-2F4D-A33A-EC3508FDBF45}" type="pres">
      <dgm:prSet presAssocID="{3286A60E-0B05-AB4A-A90D-2708895F998F}" presName="rect2ParTx" presStyleLbl="alignAcc1" presStyleIdx="2" presStyleCnt="3">
        <dgm:presLayoutVars>
          <dgm:chMax val="1"/>
          <dgm:bulletEnabled val="1"/>
        </dgm:presLayoutVars>
      </dgm:prSet>
      <dgm:spPr/>
    </dgm:pt>
    <dgm:pt modelId="{A6C1AEA5-8CE2-9546-A4A4-37F754307F45}" type="pres">
      <dgm:prSet presAssocID="{3286A60E-0B05-AB4A-A90D-2708895F998F}" presName="rect2ChTx" presStyleLbl="alignAcc1" presStyleIdx="2" presStyleCnt="3">
        <dgm:presLayoutVars>
          <dgm:bulletEnabled val="1"/>
        </dgm:presLayoutVars>
      </dgm:prSet>
      <dgm:spPr/>
    </dgm:pt>
    <dgm:pt modelId="{0D004CEA-E097-6C41-9417-3DA94F840148}" type="pres">
      <dgm:prSet presAssocID="{276FE1D3-469F-6D46-99CD-C8687FB0000F}" presName="rect3ParTx" presStyleLbl="alignAcc1" presStyleIdx="2" presStyleCnt="3">
        <dgm:presLayoutVars>
          <dgm:chMax val="1"/>
          <dgm:bulletEnabled val="1"/>
        </dgm:presLayoutVars>
      </dgm:prSet>
      <dgm:spPr/>
    </dgm:pt>
    <dgm:pt modelId="{633E44CF-001A-DD4D-9E99-D5D63FFF15C1}" type="pres">
      <dgm:prSet presAssocID="{276FE1D3-469F-6D46-99CD-C8687FB0000F}" presName="rect3ChTx" presStyleLbl="alignAcc1" presStyleIdx="2" presStyleCnt="3">
        <dgm:presLayoutVars>
          <dgm:bulletEnabled val="1"/>
        </dgm:presLayoutVars>
      </dgm:prSet>
      <dgm:spPr/>
    </dgm:pt>
  </dgm:ptLst>
  <dgm:cxnLst>
    <dgm:cxn modelId="{BEAB7E4B-9608-E842-BD8C-6B0914566C3A}" type="presOf" srcId="{3286A60E-0B05-AB4A-A90D-2708895F998F}" destId="{71B821A1-AB1E-234E-BF01-F1D4607F93FE}" srcOrd="0" destOrd="0" presId="urn:microsoft.com/office/officeart/2005/8/layout/target3"/>
    <dgm:cxn modelId="{FA3C4053-BA10-D04D-A2DF-32FE6B12A689}" type="presOf" srcId="{276FE1D3-469F-6D46-99CD-C8687FB0000F}" destId="{0D004CEA-E097-6C41-9417-3DA94F840148}" srcOrd="1" destOrd="0" presId="urn:microsoft.com/office/officeart/2005/8/layout/target3"/>
    <dgm:cxn modelId="{7B384B55-C7B5-FA48-9465-91FDB4FCAC07}" srcId="{D031631C-966E-254F-9B4A-94B3A2F2A609}" destId="{3286A60E-0B05-AB4A-A90D-2708895F998F}" srcOrd="1" destOrd="0" parTransId="{B3029FBA-77A4-1349-92E5-C24CD342C4D8}" sibTransId="{176303B4-CF9A-0A42-911C-C66F9F72D20F}"/>
    <dgm:cxn modelId="{2B0ADD5C-7D4C-9941-BCB5-37CC71643E9D}" type="presOf" srcId="{D031631C-966E-254F-9B4A-94B3A2F2A609}" destId="{5147995D-443D-3A49-A5D5-26EC246FF900}" srcOrd="0" destOrd="0" presId="urn:microsoft.com/office/officeart/2005/8/layout/target3"/>
    <dgm:cxn modelId="{DD56C35E-3850-A949-AA08-94680AE46B65}" srcId="{3286A60E-0B05-AB4A-A90D-2708895F998F}" destId="{F16E15EF-7BF3-E549-BEA6-D228F909291B}" srcOrd="0" destOrd="0" parTransId="{A127F895-A96E-7B41-9497-59E67F6A3DD6}" sibTransId="{7EAFC12D-0B3C-1A40-9EF0-F7CE0AE08BCA}"/>
    <dgm:cxn modelId="{810ECD69-409E-3D44-A66D-DEFCFC838E8D}" srcId="{63920070-D2CB-2D49-A1EC-2A4BD49BDE8F}" destId="{9226A1F5-D734-B34F-A62E-CC94983D700F}" srcOrd="0" destOrd="0" parTransId="{0540BAEB-69E8-264D-8043-928BAAF2AEDC}" sibTransId="{B86E46CC-DF6E-1C46-B874-5970905621B1}"/>
    <dgm:cxn modelId="{03760D78-ED8F-C245-A0C2-88968946BDC4}" type="presOf" srcId="{63920070-D2CB-2D49-A1EC-2A4BD49BDE8F}" destId="{BA07DCCD-B941-6143-A7F2-FD1E54E3B43C}" srcOrd="1" destOrd="0" presId="urn:microsoft.com/office/officeart/2005/8/layout/target3"/>
    <dgm:cxn modelId="{DF4D327C-285C-DF40-9844-9E13D23F080E}" type="presOf" srcId="{63920070-D2CB-2D49-A1EC-2A4BD49BDE8F}" destId="{28D2347F-9ABE-B247-94FF-E808667E924A}" srcOrd="0" destOrd="0" presId="urn:microsoft.com/office/officeart/2005/8/layout/target3"/>
    <dgm:cxn modelId="{0110AC90-6756-2146-B42E-4F24B5882F72}" srcId="{276FE1D3-469F-6D46-99CD-C8687FB0000F}" destId="{80F5FC8E-8B68-B843-8C18-2149B2DE1CDE}" srcOrd="0" destOrd="0" parTransId="{D1C778ED-3A07-294B-B138-727D411F7FC0}" sibTransId="{C6E23466-6FEA-CB46-BB16-8028335ECE89}"/>
    <dgm:cxn modelId="{A3935D9C-BF8C-A645-B97D-3762AA0C06B8}" type="presOf" srcId="{80F5FC8E-8B68-B843-8C18-2149B2DE1CDE}" destId="{633E44CF-001A-DD4D-9E99-D5D63FFF15C1}" srcOrd="0" destOrd="0" presId="urn:microsoft.com/office/officeart/2005/8/layout/target3"/>
    <dgm:cxn modelId="{F92588AA-F44D-CD48-A300-25A0FE10D0AE}" type="presOf" srcId="{3286A60E-0B05-AB4A-A90D-2708895F998F}" destId="{289A19A2-E7EC-2F4D-A33A-EC3508FDBF45}" srcOrd="1" destOrd="0" presId="urn:microsoft.com/office/officeart/2005/8/layout/target3"/>
    <dgm:cxn modelId="{CF8035B0-8FE7-E54B-BEA3-B51AC1001E5F}" type="presOf" srcId="{276FE1D3-469F-6D46-99CD-C8687FB0000F}" destId="{7D2F43F9-F275-E045-B258-C79C593458D1}" srcOrd="0" destOrd="0" presId="urn:microsoft.com/office/officeart/2005/8/layout/target3"/>
    <dgm:cxn modelId="{E47D4BB0-3E24-4447-86A7-1303E621E905}" srcId="{D031631C-966E-254F-9B4A-94B3A2F2A609}" destId="{276FE1D3-469F-6D46-99CD-C8687FB0000F}" srcOrd="2" destOrd="0" parTransId="{0DDA6717-7CBA-D846-8E29-0E3B29AE12FA}" sibTransId="{44D45B09-4877-2E40-9AC4-180BE12F3803}"/>
    <dgm:cxn modelId="{22D908C8-A9BA-F44F-A24E-DC261D502A1C}" type="presOf" srcId="{F16E15EF-7BF3-E549-BEA6-D228F909291B}" destId="{A6C1AEA5-8CE2-9546-A4A4-37F754307F45}" srcOrd="0" destOrd="0" presId="urn:microsoft.com/office/officeart/2005/8/layout/target3"/>
    <dgm:cxn modelId="{870762CE-9604-DD44-BD43-9D450F06747E}" srcId="{D031631C-966E-254F-9B4A-94B3A2F2A609}" destId="{63920070-D2CB-2D49-A1EC-2A4BD49BDE8F}" srcOrd="0" destOrd="0" parTransId="{6CAAB183-13D5-094D-9DC9-5D7642ABE443}" sibTransId="{93CB4ADB-6382-7445-82F9-5F5A9A7C1A63}"/>
    <dgm:cxn modelId="{4B0A74D6-3CEC-914E-9FC9-C0D81CD5F32C}" type="presOf" srcId="{9226A1F5-D734-B34F-A62E-CC94983D700F}" destId="{23D1B81D-D548-7941-854E-7D253983062F}" srcOrd="0" destOrd="0" presId="urn:microsoft.com/office/officeart/2005/8/layout/target3"/>
    <dgm:cxn modelId="{CAC2A6B3-1999-724F-88A4-0FA00DD0D4F7}" type="presParOf" srcId="{5147995D-443D-3A49-A5D5-26EC246FF900}" destId="{87CD08A2-ADF1-0F43-AC44-0639C30E466A}" srcOrd="0" destOrd="0" presId="urn:microsoft.com/office/officeart/2005/8/layout/target3"/>
    <dgm:cxn modelId="{2C5799E7-D882-234A-BF0F-9E00C24D0D85}" type="presParOf" srcId="{5147995D-443D-3A49-A5D5-26EC246FF900}" destId="{9D9B289C-EBE5-4947-8DA6-4E15B8BD83E4}" srcOrd="1" destOrd="0" presId="urn:microsoft.com/office/officeart/2005/8/layout/target3"/>
    <dgm:cxn modelId="{13A1B9B6-590D-6243-BCBF-AC352AD32D92}" type="presParOf" srcId="{5147995D-443D-3A49-A5D5-26EC246FF900}" destId="{28D2347F-9ABE-B247-94FF-E808667E924A}" srcOrd="2" destOrd="0" presId="urn:microsoft.com/office/officeart/2005/8/layout/target3"/>
    <dgm:cxn modelId="{03097D7D-18C5-254C-A298-F751A02BE592}" type="presParOf" srcId="{5147995D-443D-3A49-A5D5-26EC246FF900}" destId="{B77B0EEB-3E69-2A46-857B-A1FB9B055BE6}" srcOrd="3" destOrd="0" presId="urn:microsoft.com/office/officeart/2005/8/layout/target3"/>
    <dgm:cxn modelId="{74B353C4-2A02-E44E-9F45-ADC9BCA9601B}" type="presParOf" srcId="{5147995D-443D-3A49-A5D5-26EC246FF900}" destId="{AE4C590D-8871-8E44-AB72-393DF37DD520}" srcOrd="4" destOrd="0" presId="urn:microsoft.com/office/officeart/2005/8/layout/target3"/>
    <dgm:cxn modelId="{09CB8E76-56C2-6140-843E-6BBBFDD74BBF}" type="presParOf" srcId="{5147995D-443D-3A49-A5D5-26EC246FF900}" destId="{71B821A1-AB1E-234E-BF01-F1D4607F93FE}" srcOrd="5" destOrd="0" presId="urn:microsoft.com/office/officeart/2005/8/layout/target3"/>
    <dgm:cxn modelId="{58581A9A-6938-A148-A476-32B3FC2F5AB9}" type="presParOf" srcId="{5147995D-443D-3A49-A5D5-26EC246FF900}" destId="{F5DA444B-C004-6D42-8236-0B0A0CC3E23C}" srcOrd="6" destOrd="0" presId="urn:microsoft.com/office/officeart/2005/8/layout/target3"/>
    <dgm:cxn modelId="{2C18BC25-819B-1C4F-BB0C-8CFE2291720B}" type="presParOf" srcId="{5147995D-443D-3A49-A5D5-26EC246FF900}" destId="{55432390-08F0-334D-B164-8B2944311616}" srcOrd="7" destOrd="0" presId="urn:microsoft.com/office/officeart/2005/8/layout/target3"/>
    <dgm:cxn modelId="{5A9BB62B-DFBA-0243-B211-354FC428E0E7}" type="presParOf" srcId="{5147995D-443D-3A49-A5D5-26EC246FF900}" destId="{7D2F43F9-F275-E045-B258-C79C593458D1}" srcOrd="8" destOrd="0" presId="urn:microsoft.com/office/officeart/2005/8/layout/target3"/>
    <dgm:cxn modelId="{A258BA08-E388-A846-AFD9-B03C5607E886}" type="presParOf" srcId="{5147995D-443D-3A49-A5D5-26EC246FF900}" destId="{BA07DCCD-B941-6143-A7F2-FD1E54E3B43C}" srcOrd="9" destOrd="0" presId="urn:microsoft.com/office/officeart/2005/8/layout/target3"/>
    <dgm:cxn modelId="{28A6FC88-921A-0942-A612-26772805EE4C}" type="presParOf" srcId="{5147995D-443D-3A49-A5D5-26EC246FF900}" destId="{23D1B81D-D548-7941-854E-7D253983062F}" srcOrd="10" destOrd="0" presId="urn:microsoft.com/office/officeart/2005/8/layout/target3"/>
    <dgm:cxn modelId="{F622BAD8-0D3B-4141-9147-FBC92EE32895}" type="presParOf" srcId="{5147995D-443D-3A49-A5D5-26EC246FF900}" destId="{289A19A2-E7EC-2F4D-A33A-EC3508FDBF45}" srcOrd="11" destOrd="0" presId="urn:microsoft.com/office/officeart/2005/8/layout/target3"/>
    <dgm:cxn modelId="{000CC264-75FB-2940-962C-A698D9B85CBA}" type="presParOf" srcId="{5147995D-443D-3A49-A5D5-26EC246FF900}" destId="{A6C1AEA5-8CE2-9546-A4A4-37F754307F45}" srcOrd="12" destOrd="0" presId="urn:microsoft.com/office/officeart/2005/8/layout/target3"/>
    <dgm:cxn modelId="{C5FC1AD2-851E-E643-8565-B2BE51904F1E}" type="presParOf" srcId="{5147995D-443D-3A49-A5D5-26EC246FF900}" destId="{0D004CEA-E097-6C41-9417-3DA94F840148}" srcOrd="13" destOrd="0" presId="urn:microsoft.com/office/officeart/2005/8/layout/target3"/>
    <dgm:cxn modelId="{C5BD1DD1-B637-584F-8096-7033B8D850B6}" type="presParOf" srcId="{5147995D-443D-3A49-A5D5-26EC246FF900}" destId="{633E44CF-001A-DD4D-9E99-D5D63FFF15C1}" srcOrd="14" destOrd="0" presId="urn:microsoft.com/office/officeart/2005/8/layout/target3"/>
  </dgm:cxnLst>
  <dgm:bg/>
  <dgm:whole>
    <a:ln>
      <a:solidFill>
        <a:srgbClr val="8D00FE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CDFF8B-5E26-C348-86C3-70D269ED0492}" type="doc">
      <dgm:prSet loTypeId="urn:microsoft.com/office/officeart/2008/layout/VerticalCurv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48415D4-9BFB-B34A-B47B-5D674F021AC8}">
      <dgm:prSet phldrT="[Текст]"/>
      <dgm:spPr>
        <a:solidFill>
          <a:srgbClr val="FF0000"/>
        </a:solidFill>
        <a:ln>
          <a:noFill/>
        </a:ln>
      </dgm:spPr>
      <dgm:t>
        <a:bodyPr/>
        <a:lstStyle/>
        <a:p>
          <a:r>
            <a:rPr lang="ru-RU" dirty="0"/>
            <a:t>Создание полностью функционального приложения</a:t>
          </a:r>
          <a:r>
            <a:rPr lang="en-US" dirty="0"/>
            <a:t> </a:t>
          </a:r>
          <a:r>
            <a:rPr lang="ru-RU" dirty="0"/>
            <a:t>  </a:t>
          </a:r>
        </a:p>
      </dgm:t>
    </dgm:pt>
    <dgm:pt modelId="{E0AE6E00-1D0C-F24E-9330-4D36A5B3E706}" type="parTrans" cxnId="{411C0A38-2713-7D4A-B157-D52EAC0444C0}">
      <dgm:prSet/>
      <dgm:spPr/>
      <dgm:t>
        <a:bodyPr/>
        <a:lstStyle/>
        <a:p>
          <a:endParaRPr lang="ru-RU"/>
        </a:p>
      </dgm:t>
    </dgm:pt>
    <dgm:pt modelId="{8CEEF781-E6A5-9747-944E-93D07BD1ACE4}" type="sibTrans" cxnId="{411C0A38-2713-7D4A-B157-D52EAC0444C0}">
      <dgm:prSet/>
      <dgm:spPr>
        <a:ln>
          <a:solidFill>
            <a:srgbClr val="1D4992"/>
          </a:solidFill>
        </a:ln>
      </dgm:spPr>
      <dgm:t>
        <a:bodyPr/>
        <a:lstStyle/>
        <a:p>
          <a:endParaRPr lang="ru-RU"/>
        </a:p>
      </dgm:t>
    </dgm:pt>
    <dgm:pt modelId="{D7201D0F-0AB9-D643-936C-AF86D05162F9}">
      <dgm:prSet phldrT="[Текст]"/>
      <dgm:spPr>
        <a:solidFill>
          <a:srgbClr val="FF0000"/>
        </a:solidFill>
        <a:ln>
          <a:noFill/>
        </a:ln>
      </dgm:spPr>
      <dgm:t>
        <a:bodyPr/>
        <a:lstStyle/>
        <a:p>
          <a:r>
            <a:rPr lang="ru-RU" dirty="0"/>
            <a:t>Доработка дизайна </a:t>
          </a:r>
        </a:p>
      </dgm:t>
    </dgm:pt>
    <dgm:pt modelId="{7573F2E2-320E-3C48-AD62-F866365EFF9F}" type="parTrans" cxnId="{8A071FA3-B5FA-674C-8D58-7B24439DE7AD}">
      <dgm:prSet/>
      <dgm:spPr/>
      <dgm:t>
        <a:bodyPr/>
        <a:lstStyle/>
        <a:p>
          <a:endParaRPr lang="ru-RU"/>
        </a:p>
      </dgm:t>
    </dgm:pt>
    <dgm:pt modelId="{47FB7842-4404-CF46-962C-8E06062C3A98}" type="sibTrans" cxnId="{8A071FA3-B5FA-674C-8D58-7B24439DE7AD}">
      <dgm:prSet/>
      <dgm:spPr/>
      <dgm:t>
        <a:bodyPr/>
        <a:lstStyle/>
        <a:p>
          <a:endParaRPr lang="ru-RU"/>
        </a:p>
      </dgm:t>
    </dgm:pt>
    <dgm:pt modelId="{A0D6DCAD-96C9-8845-A17D-E67AB1BC91C1}">
      <dgm:prSet phldrT="[Текст]"/>
      <dgm:spPr>
        <a:solidFill>
          <a:srgbClr val="FF0000"/>
        </a:solidFill>
        <a:ln>
          <a:noFill/>
        </a:ln>
      </dgm:spPr>
      <dgm:t>
        <a:bodyPr/>
        <a:lstStyle/>
        <a:p>
          <a:r>
            <a:rPr lang="ru-RU" dirty="0"/>
            <a:t>Привлечение инвестиций для развития </a:t>
          </a:r>
        </a:p>
      </dgm:t>
    </dgm:pt>
    <dgm:pt modelId="{55F4377D-3843-9440-AF7C-78A2DFF34E13}" type="parTrans" cxnId="{A5FD2673-5D75-0E48-8F5B-6862F1E244F3}">
      <dgm:prSet/>
      <dgm:spPr/>
      <dgm:t>
        <a:bodyPr/>
        <a:lstStyle/>
        <a:p>
          <a:endParaRPr lang="ru-RU"/>
        </a:p>
      </dgm:t>
    </dgm:pt>
    <dgm:pt modelId="{03EBD38B-0978-A44A-A643-F2C71221B03B}" type="sibTrans" cxnId="{A5FD2673-5D75-0E48-8F5B-6862F1E244F3}">
      <dgm:prSet/>
      <dgm:spPr/>
      <dgm:t>
        <a:bodyPr/>
        <a:lstStyle/>
        <a:p>
          <a:endParaRPr lang="ru-RU"/>
        </a:p>
      </dgm:t>
    </dgm:pt>
    <dgm:pt modelId="{48F2E6ED-E0D9-6E4A-930F-A5FACB9943C7}">
      <dgm:prSet/>
      <dgm:spPr>
        <a:solidFill>
          <a:srgbClr val="FF0000"/>
        </a:solidFill>
      </dgm:spPr>
      <dgm:t>
        <a:bodyPr/>
        <a:lstStyle/>
        <a:p>
          <a:r>
            <a:rPr lang="ru-RU" dirty="0"/>
            <a:t>Продвижение и продажа продукта на рынке </a:t>
          </a:r>
        </a:p>
      </dgm:t>
    </dgm:pt>
    <dgm:pt modelId="{2137AD83-44BA-5740-8345-C0D926FBAAEC}" type="parTrans" cxnId="{26C05E3A-F33F-024D-886C-4CC7433B2F5B}">
      <dgm:prSet/>
      <dgm:spPr/>
      <dgm:t>
        <a:bodyPr/>
        <a:lstStyle/>
        <a:p>
          <a:endParaRPr lang="ru-RU"/>
        </a:p>
      </dgm:t>
    </dgm:pt>
    <dgm:pt modelId="{965462A1-FFF5-E24C-8B8E-657E7B472A6A}" type="sibTrans" cxnId="{26C05E3A-F33F-024D-886C-4CC7433B2F5B}">
      <dgm:prSet/>
      <dgm:spPr/>
      <dgm:t>
        <a:bodyPr/>
        <a:lstStyle/>
        <a:p>
          <a:endParaRPr lang="ru-RU"/>
        </a:p>
      </dgm:t>
    </dgm:pt>
    <dgm:pt modelId="{1F3886C4-4FCA-BA47-99A1-E78182AE2E86}">
      <dgm:prSet/>
      <dgm:spPr>
        <a:solidFill>
          <a:srgbClr val="FF0000"/>
        </a:solidFill>
      </dgm:spPr>
      <dgm:t>
        <a:bodyPr/>
        <a:lstStyle/>
        <a:p>
          <a:r>
            <a:rPr lang="ru-RU" dirty="0"/>
            <a:t>Масштабирование проекта  </a:t>
          </a:r>
        </a:p>
      </dgm:t>
    </dgm:pt>
    <dgm:pt modelId="{C1D5AB7A-FBE8-C746-ABFF-BF107833637D}" type="parTrans" cxnId="{00E05073-ADDB-5C4D-A4F8-0C1E41BBE696}">
      <dgm:prSet/>
      <dgm:spPr/>
      <dgm:t>
        <a:bodyPr/>
        <a:lstStyle/>
        <a:p>
          <a:endParaRPr lang="ru-RU"/>
        </a:p>
      </dgm:t>
    </dgm:pt>
    <dgm:pt modelId="{1B83464F-3B90-3F4E-98F8-025E06A4121E}" type="sibTrans" cxnId="{00E05073-ADDB-5C4D-A4F8-0C1E41BBE696}">
      <dgm:prSet/>
      <dgm:spPr/>
      <dgm:t>
        <a:bodyPr/>
        <a:lstStyle/>
        <a:p>
          <a:endParaRPr lang="ru-RU"/>
        </a:p>
      </dgm:t>
    </dgm:pt>
    <dgm:pt modelId="{18A7FC85-3C9E-9D45-858C-54ED4BECCC3F}">
      <dgm:prSet/>
      <dgm:spPr>
        <a:solidFill>
          <a:srgbClr val="FF0000"/>
        </a:solidFill>
        <a:ln>
          <a:noFill/>
        </a:ln>
      </dgm:spPr>
      <dgm:t>
        <a:bodyPr/>
        <a:lstStyle/>
        <a:p>
          <a:r>
            <a:rPr lang="ru-RU" dirty="0"/>
            <a:t>Регистрация интеллектуальной собственности проекта</a:t>
          </a:r>
        </a:p>
      </dgm:t>
    </dgm:pt>
    <dgm:pt modelId="{819EC270-226F-8A41-928B-F3BBAD1B989A}" type="parTrans" cxnId="{26C1BBB5-D43D-794A-844A-1836B29335E2}">
      <dgm:prSet/>
      <dgm:spPr/>
      <dgm:t>
        <a:bodyPr/>
        <a:lstStyle/>
        <a:p>
          <a:endParaRPr lang="ru-RU"/>
        </a:p>
      </dgm:t>
    </dgm:pt>
    <dgm:pt modelId="{664206A4-1003-F54D-81EA-5791E9738D5A}" type="sibTrans" cxnId="{26C1BBB5-D43D-794A-844A-1836B29335E2}">
      <dgm:prSet/>
      <dgm:spPr/>
      <dgm:t>
        <a:bodyPr/>
        <a:lstStyle/>
        <a:p>
          <a:endParaRPr lang="ru-RU"/>
        </a:p>
      </dgm:t>
    </dgm:pt>
    <dgm:pt modelId="{0BD5E530-39D1-E842-AA9F-969470B091ED}" type="pres">
      <dgm:prSet presAssocID="{39CDFF8B-5E26-C348-86C3-70D269ED0492}" presName="Name0" presStyleCnt="0">
        <dgm:presLayoutVars>
          <dgm:chMax val="7"/>
          <dgm:chPref val="7"/>
          <dgm:dir/>
        </dgm:presLayoutVars>
      </dgm:prSet>
      <dgm:spPr/>
    </dgm:pt>
    <dgm:pt modelId="{FBDA31AB-22EC-5447-B61A-29564E5CC32A}" type="pres">
      <dgm:prSet presAssocID="{39CDFF8B-5E26-C348-86C3-70D269ED0492}" presName="Name1" presStyleCnt="0"/>
      <dgm:spPr/>
    </dgm:pt>
    <dgm:pt modelId="{DDBBCEC9-9F89-E149-AD13-E3DA20AD287F}" type="pres">
      <dgm:prSet presAssocID="{39CDFF8B-5E26-C348-86C3-70D269ED0492}" presName="cycle" presStyleCnt="0"/>
      <dgm:spPr/>
    </dgm:pt>
    <dgm:pt modelId="{EA5383B2-8409-AE47-AE40-6E6D2A9ECF26}" type="pres">
      <dgm:prSet presAssocID="{39CDFF8B-5E26-C348-86C3-70D269ED0492}" presName="srcNode" presStyleLbl="node1" presStyleIdx="0" presStyleCnt="6"/>
      <dgm:spPr/>
    </dgm:pt>
    <dgm:pt modelId="{859E49F7-9BDB-A04C-B0E4-88A783CE0771}" type="pres">
      <dgm:prSet presAssocID="{39CDFF8B-5E26-C348-86C3-70D269ED0492}" presName="conn" presStyleLbl="parChTrans1D2" presStyleIdx="0" presStyleCnt="1" custLinFactNeighborX="-160" custLinFactNeighborY="0"/>
      <dgm:spPr/>
    </dgm:pt>
    <dgm:pt modelId="{15536D30-17EC-3E44-B1A9-3F010BD28F4E}" type="pres">
      <dgm:prSet presAssocID="{39CDFF8B-5E26-C348-86C3-70D269ED0492}" presName="extraNode" presStyleLbl="node1" presStyleIdx="0" presStyleCnt="6"/>
      <dgm:spPr/>
    </dgm:pt>
    <dgm:pt modelId="{0221E8E7-A612-5246-AC66-CE50A43DAF16}" type="pres">
      <dgm:prSet presAssocID="{39CDFF8B-5E26-C348-86C3-70D269ED0492}" presName="dstNode" presStyleLbl="node1" presStyleIdx="0" presStyleCnt="6"/>
      <dgm:spPr/>
    </dgm:pt>
    <dgm:pt modelId="{A132E1FE-C3D0-2846-B2C1-28A016491586}" type="pres">
      <dgm:prSet presAssocID="{B48415D4-9BFB-B34A-B47B-5D674F021AC8}" presName="text_1" presStyleLbl="node1" presStyleIdx="0" presStyleCnt="6">
        <dgm:presLayoutVars>
          <dgm:bulletEnabled val="1"/>
        </dgm:presLayoutVars>
      </dgm:prSet>
      <dgm:spPr/>
    </dgm:pt>
    <dgm:pt modelId="{4C4C720F-038E-7E40-994F-5903E46933E2}" type="pres">
      <dgm:prSet presAssocID="{B48415D4-9BFB-B34A-B47B-5D674F021AC8}" presName="accent_1" presStyleCnt="0"/>
      <dgm:spPr/>
    </dgm:pt>
    <dgm:pt modelId="{E525CFA5-DF12-2E4C-A161-AFDFB36750B2}" type="pres">
      <dgm:prSet presAssocID="{B48415D4-9BFB-B34A-B47B-5D674F021AC8}" presName="accentRepeatNode" presStyleLbl="solidFgAcc1" presStyleIdx="0" presStyleCnt="6"/>
      <dgm:spPr>
        <a:ln>
          <a:solidFill>
            <a:srgbClr val="1D4992"/>
          </a:solidFill>
        </a:ln>
      </dgm:spPr>
    </dgm:pt>
    <dgm:pt modelId="{ECEAD11D-5A10-8344-8A4B-A52D3022F20E}" type="pres">
      <dgm:prSet presAssocID="{18A7FC85-3C9E-9D45-858C-54ED4BECCC3F}" presName="text_2" presStyleLbl="node1" presStyleIdx="1" presStyleCnt="6" custLinFactNeighborX="1617" custLinFactNeighborY="2021">
        <dgm:presLayoutVars>
          <dgm:bulletEnabled val="1"/>
        </dgm:presLayoutVars>
      </dgm:prSet>
      <dgm:spPr/>
    </dgm:pt>
    <dgm:pt modelId="{B4FAAAA3-5BA0-4847-B24A-1D8F528E4EDB}" type="pres">
      <dgm:prSet presAssocID="{18A7FC85-3C9E-9D45-858C-54ED4BECCC3F}" presName="accent_2" presStyleCnt="0"/>
      <dgm:spPr/>
    </dgm:pt>
    <dgm:pt modelId="{98A06468-6BC4-5342-9A30-34584D706F85}" type="pres">
      <dgm:prSet presAssocID="{18A7FC85-3C9E-9D45-858C-54ED4BECCC3F}" presName="accentRepeatNode" presStyleLbl="solidFgAcc1" presStyleIdx="1" presStyleCnt="6"/>
      <dgm:spPr>
        <a:ln>
          <a:solidFill>
            <a:srgbClr val="1D4992"/>
          </a:solidFill>
        </a:ln>
      </dgm:spPr>
    </dgm:pt>
    <dgm:pt modelId="{3BAF80F7-E1B7-0B4E-9731-3BF3F8402B57}" type="pres">
      <dgm:prSet presAssocID="{D7201D0F-0AB9-D643-936C-AF86D05162F9}" presName="text_3" presStyleLbl="node1" presStyleIdx="2" presStyleCnt="6">
        <dgm:presLayoutVars>
          <dgm:bulletEnabled val="1"/>
        </dgm:presLayoutVars>
      </dgm:prSet>
      <dgm:spPr/>
    </dgm:pt>
    <dgm:pt modelId="{C26A844C-90BC-AF4D-990C-5215812F8C2A}" type="pres">
      <dgm:prSet presAssocID="{D7201D0F-0AB9-D643-936C-AF86D05162F9}" presName="accent_3" presStyleCnt="0"/>
      <dgm:spPr/>
    </dgm:pt>
    <dgm:pt modelId="{AB212CBA-5CFA-414E-81B1-9EEF670FA336}" type="pres">
      <dgm:prSet presAssocID="{D7201D0F-0AB9-D643-936C-AF86D05162F9}" presName="accentRepeatNode" presStyleLbl="solidFgAcc1" presStyleIdx="2" presStyleCnt="6"/>
      <dgm:spPr>
        <a:ln>
          <a:solidFill>
            <a:srgbClr val="1D4992"/>
          </a:solidFill>
        </a:ln>
      </dgm:spPr>
    </dgm:pt>
    <dgm:pt modelId="{F26BF56B-36C6-4643-9225-667773ECBE71}" type="pres">
      <dgm:prSet presAssocID="{A0D6DCAD-96C9-8845-A17D-E67AB1BC91C1}" presName="text_4" presStyleLbl="node1" presStyleIdx="3" presStyleCnt="6">
        <dgm:presLayoutVars>
          <dgm:bulletEnabled val="1"/>
        </dgm:presLayoutVars>
      </dgm:prSet>
      <dgm:spPr/>
    </dgm:pt>
    <dgm:pt modelId="{8BD6FD14-F98D-514C-B9E8-92DEBD06156C}" type="pres">
      <dgm:prSet presAssocID="{A0D6DCAD-96C9-8845-A17D-E67AB1BC91C1}" presName="accent_4" presStyleCnt="0"/>
      <dgm:spPr/>
    </dgm:pt>
    <dgm:pt modelId="{EA053E27-6E81-384F-8DB0-52F3266A0C6D}" type="pres">
      <dgm:prSet presAssocID="{A0D6DCAD-96C9-8845-A17D-E67AB1BC91C1}" presName="accentRepeatNode" presStyleLbl="solidFgAcc1" presStyleIdx="3" presStyleCnt="6"/>
      <dgm:spPr>
        <a:ln>
          <a:solidFill>
            <a:srgbClr val="1D4992"/>
          </a:solidFill>
        </a:ln>
      </dgm:spPr>
    </dgm:pt>
    <dgm:pt modelId="{E3F877D4-24C2-8048-A190-0F68C35F5F1A}" type="pres">
      <dgm:prSet presAssocID="{48F2E6ED-E0D9-6E4A-930F-A5FACB9943C7}" presName="text_5" presStyleLbl="node1" presStyleIdx="4" presStyleCnt="6">
        <dgm:presLayoutVars>
          <dgm:bulletEnabled val="1"/>
        </dgm:presLayoutVars>
      </dgm:prSet>
      <dgm:spPr/>
    </dgm:pt>
    <dgm:pt modelId="{6DD73F37-C5D3-934E-9CC3-1E989C1FC910}" type="pres">
      <dgm:prSet presAssocID="{48F2E6ED-E0D9-6E4A-930F-A5FACB9943C7}" presName="accent_5" presStyleCnt="0"/>
      <dgm:spPr/>
    </dgm:pt>
    <dgm:pt modelId="{674FFC44-C60A-1C42-812C-84C67896BE81}" type="pres">
      <dgm:prSet presAssocID="{48F2E6ED-E0D9-6E4A-930F-A5FACB9943C7}" presName="accentRepeatNode" presStyleLbl="solidFgAcc1" presStyleIdx="4" presStyleCnt="6"/>
      <dgm:spPr>
        <a:ln>
          <a:solidFill>
            <a:srgbClr val="1D4992"/>
          </a:solidFill>
        </a:ln>
      </dgm:spPr>
    </dgm:pt>
    <dgm:pt modelId="{A18D8784-7271-5945-82FD-8308F4979DAB}" type="pres">
      <dgm:prSet presAssocID="{1F3886C4-4FCA-BA47-99A1-E78182AE2E86}" presName="text_6" presStyleLbl="node1" presStyleIdx="5" presStyleCnt="6">
        <dgm:presLayoutVars>
          <dgm:bulletEnabled val="1"/>
        </dgm:presLayoutVars>
      </dgm:prSet>
      <dgm:spPr/>
    </dgm:pt>
    <dgm:pt modelId="{1396EBAC-3EDA-D94E-9BDB-A2A156DDC925}" type="pres">
      <dgm:prSet presAssocID="{1F3886C4-4FCA-BA47-99A1-E78182AE2E86}" presName="accent_6" presStyleCnt="0"/>
      <dgm:spPr/>
    </dgm:pt>
    <dgm:pt modelId="{E537B339-DC0B-0D4F-A9DF-EB5B2C9C4BF0}" type="pres">
      <dgm:prSet presAssocID="{1F3886C4-4FCA-BA47-99A1-E78182AE2E86}" presName="accentRepeatNode" presStyleLbl="solidFgAcc1" presStyleIdx="5" presStyleCnt="6"/>
      <dgm:spPr>
        <a:ln>
          <a:solidFill>
            <a:srgbClr val="1D4992"/>
          </a:solidFill>
        </a:ln>
      </dgm:spPr>
    </dgm:pt>
  </dgm:ptLst>
  <dgm:cxnLst>
    <dgm:cxn modelId="{411C0A38-2713-7D4A-B157-D52EAC0444C0}" srcId="{39CDFF8B-5E26-C348-86C3-70D269ED0492}" destId="{B48415D4-9BFB-B34A-B47B-5D674F021AC8}" srcOrd="0" destOrd="0" parTransId="{E0AE6E00-1D0C-F24E-9330-4D36A5B3E706}" sibTransId="{8CEEF781-E6A5-9747-944E-93D07BD1ACE4}"/>
    <dgm:cxn modelId="{26C05E3A-F33F-024D-886C-4CC7433B2F5B}" srcId="{39CDFF8B-5E26-C348-86C3-70D269ED0492}" destId="{48F2E6ED-E0D9-6E4A-930F-A5FACB9943C7}" srcOrd="4" destOrd="0" parTransId="{2137AD83-44BA-5740-8345-C0D926FBAAEC}" sibTransId="{965462A1-FFF5-E24C-8B8E-657E7B472A6A}"/>
    <dgm:cxn modelId="{03DF4241-5070-CB45-B536-A265D19B432A}" type="presOf" srcId="{8CEEF781-E6A5-9747-944E-93D07BD1ACE4}" destId="{859E49F7-9BDB-A04C-B0E4-88A783CE0771}" srcOrd="0" destOrd="0" presId="urn:microsoft.com/office/officeart/2008/layout/VerticalCurvedList"/>
    <dgm:cxn modelId="{DFBF9841-AB14-0B47-A481-08D92F6D0BE3}" type="presOf" srcId="{B48415D4-9BFB-B34A-B47B-5D674F021AC8}" destId="{A132E1FE-C3D0-2846-B2C1-28A016491586}" srcOrd="0" destOrd="0" presId="urn:microsoft.com/office/officeart/2008/layout/VerticalCurvedList"/>
    <dgm:cxn modelId="{BC082D5A-E068-A248-BDBC-555B920EC946}" type="presOf" srcId="{D7201D0F-0AB9-D643-936C-AF86D05162F9}" destId="{3BAF80F7-E1B7-0B4E-9731-3BF3F8402B57}" srcOrd="0" destOrd="0" presId="urn:microsoft.com/office/officeart/2008/layout/VerticalCurvedList"/>
    <dgm:cxn modelId="{4B7B4D68-D69D-354C-A5B7-C7ABA9702E2C}" type="presOf" srcId="{1F3886C4-4FCA-BA47-99A1-E78182AE2E86}" destId="{A18D8784-7271-5945-82FD-8308F4979DAB}" srcOrd="0" destOrd="0" presId="urn:microsoft.com/office/officeart/2008/layout/VerticalCurvedList"/>
    <dgm:cxn modelId="{A5FD2673-5D75-0E48-8F5B-6862F1E244F3}" srcId="{39CDFF8B-5E26-C348-86C3-70D269ED0492}" destId="{A0D6DCAD-96C9-8845-A17D-E67AB1BC91C1}" srcOrd="3" destOrd="0" parTransId="{55F4377D-3843-9440-AF7C-78A2DFF34E13}" sibTransId="{03EBD38B-0978-A44A-A643-F2C71221B03B}"/>
    <dgm:cxn modelId="{00E05073-ADDB-5C4D-A4F8-0C1E41BBE696}" srcId="{39CDFF8B-5E26-C348-86C3-70D269ED0492}" destId="{1F3886C4-4FCA-BA47-99A1-E78182AE2E86}" srcOrd="5" destOrd="0" parTransId="{C1D5AB7A-FBE8-C746-ABFF-BF107833637D}" sibTransId="{1B83464F-3B90-3F4E-98F8-025E06A4121E}"/>
    <dgm:cxn modelId="{77EC8697-7FD7-7B48-8041-BF9304380A96}" type="presOf" srcId="{48F2E6ED-E0D9-6E4A-930F-A5FACB9943C7}" destId="{E3F877D4-24C2-8048-A190-0F68C35F5F1A}" srcOrd="0" destOrd="0" presId="urn:microsoft.com/office/officeart/2008/layout/VerticalCurvedList"/>
    <dgm:cxn modelId="{8A071FA3-B5FA-674C-8D58-7B24439DE7AD}" srcId="{39CDFF8B-5E26-C348-86C3-70D269ED0492}" destId="{D7201D0F-0AB9-D643-936C-AF86D05162F9}" srcOrd="2" destOrd="0" parTransId="{7573F2E2-320E-3C48-AD62-F866365EFF9F}" sibTransId="{47FB7842-4404-CF46-962C-8E06062C3A98}"/>
    <dgm:cxn modelId="{26C1BBB5-D43D-794A-844A-1836B29335E2}" srcId="{39CDFF8B-5E26-C348-86C3-70D269ED0492}" destId="{18A7FC85-3C9E-9D45-858C-54ED4BECCC3F}" srcOrd="1" destOrd="0" parTransId="{819EC270-226F-8A41-928B-F3BBAD1B989A}" sibTransId="{664206A4-1003-F54D-81EA-5791E9738D5A}"/>
    <dgm:cxn modelId="{0FB5D4BA-51E9-8D4E-8B9D-D11A69A6EBEF}" type="presOf" srcId="{A0D6DCAD-96C9-8845-A17D-E67AB1BC91C1}" destId="{F26BF56B-36C6-4643-9225-667773ECBE71}" srcOrd="0" destOrd="0" presId="urn:microsoft.com/office/officeart/2008/layout/VerticalCurvedList"/>
    <dgm:cxn modelId="{D7A12FDB-EED4-F546-9D40-3D280DEF3230}" type="presOf" srcId="{39CDFF8B-5E26-C348-86C3-70D269ED0492}" destId="{0BD5E530-39D1-E842-AA9F-969470B091ED}" srcOrd="0" destOrd="0" presId="urn:microsoft.com/office/officeart/2008/layout/VerticalCurvedList"/>
    <dgm:cxn modelId="{0845CBE3-B7FE-5644-8E22-59133FC58F28}" type="presOf" srcId="{18A7FC85-3C9E-9D45-858C-54ED4BECCC3F}" destId="{ECEAD11D-5A10-8344-8A4B-A52D3022F20E}" srcOrd="0" destOrd="0" presId="urn:microsoft.com/office/officeart/2008/layout/VerticalCurvedList"/>
    <dgm:cxn modelId="{CCF9FDE7-E262-E241-8F4F-376E1DE69795}" type="presParOf" srcId="{0BD5E530-39D1-E842-AA9F-969470B091ED}" destId="{FBDA31AB-22EC-5447-B61A-29564E5CC32A}" srcOrd="0" destOrd="0" presId="urn:microsoft.com/office/officeart/2008/layout/VerticalCurvedList"/>
    <dgm:cxn modelId="{ED4DFBE5-E635-3B4B-A018-7571B5C890F4}" type="presParOf" srcId="{FBDA31AB-22EC-5447-B61A-29564E5CC32A}" destId="{DDBBCEC9-9F89-E149-AD13-E3DA20AD287F}" srcOrd="0" destOrd="0" presId="urn:microsoft.com/office/officeart/2008/layout/VerticalCurvedList"/>
    <dgm:cxn modelId="{8A963DEC-7527-EE48-B1BC-691AAFB2B459}" type="presParOf" srcId="{DDBBCEC9-9F89-E149-AD13-E3DA20AD287F}" destId="{EA5383B2-8409-AE47-AE40-6E6D2A9ECF26}" srcOrd="0" destOrd="0" presId="urn:microsoft.com/office/officeart/2008/layout/VerticalCurvedList"/>
    <dgm:cxn modelId="{80A64DB6-BE39-9B45-878C-47C7D392E29C}" type="presParOf" srcId="{DDBBCEC9-9F89-E149-AD13-E3DA20AD287F}" destId="{859E49F7-9BDB-A04C-B0E4-88A783CE0771}" srcOrd="1" destOrd="0" presId="urn:microsoft.com/office/officeart/2008/layout/VerticalCurvedList"/>
    <dgm:cxn modelId="{7E13F0D6-1269-3744-8AB8-3BC30490C2C7}" type="presParOf" srcId="{DDBBCEC9-9F89-E149-AD13-E3DA20AD287F}" destId="{15536D30-17EC-3E44-B1A9-3F010BD28F4E}" srcOrd="2" destOrd="0" presId="urn:microsoft.com/office/officeart/2008/layout/VerticalCurvedList"/>
    <dgm:cxn modelId="{56374A2B-11D2-6B48-8775-43194856502F}" type="presParOf" srcId="{DDBBCEC9-9F89-E149-AD13-E3DA20AD287F}" destId="{0221E8E7-A612-5246-AC66-CE50A43DAF16}" srcOrd="3" destOrd="0" presId="urn:microsoft.com/office/officeart/2008/layout/VerticalCurvedList"/>
    <dgm:cxn modelId="{B0598372-D57F-F24C-887E-9C44C41CB6E1}" type="presParOf" srcId="{FBDA31AB-22EC-5447-B61A-29564E5CC32A}" destId="{A132E1FE-C3D0-2846-B2C1-28A016491586}" srcOrd="1" destOrd="0" presId="urn:microsoft.com/office/officeart/2008/layout/VerticalCurvedList"/>
    <dgm:cxn modelId="{A7E4456F-DEBD-064D-A301-0DAD488AE3AA}" type="presParOf" srcId="{FBDA31AB-22EC-5447-B61A-29564E5CC32A}" destId="{4C4C720F-038E-7E40-994F-5903E46933E2}" srcOrd="2" destOrd="0" presId="urn:microsoft.com/office/officeart/2008/layout/VerticalCurvedList"/>
    <dgm:cxn modelId="{92650EF5-A54B-F34F-8C4C-0EC57262A649}" type="presParOf" srcId="{4C4C720F-038E-7E40-994F-5903E46933E2}" destId="{E525CFA5-DF12-2E4C-A161-AFDFB36750B2}" srcOrd="0" destOrd="0" presId="urn:microsoft.com/office/officeart/2008/layout/VerticalCurvedList"/>
    <dgm:cxn modelId="{84CAA2F8-DAA2-CA48-B842-A63CB3B314DE}" type="presParOf" srcId="{FBDA31AB-22EC-5447-B61A-29564E5CC32A}" destId="{ECEAD11D-5A10-8344-8A4B-A52D3022F20E}" srcOrd="3" destOrd="0" presId="urn:microsoft.com/office/officeart/2008/layout/VerticalCurvedList"/>
    <dgm:cxn modelId="{6590E21F-E80D-1A41-B028-48DF5CA31144}" type="presParOf" srcId="{FBDA31AB-22EC-5447-B61A-29564E5CC32A}" destId="{B4FAAAA3-5BA0-4847-B24A-1D8F528E4EDB}" srcOrd="4" destOrd="0" presId="urn:microsoft.com/office/officeart/2008/layout/VerticalCurvedList"/>
    <dgm:cxn modelId="{AEC4610E-0BF2-2E4E-BE0E-F6E5E6A5CA33}" type="presParOf" srcId="{B4FAAAA3-5BA0-4847-B24A-1D8F528E4EDB}" destId="{98A06468-6BC4-5342-9A30-34584D706F85}" srcOrd="0" destOrd="0" presId="urn:microsoft.com/office/officeart/2008/layout/VerticalCurvedList"/>
    <dgm:cxn modelId="{DE42B3B6-A197-4943-9DDE-448C10AE1F8C}" type="presParOf" srcId="{FBDA31AB-22EC-5447-B61A-29564E5CC32A}" destId="{3BAF80F7-E1B7-0B4E-9731-3BF3F8402B57}" srcOrd="5" destOrd="0" presId="urn:microsoft.com/office/officeart/2008/layout/VerticalCurvedList"/>
    <dgm:cxn modelId="{C1482A11-DCFB-104E-8DB1-5C6EB41549A5}" type="presParOf" srcId="{FBDA31AB-22EC-5447-B61A-29564E5CC32A}" destId="{C26A844C-90BC-AF4D-990C-5215812F8C2A}" srcOrd="6" destOrd="0" presId="urn:microsoft.com/office/officeart/2008/layout/VerticalCurvedList"/>
    <dgm:cxn modelId="{08BA79E3-ED07-8F45-93DF-465DC73C19E7}" type="presParOf" srcId="{C26A844C-90BC-AF4D-990C-5215812F8C2A}" destId="{AB212CBA-5CFA-414E-81B1-9EEF670FA336}" srcOrd="0" destOrd="0" presId="urn:microsoft.com/office/officeart/2008/layout/VerticalCurvedList"/>
    <dgm:cxn modelId="{5F47A6EA-32CC-1646-A8F6-B51AC277DC6B}" type="presParOf" srcId="{FBDA31AB-22EC-5447-B61A-29564E5CC32A}" destId="{F26BF56B-36C6-4643-9225-667773ECBE71}" srcOrd="7" destOrd="0" presId="urn:microsoft.com/office/officeart/2008/layout/VerticalCurvedList"/>
    <dgm:cxn modelId="{42940052-EB9E-4542-A345-D67D8159BD81}" type="presParOf" srcId="{FBDA31AB-22EC-5447-B61A-29564E5CC32A}" destId="{8BD6FD14-F98D-514C-B9E8-92DEBD06156C}" srcOrd="8" destOrd="0" presId="urn:microsoft.com/office/officeart/2008/layout/VerticalCurvedList"/>
    <dgm:cxn modelId="{9F190556-3E94-F244-9F0B-FB9EFDBF6BCD}" type="presParOf" srcId="{8BD6FD14-F98D-514C-B9E8-92DEBD06156C}" destId="{EA053E27-6E81-384F-8DB0-52F3266A0C6D}" srcOrd="0" destOrd="0" presId="urn:microsoft.com/office/officeart/2008/layout/VerticalCurvedList"/>
    <dgm:cxn modelId="{5E928AD1-2923-B749-A90C-FFC361DEB6E1}" type="presParOf" srcId="{FBDA31AB-22EC-5447-B61A-29564E5CC32A}" destId="{E3F877D4-24C2-8048-A190-0F68C35F5F1A}" srcOrd="9" destOrd="0" presId="urn:microsoft.com/office/officeart/2008/layout/VerticalCurvedList"/>
    <dgm:cxn modelId="{3A84371E-6DC3-8940-A1DD-70C51CEEDF03}" type="presParOf" srcId="{FBDA31AB-22EC-5447-B61A-29564E5CC32A}" destId="{6DD73F37-C5D3-934E-9CC3-1E989C1FC910}" srcOrd="10" destOrd="0" presId="urn:microsoft.com/office/officeart/2008/layout/VerticalCurvedList"/>
    <dgm:cxn modelId="{582A82E4-7A82-7344-B88D-D714E6366104}" type="presParOf" srcId="{6DD73F37-C5D3-934E-9CC3-1E989C1FC910}" destId="{674FFC44-C60A-1C42-812C-84C67896BE81}" srcOrd="0" destOrd="0" presId="urn:microsoft.com/office/officeart/2008/layout/VerticalCurvedList"/>
    <dgm:cxn modelId="{BF819C8B-0E7B-B245-B6F3-68C2C1FD53A2}" type="presParOf" srcId="{FBDA31AB-22EC-5447-B61A-29564E5CC32A}" destId="{A18D8784-7271-5945-82FD-8308F4979DAB}" srcOrd="11" destOrd="0" presId="urn:microsoft.com/office/officeart/2008/layout/VerticalCurvedList"/>
    <dgm:cxn modelId="{3CF04332-C092-BF43-A6AD-9460C071A81B}" type="presParOf" srcId="{FBDA31AB-22EC-5447-B61A-29564E5CC32A}" destId="{1396EBAC-3EDA-D94E-9BDB-A2A156DDC925}" srcOrd="12" destOrd="0" presId="urn:microsoft.com/office/officeart/2008/layout/VerticalCurvedList"/>
    <dgm:cxn modelId="{D97DF8FD-1A16-364A-8539-9A30524D88F4}" type="presParOf" srcId="{1396EBAC-3EDA-D94E-9BDB-A2A156DDC925}" destId="{E537B339-DC0B-0D4F-A9DF-EB5B2C9C4BF0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CD08A2-ADF1-0F43-AC44-0639C30E466A}">
      <dsp:nvSpPr>
        <dsp:cNvPr id="0" name=""/>
        <dsp:cNvSpPr/>
      </dsp:nvSpPr>
      <dsp:spPr>
        <a:xfrm>
          <a:off x="0" y="0"/>
          <a:ext cx="2527327" cy="2527327"/>
        </a:xfrm>
        <a:prstGeom prst="pie">
          <a:avLst>
            <a:gd name="adj1" fmla="val 5400000"/>
            <a:gd name="adj2" fmla="val 16200000"/>
          </a:avLst>
        </a:prstGeom>
        <a:solidFill>
          <a:srgbClr val="1C4A9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D2347F-9ABE-B247-94FF-E808667E924A}">
      <dsp:nvSpPr>
        <dsp:cNvPr id="0" name=""/>
        <dsp:cNvSpPr/>
      </dsp:nvSpPr>
      <dsp:spPr>
        <a:xfrm>
          <a:off x="1263663" y="0"/>
          <a:ext cx="7064163" cy="252732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TAM</a:t>
          </a:r>
          <a:endParaRPr lang="ru-RU" sz="3600" kern="1200" dirty="0"/>
        </a:p>
      </dsp:txBody>
      <dsp:txXfrm>
        <a:off x="1263663" y="0"/>
        <a:ext cx="3532081" cy="758199"/>
      </dsp:txXfrm>
    </dsp:sp>
    <dsp:sp modelId="{AE4C590D-8871-8E44-AB72-393DF37DD520}">
      <dsp:nvSpPr>
        <dsp:cNvPr id="0" name=""/>
        <dsp:cNvSpPr/>
      </dsp:nvSpPr>
      <dsp:spPr>
        <a:xfrm>
          <a:off x="442283" y="758199"/>
          <a:ext cx="1642760" cy="164276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B821A1-AB1E-234E-BF01-F1D4607F93FE}">
      <dsp:nvSpPr>
        <dsp:cNvPr id="0" name=""/>
        <dsp:cNvSpPr/>
      </dsp:nvSpPr>
      <dsp:spPr>
        <a:xfrm>
          <a:off x="1263663" y="758199"/>
          <a:ext cx="7064163" cy="164276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SAM</a:t>
          </a:r>
          <a:endParaRPr lang="ru-RU" sz="3600" kern="1200" dirty="0"/>
        </a:p>
      </dsp:txBody>
      <dsp:txXfrm>
        <a:off x="1263663" y="758199"/>
        <a:ext cx="3532081" cy="758197"/>
      </dsp:txXfrm>
    </dsp:sp>
    <dsp:sp modelId="{55432390-08F0-334D-B164-8B2944311616}">
      <dsp:nvSpPr>
        <dsp:cNvPr id="0" name=""/>
        <dsp:cNvSpPr/>
      </dsp:nvSpPr>
      <dsp:spPr>
        <a:xfrm>
          <a:off x="884564" y="1516396"/>
          <a:ext cx="758197" cy="75819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2F43F9-F275-E045-B258-C79C593458D1}">
      <dsp:nvSpPr>
        <dsp:cNvPr id="0" name=""/>
        <dsp:cNvSpPr/>
      </dsp:nvSpPr>
      <dsp:spPr>
        <a:xfrm>
          <a:off x="1263663" y="1516396"/>
          <a:ext cx="7064163" cy="75819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SOM</a:t>
          </a:r>
          <a:endParaRPr lang="ru-RU" sz="3600" kern="1200" dirty="0"/>
        </a:p>
      </dsp:txBody>
      <dsp:txXfrm>
        <a:off x="1263663" y="1516396"/>
        <a:ext cx="3532081" cy="758197"/>
      </dsp:txXfrm>
    </dsp:sp>
    <dsp:sp modelId="{23D1B81D-D548-7941-854E-7D253983062F}">
      <dsp:nvSpPr>
        <dsp:cNvPr id="0" name=""/>
        <dsp:cNvSpPr/>
      </dsp:nvSpPr>
      <dsp:spPr>
        <a:xfrm>
          <a:off x="4795745" y="0"/>
          <a:ext cx="3532081" cy="758199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3300" kern="1200" dirty="0"/>
            <a:t>302400</a:t>
          </a:r>
          <a:r>
            <a:rPr lang="ru-RU" sz="3300" kern="1200" dirty="0"/>
            <a:t> тыс. руб.</a:t>
          </a:r>
        </a:p>
      </dsp:txBody>
      <dsp:txXfrm>
        <a:off x="4795745" y="0"/>
        <a:ext cx="3532081" cy="758199"/>
      </dsp:txXfrm>
    </dsp:sp>
    <dsp:sp modelId="{A6C1AEA5-8CE2-9546-A4A4-37F754307F45}">
      <dsp:nvSpPr>
        <dsp:cNvPr id="0" name=""/>
        <dsp:cNvSpPr/>
      </dsp:nvSpPr>
      <dsp:spPr>
        <a:xfrm>
          <a:off x="4795745" y="758199"/>
          <a:ext cx="3532081" cy="75819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3300" kern="1200" dirty="0"/>
            <a:t>9072</a:t>
          </a:r>
          <a:r>
            <a:rPr lang="ru-RU" sz="3300" kern="1200" dirty="0"/>
            <a:t> тыс. руб.</a:t>
          </a:r>
        </a:p>
      </dsp:txBody>
      <dsp:txXfrm>
        <a:off x="4795745" y="758199"/>
        <a:ext cx="3532081" cy="758197"/>
      </dsp:txXfrm>
    </dsp:sp>
    <dsp:sp modelId="{633E44CF-001A-DD4D-9E99-D5D63FFF15C1}">
      <dsp:nvSpPr>
        <dsp:cNvPr id="0" name=""/>
        <dsp:cNvSpPr/>
      </dsp:nvSpPr>
      <dsp:spPr>
        <a:xfrm>
          <a:off x="4795745" y="1516396"/>
          <a:ext cx="3532081" cy="75819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3300" kern="1200" dirty="0"/>
            <a:t>5600</a:t>
          </a:r>
          <a:r>
            <a:rPr lang="ru-RU" sz="3300" kern="1200" dirty="0"/>
            <a:t> тыс. руб.</a:t>
          </a:r>
        </a:p>
      </dsp:txBody>
      <dsp:txXfrm>
        <a:off x="4795745" y="1516396"/>
        <a:ext cx="3532081" cy="7581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9E49F7-9BDB-A04C-B0E4-88A783CE0771}">
      <dsp:nvSpPr>
        <dsp:cNvPr id="0" name=""/>
        <dsp:cNvSpPr/>
      </dsp:nvSpPr>
      <dsp:spPr>
        <a:xfrm>
          <a:off x="-5060856" y="-775331"/>
          <a:ext cx="6027009" cy="6027009"/>
        </a:xfrm>
        <a:prstGeom prst="blockArc">
          <a:avLst>
            <a:gd name="adj1" fmla="val 18900000"/>
            <a:gd name="adj2" fmla="val 2700000"/>
            <a:gd name="adj3" fmla="val 358"/>
          </a:avLst>
        </a:prstGeom>
        <a:noFill/>
        <a:ln w="25400" cap="flat" cmpd="sng" algn="ctr">
          <a:solidFill>
            <a:srgbClr val="1D499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32E1FE-C3D0-2846-B2C1-28A016491586}">
      <dsp:nvSpPr>
        <dsp:cNvPr id="0" name=""/>
        <dsp:cNvSpPr/>
      </dsp:nvSpPr>
      <dsp:spPr>
        <a:xfrm>
          <a:off x="360420" y="235724"/>
          <a:ext cx="8045475" cy="471269"/>
        </a:xfrm>
        <a:prstGeom prst="rect">
          <a:avLst/>
        </a:prstGeom>
        <a:solidFill>
          <a:srgbClr val="FF00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4070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Создание полностью функционального приложения</a:t>
          </a:r>
          <a:r>
            <a:rPr lang="en-US" sz="2200" kern="1200" dirty="0"/>
            <a:t> </a:t>
          </a:r>
          <a:r>
            <a:rPr lang="ru-RU" sz="2200" kern="1200" dirty="0"/>
            <a:t>  </a:t>
          </a:r>
        </a:p>
      </dsp:txBody>
      <dsp:txXfrm>
        <a:off x="360420" y="235724"/>
        <a:ext cx="8045475" cy="471269"/>
      </dsp:txXfrm>
    </dsp:sp>
    <dsp:sp modelId="{E525CFA5-DF12-2E4C-A161-AFDFB36750B2}">
      <dsp:nvSpPr>
        <dsp:cNvPr id="0" name=""/>
        <dsp:cNvSpPr/>
      </dsp:nvSpPr>
      <dsp:spPr>
        <a:xfrm>
          <a:off x="65876" y="176815"/>
          <a:ext cx="589087" cy="5890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1D499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EAD11D-5A10-8344-8A4B-A52D3022F20E}">
      <dsp:nvSpPr>
        <dsp:cNvPr id="0" name=""/>
        <dsp:cNvSpPr/>
      </dsp:nvSpPr>
      <dsp:spPr>
        <a:xfrm>
          <a:off x="809770" y="952063"/>
          <a:ext cx="7657824" cy="471269"/>
        </a:xfrm>
        <a:prstGeom prst="rect">
          <a:avLst/>
        </a:prstGeom>
        <a:solidFill>
          <a:srgbClr val="FF00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4070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Регистрация интеллектуальной собственности проекта</a:t>
          </a:r>
        </a:p>
      </dsp:txBody>
      <dsp:txXfrm>
        <a:off x="809770" y="952063"/>
        <a:ext cx="7657824" cy="471269"/>
      </dsp:txXfrm>
    </dsp:sp>
    <dsp:sp modelId="{98A06468-6BC4-5342-9A30-34584D706F85}">
      <dsp:nvSpPr>
        <dsp:cNvPr id="0" name=""/>
        <dsp:cNvSpPr/>
      </dsp:nvSpPr>
      <dsp:spPr>
        <a:xfrm>
          <a:off x="453528" y="883630"/>
          <a:ext cx="589087" cy="5890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1D499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AF80F7-E1B7-0B4E-9731-3BF3F8402B57}">
      <dsp:nvSpPr>
        <dsp:cNvPr id="0" name=""/>
        <dsp:cNvSpPr/>
      </dsp:nvSpPr>
      <dsp:spPr>
        <a:xfrm>
          <a:off x="925335" y="1649354"/>
          <a:ext cx="7480560" cy="471269"/>
        </a:xfrm>
        <a:prstGeom prst="rect">
          <a:avLst/>
        </a:prstGeom>
        <a:solidFill>
          <a:srgbClr val="FF00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4070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Доработка дизайна </a:t>
          </a:r>
        </a:p>
      </dsp:txBody>
      <dsp:txXfrm>
        <a:off x="925335" y="1649354"/>
        <a:ext cx="7480560" cy="471269"/>
      </dsp:txXfrm>
    </dsp:sp>
    <dsp:sp modelId="{AB212CBA-5CFA-414E-81B1-9EEF670FA336}">
      <dsp:nvSpPr>
        <dsp:cNvPr id="0" name=""/>
        <dsp:cNvSpPr/>
      </dsp:nvSpPr>
      <dsp:spPr>
        <a:xfrm>
          <a:off x="630791" y="1590445"/>
          <a:ext cx="589087" cy="5890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1D499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6BF56B-36C6-4643-9225-667773ECBE71}">
      <dsp:nvSpPr>
        <dsp:cNvPr id="0" name=""/>
        <dsp:cNvSpPr/>
      </dsp:nvSpPr>
      <dsp:spPr>
        <a:xfrm>
          <a:off x="925335" y="2355721"/>
          <a:ext cx="7480560" cy="471269"/>
        </a:xfrm>
        <a:prstGeom prst="rect">
          <a:avLst/>
        </a:prstGeom>
        <a:solidFill>
          <a:srgbClr val="FF00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4070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Привлечение инвестиций для развития </a:t>
          </a:r>
        </a:p>
      </dsp:txBody>
      <dsp:txXfrm>
        <a:off x="925335" y="2355721"/>
        <a:ext cx="7480560" cy="471269"/>
      </dsp:txXfrm>
    </dsp:sp>
    <dsp:sp modelId="{EA053E27-6E81-384F-8DB0-52F3266A0C6D}">
      <dsp:nvSpPr>
        <dsp:cNvPr id="0" name=""/>
        <dsp:cNvSpPr/>
      </dsp:nvSpPr>
      <dsp:spPr>
        <a:xfrm>
          <a:off x="630791" y="2296813"/>
          <a:ext cx="589087" cy="5890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1D499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F877D4-24C2-8048-A190-0F68C35F5F1A}">
      <dsp:nvSpPr>
        <dsp:cNvPr id="0" name=""/>
        <dsp:cNvSpPr/>
      </dsp:nvSpPr>
      <dsp:spPr>
        <a:xfrm>
          <a:off x="748071" y="3062536"/>
          <a:ext cx="7657824" cy="471269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4070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Продвижение и продажа продукта на рынке </a:t>
          </a:r>
        </a:p>
      </dsp:txBody>
      <dsp:txXfrm>
        <a:off x="748071" y="3062536"/>
        <a:ext cx="7657824" cy="471269"/>
      </dsp:txXfrm>
    </dsp:sp>
    <dsp:sp modelId="{674FFC44-C60A-1C42-812C-84C67896BE81}">
      <dsp:nvSpPr>
        <dsp:cNvPr id="0" name=""/>
        <dsp:cNvSpPr/>
      </dsp:nvSpPr>
      <dsp:spPr>
        <a:xfrm>
          <a:off x="453528" y="3003628"/>
          <a:ext cx="589087" cy="5890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1D499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8D8784-7271-5945-82FD-8308F4979DAB}">
      <dsp:nvSpPr>
        <dsp:cNvPr id="0" name=""/>
        <dsp:cNvSpPr/>
      </dsp:nvSpPr>
      <dsp:spPr>
        <a:xfrm>
          <a:off x="360420" y="3769351"/>
          <a:ext cx="8045475" cy="471269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4070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Масштабирование проекта  </a:t>
          </a:r>
        </a:p>
      </dsp:txBody>
      <dsp:txXfrm>
        <a:off x="360420" y="3769351"/>
        <a:ext cx="8045475" cy="471269"/>
      </dsp:txXfrm>
    </dsp:sp>
    <dsp:sp modelId="{E537B339-DC0B-0D4F-A9DF-EB5B2C9C4BF0}">
      <dsp:nvSpPr>
        <dsp:cNvPr id="0" name=""/>
        <dsp:cNvSpPr/>
      </dsp:nvSpPr>
      <dsp:spPr>
        <a:xfrm>
          <a:off x="65876" y="3710443"/>
          <a:ext cx="589087" cy="5890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1D499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5939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BAFA99C0-292D-C3D2-4209-F622BFAE6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44F1D403-2F73-BC1C-B3CD-1B50BC50BA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139D3309-7885-AD8A-F9B8-27222CEEE1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7660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95bf51c69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95bf51c697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Опишите по шагам ответ на вопрос: как пользователь достигнет цели, используя ваше решение.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Если в этом есть необходимость, укажите и неоптимальный сценарий (как проблема решается сейчас и к каким последствиям это приводит)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По возможности, визуализируйте этот сценарий в виде схемы или прототипа будущего интерфейса решения.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95bf51c697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95bf51c697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Демонстрация продукта всегда лучше, чем скриншоты на слайдах.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Почему? Когда вы показываете прототип «здесь и сейчас», он осязаем — зрители воспринимают его как реально существующий проект, а не только как ваши планы в далёком будущем. Взаимодействие слушателей с вами и их внимание также растёт: наблюдать за работой сайта или приложения онлайн интереснее, чем видеть застывшие картинки.</a:t>
            </a: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131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76356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3718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4967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73F3E719-6CF7-77B5-5CA8-7261265C1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D865ABC4-6563-0813-57E8-31665391FA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9ED62834-F931-2FF6-CB6F-65B89F92FF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375502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73F3E719-6CF7-77B5-5CA8-7261265C1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D865ABC4-6563-0813-57E8-31665391FA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9ED62834-F931-2FF6-CB6F-65B89F92FF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1281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721C1C22-82E9-1D66-C3A4-259A20FD5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92827882-E1D6-0F75-6D59-FEDAA8EC14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B304AD67-0473-9079-A702-F17FBEFAC6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126828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4234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24" b="1" i="0">
                <a:solidFill>
                  <a:srgbClr val="00123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11/22/24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2562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5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Relationship Id="rId1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8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9.png"/><Relationship Id="rId9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rutube.ru/video/e03f2b4d5475a07f3c4e182f2a8bdc3f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hyperlink" Target="https://navigatum.ru/preschoolers/?ysclid=m2f6jcmz4r373652745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roforientator.ru/tests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hyperlink" Target="https://box.atlas100.ru/?ysclid=m2t78bpbg1545511211#popup:infoblock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ovz.zabedu.ru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hyperlink" Target="https://paramult.ru/babahin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1" y="0"/>
            <a:ext cx="9143529" cy="5143500"/>
            <a:chOff x="0" y="1"/>
            <a:chExt cx="20104476" cy="11290300"/>
          </a:xfrm>
        </p:grpSpPr>
        <p:pic>
          <p:nvPicPr>
            <p:cNvPr id="3" name="object 3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5900"/>
                      </a14:imgEffect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5667796"/>
              <a:ext cx="11475985" cy="372458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147327" y="18763"/>
              <a:ext cx="10095230" cy="11271250"/>
            </a:xfrm>
            <a:custGeom>
              <a:avLst/>
              <a:gdLst/>
              <a:ahLst/>
              <a:cxnLst/>
              <a:rect l="l" t="t" r="r" b="b"/>
              <a:pathLst>
                <a:path w="10095230" h="11271250">
                  <a:moveTo>
                    <a:pt x="3587471" y="11271028"/>
                  </a:moveTo>
                  <a:lnTo>
                    <a:pt x="0" y="11271028"/>
                  </a:lnTo>
                  <a:lnTo>
                    <a:pt x="6507331" y="0"/>
                  </a:lnTo>
                  <a:lnTo>
                    <a:pt x="10094803" y="0"/>
                  </a:lnTo>
                  <a:lnTo>
                    <a:pt x="3587471" y="11271028"/>
                  </a:lnTo>
                  <a:close/>
                </a:path>
              </a:pathLst>
            </a:custGeom>
            <a:solidFill>
              <a:srgbClr val="272E52"/>
            </a:solidFill>
          </p:spPr>
          <p:txBody>
            <a:bodyPr wrap="square" lIns="0" tIns="0" rIns="0" bIns="0" rtlCol="0"/>
            <a:lstStyle/>
            <a:p>
              <a:endParaRPr sz="637"/>
            </a:p>
          </p:txBody>
        </p:sp>
        <p:sp>
          <p:nvSpPr>
            <p:cNvPr id="5" name="object 5"/>
            <p:cNvSpPr/>
            <p:nvPr/>
          </p:nvSpPr>
          <p:spPr>
            <a:xfrm>
              <a:off x="8141076" y="1"/>
              <a:ext cx="11963400" cy="11290300"/>
            </a:xfrm>
            <a:custGeom>
              <a:avLst/>
              <a:gdLst/>
              <a:ahLst/>
              <a:cxnLst/>
              <a:rect l="l" t="t" r="r" b="b"/>
              <a:pathLst>
                <a:path w="11963400" h="11290300">
                  <a:moveTo>
                    <a:pt x="11963028" y="11289792"/>
                  </a:moveTo>
                  <a:lnTo>
                    <a:pt x="0" y="11289792"/>
                  </a:lnTo>
                  <a:lnTo>
                    <a:pt x="6518165" y="0"/>
                  </a:lnTo>
                  <a:lnTo>
                    <a:pt x="11963015" y="0"/>
                  </a:lnTo>
                  <a:lnTo>
                    <a:pt x="11963028" y="11289792"/>
                  </a:lnTo>
                  <a:close/>
                </a:path>
              </a:pathLst>
            </a:custGeom>
            <a:solidFill>
              <a:srgbClr val="E6E9EB"/>
            </a:solidFill>
          </p:spPr>
          <p:txBody>
            <a:bodyPr wrap="square" lIns="0" tIns="0" rIns="0" bIns="0" rtlCol="0"/>
            <a:lstStyle/>
            <a:p>
              <a:endParaRPr sz="637"/>
            </a:p>
          </p:txBody>
        </p:sp>
        <p:sp>
          <p:nvSpPr>
            <p:cNvPr id="6" name="object 6"/>
            <p:cNvSpPr/>
            <p:nvPr/>
          </p:nvSpPr>
          <p:spPr>
            <a:xfrm>
              <a:off x="12837306" y="5667810"/>
              <a:ext cx="7266940" cy="3714115"/>
            </a:xfrm>
            <a:custGeom>
              <a:avLst/>
              <a:gdLst/>
              <a:ahLst/>
              <a:cxnLst/>
              <a:rect l="l" t="t" r="r" b="b"/>
              <a:pathLst>
                <a:path w="7266940" h="3714115">
                  <a:moveTo>
                    <a:pt x="7266794" y="3714106"/>
                  </a:moveTo>
                  <a:lnTo>
                    <a:pt x="0" y="3714106"/>
                  </a:lnTo>
                  <a:lnTo>
                    <a:pt x="2144340" y="0"/>
                  </a:lnTo>
                  <a:lnTo>
                    <a:pt x="7266792" y="0"/>
                  </a:lnTo>
                  <a:lnTo>
                    <a:pt x="7266794" y="3714106"/>
                  </a:lnTo>
                  <a:close/>
                </a:path>
              </a:pathLst>
            </a:custGeom>
            <a:solidFill>
              <a:srgbClr val="1D4992"/>
            </a:solidFill>
          </p:spPr>
          <p:txBody>
            <a:bodyPr wrap="square" lIns="0" tIns="0" rIns="0" bIns="0" rtlCol="0"/>
            <a:lstStyle/>
            <a:p>
              <a:endParaRPr sz="637"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9248841" y="5667806"/>
              <a:ext cx="5732145" cy="3714115"/>
            </a:xfrm>
            <a:custGeom>
              <a:avLst/>
              <a:gdLst/>
              <a:ahLst/>
              <a:cxnLst/>
              <a:rect l="l" t="t" r="r" b="b"/>
              <a:pathLst>
                <a:path w="5732144" h="3714115">
                  <a:moveTo>
                    <a:pt x="3587471" y="3714106"/>
                  </a:moveTo>
                  <a:lnTo>
                    <a:pt x="0" y="3714106"/>
                  </a:lnTo>
                  <a:lnTo>
                    <a:pt x="2144340" y="0"/>
                  </a:lnTo>
                  <a:lnTo>
                    <a:pt x="5731812" y="0"/>
                  </a:lnTo>
                  <a:lnTo>
                    <a:pt x="3587471" y="3714106"/>
                  </a:lnTo>
                  <a:close/>
                </a:path>
              </a:pathLst>
            </a:custGeom>
            <a:solidFill>
              <a:srgbClr val="013E99">
                <a:alpha val="68627"/>
              </a:srgbClr>
            </a:solidFill>
          </p:spPr>
          <p:txBody>
            <a:bodyPr wrap="square" lIns="0" tIns="0" rIns="0" bIns="0" rtlCol="0"/>
            <a:lstStyle/>
            <a:p>
              <a:endParaRPr sz="637" dirty="0"/>
            </a:p>
          </p:txBody>
        </p:sp>
      </p:grp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13D6ACF-DAFF-108D-D8F0-881F1D3EAC91}"/>
              </a:ext>
            </a:extLst>
          </p:cNvPr>
          <p:cNvSpPr/>
          <p:nvPr/>
        </p:nvSpPr>
        <p:spPr>
          <a:xfrm>
            <a:off x="5510192" y="665680"/>
            <a:ext cx="3636502" cy="13169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37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274BA5-B7C0-41C2-16E1-62FAFEDBC9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3551" y="769648"/>
            <a:ext cx="1106994" cy="102721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86CDFE2-9CEB-4216-B653-94E5E52CC2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5242" y="2606406"/>
            <a:ext cx="866395" cy="866395"/>
          </a:xfrm>
          <a:prstGeom prst="rect">
            <a:avLst/>
          </a:prstGeom>
        </p:spPr>
      </p:pic>
      <p:sp>
        <p:nvSpPr>
          <p:cNvPr id="13" name="Google Shape;93;p1">
            <a:extLst>
              <a:ext uri="{FF2B5EF4-FFF2-40B4-BE49-F238E27FC236}">
                <a16:creationId xmlns:a16="http://schemas.microsoft.com/office/drawing/2014/main" id="{F2560072-CC3E-1148-0CF6-B279CA636928}"/>
              </a:ext>
            </a:extLst>
          </p:cNvPr>
          <p:cNvSpPr txBox="1"/>
          <p:nvPr/>
        </p:nvSpPr>
        <p:spPr>
          <a:xfrm>
            <a:off x="551348" y="1082670"/>
            <a:ext cx="4816799" cy="1427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80" tIns="20784" rIns="41580" bIns="20784" anchor="t" anchorCtr="0">
            <a:spAutoFit/>
          </a:bodyPr>
          <a:lstStyle/>
          <a:p>
            <a:r>
              <a:rPr lang="ru-RU" sz="3002" b="1" dirty="0" err="1">
                <a:solidFill>
                  <a:srgbClr val="FF1F3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SfeduNet</a:t>
            </a:r>
            <a:r>
              <a:rPr lang="ru-RU" sz="3002" b="1" dirty="0">
                <a:solidFill>
                  <a:srgbClr val="FF1F3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Х с9 «Траектория будущей профессии»</a:t>
            </a:r>
            <a:endParaRPr sz="3002" b="1" dirty="0">
              <a:solidFill>
                <a:srgbClr val="FF1F3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02;p1">
            <a:extLst>
              <a:ext uri="{FF2B5EF4-FFF2-40B4-BE49-F238E27FC236}">
                <a16:creationId xmlns:a16="http://schemas.microsoft.com/office/drawing/2014/main" id="{526E3048-D281-2EA2-310A-722BA9DF2E82}"/>
              </a:ext>
            </a:extLst>
          </p:cNvPr>
          <p:cNvSpPr txBox="1"/>
          <p:nvPr/>
        </p:nvSpPr>
        <p:spPr>
          <a:xfrm>
            <a:off x="703720" y="596369"/>
            <a:ext cx="1869248" cy="461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80" tIns="20784" rIns="41580" bIns="20784" anchor="t" anchorCtr="0">
            <a:spAutoFit/>
          </a:bodyPr>
          <a:lstStyle/>
          <a:p>
            <a:r>
              <a:rPr lang="ru-RU" sz="2729" dirty="0">
                <a:solidFill>
                  <a:srgbClr val="FF1F3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Проект</a:t>
            </a:r>
            <a:endParaRPr sz="2729" dirty="0">
              <a:solidFill>
                <a:srgbClr val="FF1F3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8" name="Google Shape;102;p1">
            <a:extLst>
              <a:ext uri="{FF2B5EF4-FFF2-40B4-BE49-F238E27FC236}">
                <a16:creationId xmlns:a16="http://schemas.microsoft.com/office/drawing/2014/main" id="{FF3B1D3B-20B3-C141-45C7-743D12778499}"/>
              </a:ext>
            </a:extLst>
          </p:cNvPr>
          <p:cNvSpPr txBox="1"/>
          <p:nvPr/>
        </p:nvSpPr>
        <p:spPr>
          <a:xfrm>
            <a:off x="309461" y="4397278"/>
            <a:ext cx="6792539" cy="71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80" tIns="20784" rIns="41580" bIns="20784" anchor="t" anchorCtr="0">
            <a:spAutoFit/>
          </a:bodyPr>
          <a:lstStyle/>
          <a:p>
            <a:r>
              <a:rPr lang="ru-RU" sz="2183" dirty="0">
                <a:solidFill>
                  <a:srgbClr val="FF1F3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Южный федеральный университет</a:t>
            </a:r>
          </a:p>
          <a:p>
            <a:r>
              <a:rPr lang="ru-RU" sz="2183" dirty="0">
                <a:solidFill>
                  <a:srgbClr val="FF1F3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Академия психологии и педагогике </a:t>
            </a:r>
            <a:endParaRPr sz="2183" dirty="0">
              <a:solidFill>
                <a:srgbClr val="FF1F3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CB269A7-4109-8F03-59D7-134507CEC36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5852" y="3692360"/>
            <a:ext cx="1171277" cy="58174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198711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AC42508-E240-F936-8149-FF6DA1DB28CE}"/>
              </a:ext>
            </a:extLst>
          </p:cNvPr>
          <p:cNvSpPr/>
          <p:nvPr/>
        </p:nvSpPr>
        <p:spPr>
          <a:xfrm>
            <a:off x="6275466" y="6231"/>
            <a:ext cx="2876761" cy="648000"/>
          </a:xfrm>
          <a:prstGeom prst="rect">
            <a:avLst/>
          </a:prstGeom>
          <a:solidFill>
            <a:srgbClr val="FF0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>
              <a:buClrTx/>
            </a:pPr>
            <a:endParaRPr lang="ru-RU" sz="1350"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618A7F9-A0E4-9DD2-7921-A958C5D07106}"/>
              </a:ext>
            </a:extLst>
          </p:cNvPr>
          <p:cNvSpPr/>
          <p:nvPr/>
        </p:nvSpPr>
        <p:spPr>
          <a:xfrm>
            <a:off x="-3126" y="6231"/>
            <a:ext cx="6287428" cy="648000"/>
          </a:xfrm>
          <a:prstGeom prst="rect">
            <a:avLst/>
          </a:prstGeom>
          <a:solidFill>
            <a:srgbClr val="1D4992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>
              <a:buClrTx/>
            </a:pPr>
            <a:endParaRPr lang="ru-RU" sz="1350"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203" y="69811"/>
            <a:ext cx="577427" cy="52083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83370" y="-23712"/>
            <a:ext cx="647851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sym typeface="PT Sans"/>
              </a:rPr>
              <a:t>Проект </a:t>
            </a:r>
            <a:r>
              <a:rPr lang="en" sz="2000" b="1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SfeduNet</a:t>
            </a:r>
            <a:r>
              <a:rPr lang="en" sz="2000" b="1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Х «Траектория будущей профессии»</a:t>
            </a:r>
          </a:p>
          <a:p>
            <a:endParaRPr lang="ru-RU" sz="2000" b="1" dirty="0">
              <a:solidFill>
                <a:schemeClr val="bg1"/>
              </a:solidFill>
              <a:sym typeface="PT Sans"/>
            </a:endParaRPr>
          </a:p>
        </p:txBody>
      </p:sp>
      <p:sp>
        <p:nvSpPr>
          <p:cNvPr id="2" name="Google Shape;107;p26">
            <a:extLst>
              <a:ext uri="{FF2B5EF4-FFF2-40B4-BE49-F238E27FC236}">
                <a16:creationId xmlns:a16="http://schemas.microsoft.com/office/drawing/2014/main" id="{368CAF78-39EE-D4B1-BE7F-2A79E57ED12E}"/>
              </a:ext>
            </a:extLst>
          </p:cNvPr>
          <p:cNvSpPr txBox="1"/>
          <p:nvPr/>
        </p:nvSpPr>
        <p:spPr>
          <a:xfrm>
            <a:off x="305475" y="1162912"/>
            <a:ext cx="7885637" cy="1969902"/>
          </a:xfrm>
          <a:prstGeom prst="rect">
            <a:avLst/>
          </a:prstGeom>
          <a:solidFill>
            <a:srgbClr val="FF0000">
              <a:alpha val="20784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" sz="2000" b="1" dirty="0">
                <a:solidFill>
                  <a:srgbClr val="1D4992"/>
                </a:solidFill>
                <a:latin typeface="Calibri"/>
                <a:cs typeface="Calibri"/>
              </a:rPr>
              <a:t>Потребители и целевая аудитория:</a:t>
            </a:r>
          </a:p>
          <a:p>
            <a:r>
              <a:rPr lang="ru" sz="2000" dirty="0">
                <a:solidFill>
                  <a:srgbClr val="1D4992"/>
                </a:solidFill>
                <a:latin typeface="Calibri"/>
                <a:cs typeface="Calibri"/>
              </a:rPr>
              <a:t>1) Руководство и педагогический персонал государственных дестких садов</a:t>
            </a:r>
          </a:p>
          <a:p>
            <a:r>
              <a:rPr lang="ru" sz="2000" dirty="0">
                <a:solidFill>
                  <a:srgbClr val="1D4992"/>
                </a:solidFill>
                <a:latin typeface="Calibri"/>
                <a:cs typeface="Calibri"/>
              </a:rPr>
              <a:t>2) Руководство и сотрудники частных детских садов </a:t>
            </a:r>
          </a:p>
          <a:p>
            <a:r>
              <a:rPr lang="ru" sz="2000" dirty="0">
                <a:solidFill>
                  <a:srgbClr val="1D4992"/>
                </a:solidFill>
                <a:latin typeface="Calibri"/>
                <a:cs typeface="Calibri"/>
              </a:rPr>
              <a:t>3) Руководство и сотрудники государственных и часнтных образовательных и развивающих центров</a:t>
            </a:r>
          </a:p>
          <a:p>
            <a:pPr marL="457200" indent="-457200">
              <a:buAutoNum type="arabicParenR"/>
            </a:pPr>
            <a:endParaRPr lang="ru-RU" sz="2000" b="1" dirty="0">
              <a:solidFill>
                <a:srgbClr val="0543E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i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113;p26">
            <a:extLst>
              <a:ext uri="{FF2B5EF4-FFF2-40B4-BE49-F238E27FC236}">
                <a16:creationId xmlns:a16="http://schemas.microsoft.com/office/drawing/2014/main" id="{F542111C-2CF3-C8C1-D54B-CB0F9C48C9E1}"/>
              </a:ext>
            </a:extLst>
          </p:cNvPr>
          <p:cNvSpPr txBox="1"/>
          <p:nvPr/>
        </p:nvSpPr>
        <p:spPr>
          <a:xfrm>
            <a:off x="265722" y="734911"/>
            <a:ext cx="8612555" cy="6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Рынок НТИ: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PT Sans"/>
                <a:cs typeface="Calibri" panose="020F0502020204030204" pitchFamily="34" charset="0"/>
                <a:sym typeface="PT Sans"/>
              </a:rPr>
              <a:t> EDUNET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</p:txBody>
      </p:sp>
      <p:sp>
        <p:nvSpPr>
          <p:cNvPr id="4" name="Google Shape;108;p26">
            <a:extLst>
              <a:ext uri="{FF2B5EF4-FFF2-40B4-BE49-F238E27FC236}">
                <a16:creationId xmlns:a16="http://schemas.microsoft.com/office/drawing/2014/main" id="{46034BF7-B34A-5BE6-C6EE-CF11CFCA4F44}"/>
              </a:ext>
            </a:extLst>
          </p:cNvPr>
          <p:cNvSpPr txBox="1"/>
          <p:nvPr/>
        </p:nvSpPr>
        <p:spPr>
          <a:xfrm>
            <a:off x="379527" y="3213736"/>
            <a:ext cx="7885637" cy="1650187"/>
          </a:xfrm>
          <a:prstGeom prst="rect">
            <a:avLst/>
          </a:prstGeom>
          <a:solidFill>
            <a:srgbClr val="1D4992">
              <a:alpha val="23137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2000" b="1" dirty="0">
                <a:solidFill>
                  <a:srgbClr val="1D49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Проблема которую решаем? </a:t>
            </a:r>
          </a:p>
          <a:p>
            <a:r>
              <a:rPr lang="ru-RU" sz="2000" dirty="0">
                <a:solidFill>
                  <a:srgbClr val="1D49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отсутствие комплекса условий, при котором воспитанники ДОО и образовательных центров имеют возможность не только узнать о профессиях настоящего и будущего, но и проявить креатив, активность в групповой работе  </a:t>
            </a:r>
          </a:p>
          <a:p>
            <a:endParaRPr lang="ru-RU" sz="20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7B432DA-B648-1EC4-154D-D2F800B9B3D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2804" y="118139"/>
            <a:ext cx="788968" cy="39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84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1665BF2F-A1C1-A214-DAC6-FFE82BD74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9FCB0498-89A4-AD9E-742A-485430226274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  <a:solidFill>
            <a:srgbClr val="1D4992"/>
          </a:solidFill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AC498766-76F9-A63B-7082-4755533C68D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F00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455576B6-A8AC-BFAC-4BC9-054586DE0CBA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99744D46-E904-2F9D-5D35-D3C300846815}"/>
              </a:ext>
            </a:extLst>
          </p:cNvPr>
          <p:cNvSpPr txBox="1"/>
          <p:nvPr/>
        </p:nvSpPr>
        <p:spPr>
          <a:xfrm>
            <a:off x="113597" y="131136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</a:rPr>
              <a:t>Решение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sp>
        <p:nvSpPr>
          <p:cNvPr id="6" name="Google Shape;80;p6">
            <a:extLst>
              <a:ext uri="{FF2B5EF4-FFF2-40B4-BE49-F238E27FC236}">
                <a16:creationId xmlns:a16="http://schemas.microsoft.com/office/drawing/2014/main" id="{92D38E53-2929-1BEB-41CD-D7419937DB6C}"/>
              </a:ext>
            </a:extLst>
          </p:cNvPr>
          <p:cNvSpPr/>
          <p:nvPr/>
        </p:nvSpPr>
        <p:spPr>
          <a:xfrm>
            <a:off x="213556" y="990588"/>
            <a:ext cx="4795327" cy="3805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indent="-285750">
              <a:lnSpc>
                <a:spcPct val="115000"/>
              </a:lnSpc>
              <a:spcBef>
                <a:spcPts val="1000"/>
              </a:spcBef>
              <a:buSzPts val="12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22336"/>
                </a:solidFill>
                <a:latin typeface="Arial" panose="020B0604020202020204" pitchFamily="34" charset="0"/>
                <a:ea typeface="Raleway Medium"/>
                <a:cs typeface="Arial" panose="020B0604020202020204" pitchFamily="34" charset="0"/>
                <a:sym typeface="Raleway Medium"/>
              </a:rPr>
              <a:t>Системное решение по ранней профориентации дошкольников. Интерактивное приложение для ранней профориентации детей дошкольного возраста (5-7 лет)</a:t>
            </a:r>
          </a:p>
          <a:p>
            <a:pPr marL="285750" indent="-285750">
              <a:lnSpc>
                <a:spcPct val="115000"/>
              </a:lnSpc>
              <a:spcBef>
                <a:spcPts val="1000"/>
              </a:spcBef>
              <a:buSzPts val="12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22336"/>
                </a:solidFill>
                <a:latin typeface="Arial" panose="020B0604020202020204" pitchFamily="34" charset="0"/>
                <a:ea typeface="Raleway Medium"/>
                <a:cs typeface="Arial" panose="020B0604020202020204" pitchFamily="34" charset="0"/>
                <a:sym typeface="Raleway Medium"/>
              </a:rPr>
              <a:t>Приложение будет содержать 9 профессиональных областей</a:t>
            </a:r>
          </a:p>
          <a:p>
            <a:pPr marL="285750" marR="0" lvl="0" indent="-2857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язык написания приложения: С++ </a:t>
            </a:r>
          </a:p>
          <a:p>
            <a:pPr marL="285750" marR="0" lvl="0" indent="-2857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приложение для написания: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Qt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кросс-платформенный фреймворк для разработки программного обеспечения с использованием </a:t>
            </a:r>
            <a:r>
              <a:rPr lang="en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C++ </a:t>
            </a:r>
            <a:endParaRPr lang="ru-RU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приложение для создания дизайна: </a:t>
            </a:r>
            <a:r>
              <a:rPr lang="en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Pixso</a:t>
            </a:r>
            <a:r>
              <a:rPr lang="en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en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Sketch</a:t>
            </a:r>
            <a:endParaRPr lang="ru-RU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ru-RU" b="0" i="0" u="none" strike="noStrike" cap="none" dirty="0">
                <a:solidFill>
                  <a:srgbClr val="322336"/>
                </a:solidFill>
                <a:latin typeface="+mn-lt"/>
                <a:ea typeface="Raleway Medium"/>
                <a:cs typeface="Raleway Medium"/>
                <a:sym typeface="Raleway Medium"/>
              </a:rPr>
              <a:t>78% организаций обладают необходимым оборудованием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0" i="1" u="none" strike="noStrike" cap="none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7" name="Google Shape;82;p6">
            <a:extLst>
              <a:ext uri="{FF2B5EF4-FFF2-40B4-BE49-F238E27FC236}">
                <a16:creationId xmlns:a16="http://schemas.microsoft.com/office/drawing/2014/main" id="{20BC22EF-F66B-C005-00F8-51361414EFB6}"/>
              </a:ext>
            </a:extLst>
          </p:cNvPr>
          <p:cNvSpPr txBox="1"/>
          <p:nvPr/>
        </p:nvSpPr>
        <p:spPr>
          <a:xfrm>
            <a:off x="6177917" y="1130667"/>
            <a:ext cx="2664600" cy="23988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300" tIns="58300" rIns="58300" bIns="5830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b="0" i="0" u="none" strike="noStrike" cap="none">
                <a:solidFill>
                  <a:srgbClr val="132C40"/>
                </a:solidFill>
                <a:latin typeface="+mn-lt"/>
                <a:ea typeface="Raleway"/>
                <a:cs typeface="Raleway"/>
                <a:sym typeface="Raleway"/>
              </a:rPr>
              <a:t>фото, картинка, </a:t>
            </a:r>
            <a:endParaRPr b="0" i="0" u="none" strike="noStrike" cap="none">
              <a:solidFill>
                <a:srgbClr val="132C40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b="0" i="0" u="none" strike="noStrike" cap="none">
                <a:solidFill>
                  <a:srgbClr val="132C40"/>
                </a:solidFill>
                <a:latin typeface="+mn-lt"/>
                <a:ea typeface="Raleway"/>
                <a:cs typeface="Raleway"/>
                <a:sym typeface="Raleway"/>
              </a:rPr>
              <a:t>схема предполагаемого продукта</a:t>
            </a:r>
            <a:endParaRPr b="0" i="0" u="none" strike="noStrike" cap="none">
              <a:solidFill>
                <a:srgbClr val="132C40"/>
              </a:solidFill>
              <a:latin typeface="+mn-lt"/>
              <a:ea typeface="Raleway"/>
              <a:cs typeface="Raleway"/>
              <a:sym typeface="Raleway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7FB711E-DC31-F3C4-F027-33C594DE2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3895" y="787623"/>
            <a:ext cx="3739366" cy="2105819"/>
          </a:xfrm>
          <a:prstGeom prst="round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1DF4768-7C7A-763A-2E33-87123648E2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3895" y="2959923"/>
            <a:ext cx="3739366" cy="2105819"/>
          </a:xfrm>
          <a:prstGeom prst="roundRect">
            <a:avLst/>
          </a:prstGeom>
        </p:spPr>
      </p:pic>
      <p:pic>
        <p:nvPicPr>
          <p:cNvPr id="10" name="Рисунок 9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3D9C832F-6F95-9901-B936-857E53CB10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203" y="69811"/>
            <a:ext cx="577427" cy="52083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62DA8F3-9D64-37E1-199D-E3C1B763A63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2804" y="118139"/>
            <a:ext cx="788968" cy="39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726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1774101" y="1282075"/>
            <a:ext cx="7286529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>
                <a:solidFill>
                  <a:schemeClr val="tx1"/>
                </a:solidFill>
              </a:rPr>
              <a:t>Изучение профессий в течение занятий в групповой работе 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>
                <a:solidFill>
                  <a:schemeClr val="tx1"/>
                </a:solidFill>
              </a:rPr>
              <a:t>Закрепление тем через игры 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>
                <a:solidFill>
                  <a:schemeClr val="tx1"/>
                </a:solidFill>
              </a:rPr>
              <a:t>Повторение материала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>
                <a:solidFill>
                  <a:schemeClr val="tx1"/>
                </a:solidFill>
              </a:rPr>
              <a:t>Стабильность занятий благодаря методической наполненности приложения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>
                <a:solidFill>
                  <a:schemeClr val="tx1"/>
                </a:solidFill>
              </a:rPr>
              <a:t>Знания о профессиях будущего и детальное представление о профессиях настоящего 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3" name="Рисунок 2" descr="Мозговой штурм со сплошной заливкой">
            <a:extLst>
              <a:ext uri="{FF2B5EF4-FFF2-40B4-BE49-F238E27FC236}">
                <a16:creationId xmlns:a16="http://schemas.microsoft.com/office/drawing/2014/main" id="{E059FC3B-9868-4347-AF2E-10AF75534C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915" y="1732134"/>
            <a:ext cx="707571" cy="707571"/>
          </a:xfrm>
          <a:prstGeom prst="rect">
            <a:avLst/>
          </a:prstGeom>
        </p:spPr>
      </p:pic>
      <p:pic>
        <p:nvPicPr>
          <p:cNvPr id="7" name="Рисунок 6" descr="Блокчейн со сплошной заливкой">
            <a:extLst>
              <a:ext uri="{FF2B5EF4-FFF2-40B4-BE49-F238E27FC236}">
                <a16:creationId xmlns:a16="http://schemas.microsoft.com/office/drawing/2014/main" id="{5D8816C7-A129-A8E7-2C5D-9679BA3A60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7303" y="3358630"/>
            <a:ext cx="582883" cy="582883"/>
          </a:xfrm>
          <a:prstGeom prst="rect">
            <a:avLst/>
          </a:prstGeom>
        </p:spPr>
      </p:pic>
      <p:pic>
        <p:nvPicPr>
          <p:cNvPr id="9" name="Рисунок 8" descr="Дети со сплошной заливкой">
            <a:extLst>
              <a:ext uri="{FF2B5EF4-FFF2-40B4-BE49-F238E27FC236}">
                <a16:creationId xmlns:a16="http://schemas.microsoft.com/office/drawing/2014/main" id="{12040640-CCB9-B059-C0A8-3D0651F7B0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0650" y="848308"/>
            <a:ext cx="772885" cy="772885"/>
          </a:xfrm>
          <a:prstGeom prst="rect">
            <a:avLst/>
          </a:prstGeom>
        </p:spPr>
      </p:pic>
      <p:pic>
        <p:nvPicPr>
          <p:cNvPr id="11" name="Рисунок 10" descr="Круги со стрелками со сплошной заливкой">
            <a:extLst>
              <a:ext uri="{FF2B5EF4-FFF2-40B4-BE49-F238E27FC236}">
                <a16:creationId xmlns:a16="http://schemas.microsoft.com/office/drawing/2014/main" id="{2828A11A-5C23-1F26-1227-A820110F19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0650" y="2549578"/>
            <a:ext cx="678946" cy="678946"/>
          </a:xfrm>
          <a:prstGeom prst="rect">
            <a:avLst/>
          </a:prstGeom>
        </p:spPr>
      </p:pic>
      <p:pic>
        <p:nvPicPr>
          <p:cNvPr id="13" name="Рисунок 12" descr="Отлично со сплошной заливкой">
            <a:extLst>
              <a:ext uri="{FF2B5EF4-FFF2-40B4-BE49-F238E27FC236}">
                <a16:creationId xmlns:a16="http://schemas.microsoft.com/office/drawing/2014/main" id="{E0C0C975-B17E-49E7-E52B-2202DBFA1D9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0650" y="4156910"/>
            <a:ext cx="639536" cy="639536"/>
          </a:xfrm>
          <a:prstGeom prst="rect">
            <a:avLst/>
          </a:prstGeom>
        </p:spPr>
      </p:pic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0BDEF06D-76DE-8169-5CA2-4EC7CE3D9D22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  <a:solidFill>
            <a:srgbClr val="1C4A91"/>
          </a:solidFill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D74BDBD8-64D8-F498-B9D4-9CC2FEA246E3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F00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AD0B9E79-65AA-2A69-8C84-08CEA7C75130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27254A4B-FD54-7A55-3FD9-8AA989E179E3}"/>
              </a:ext>
            </a:extLst>
          </p:cNvPr>
          <p:cNvSpPr txBox="1"/>
          <p:nvPr/>
        </p:nvSpPr>
        <p:spPr>
          <a:xfrm>
            <a:off x="83370" y="144900"/>
            <a:ext cx="6478511" cy="3877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" sz="2400" dirty="0">
                <a:solidFill>
                  <a:schemeClr val="bg1"/>
                </a:solidFill>
              </a:rPr>
              <a:t>Пользовательский сценарий</a:t>
            </a:r>
            <a:endParaRPr lang="ru-RU" sz="24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18" name="Рисунок 17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223B2E3-6810-73C0-E71C-349501AA800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203" y="69811"/>
            <a:ext cx="577427" cy="52083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F9DD855-946C-3C04-BAFB-94E7F9320685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2804" y="118139"/>
            <a:ext cx="788968" cy="3918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032A5CC-8D5E-2ACE-AE5E-72B49AE88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5" y="732262"/>
            <a:ext cx="3119656" cy="1757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823862D-0CB0-0A95-C121-EFD667E43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441" y="698516"/>
            <a:ext cx="3108096" cy="1751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9321163-A077-022A-3F4F-2CC0826BD7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165" y="3268876"/>
            <a:ext cx="3119656" cy="1756830"/>
          </a:xfrm>
          <a:prstGeom prst="round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933CF5-2102-D257-8F32-AB7F675D4E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5340" y="3278535"/>
            <a:ext cx="3119656" cy="1756830"/>
          </a:xfrm>
          <a:prstGeom prst="round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FD3AB6F3-90A6-B1C0-B159-87DD97F8F67C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  <a:solidFill>
            <a:srgbClr val="1D4992"/>
          </a:solidFill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6EAD2B2B-24BE-4D95-9A01-DFF9641F0C78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F00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7CA63FD1-B705-0766-AB2C-718CB4650F10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7564E4A2-1983-872D-1B5F-EF8A0541F13D}"/>
              </a:ext>
            </a:extLst>
          </p:cNvPr>
          <p:cNvSpPr txBox="1"/>
          <p:nvPr/>
        </p:nvSpPr>
        <p:spPr>
          <a:xfrm>
            <a:off x="113597" y="131136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PT Sans"/>
              </a:rPr>
              <a:t>О проекте/тестирование </a:t>
            </a:r>
          </a:p>
        </p:txBody>
      </p:sp>
      <p:pic>
        <p:nvPicPr>
          <p:cNvPr id="8" name="Рисунок 7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B8D3B726-74F7-D045-8F6A-82853FA3D2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203" y="69811"/>
            <a:ext cx="577427" cy="52083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F1871E-EF21-5E70-1183-A42321D81CC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2804" y="118139"/>
            <a:ext cx="788968" cy="391860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снимок экрана, Мультимедийное программное обеспечение, Графическое программное обеспечение, программное обеспечение&#10;&#10;Автоматически созданное описание">
            <a:extLst>
              <a:ext uri="{FF2B5EF4-FFF2-40B4-BE49-F238E27FC236}">
                <a16:creationId xmlns:a16="http://schemas.microsoft.com/office/drawing/2014/main" id="{D076C7C3-C6DD-5E7E-9AB6-18E1FD23A76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0667" t="2994" r="9626" b="12555"/>
          <a:stretch/>
        </p:blipFill>
        <p:spPr>
          <a:xfrm>
            <a:off x="2820844" y="1880120"/>
            <a:ext cx="3502311" cy="2226440"/>
          </a:xfrm>
          <a:prstGeom prst="round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B5F1DC7-E1F8-C560-A1D8-5A4AD6D6C284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  <a:solidFill>
            <a:srgbClr val="1C4A91"/>
          </a:solidFill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DC2A318-F867-4217-769A-0659942C746F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F00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1551517E-DBCC-2591-338E-BDEBECE63DC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59177"/>
            <a:ext cx="6478511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100" b="1" dirty="0">
                <a:solidFill>
                  <a:schemeClr val="bg1"/>
                </a:solidFill>
                <a:sym typeface="Raleway Medium"/>
              </a:rPr>
              <a:t>Анализ конкурентов, </a:t>
            </a:r>
            <a:br>
              <a:rPr lang="ru-RU" sz="2100" b="1" dirty="0">
                <a:solidFill>
                  <a:schemeClr val="bg1"/>
                </a:solidFill>
                <a:sym typeface="Raleway Medium"/>
              </a:rPr>
            </a:br>
            <a:r>
              <a:rPr lang="ru-RU" sz="2100" b="1" dirty="0">
                <a:solidFill>
                  <a:schemeClr val="bg1"/>
                </a:solidFill>
                <a:sym typeface="Raleway Medium"/>
              </a:rPr>
              <a:t>конкурентное преимущество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sp>
        <p:nvSpPr>
          <p:cNvPr id="8" name="Google Shape;121;p27">
            <a:extLst>
              <a:ext uri="{FF2B5EF4-FFF2-40B4-BE49-F238E27FC236}">
                <a16:creationId xmlns:a16="http://schemas.microsoft.com/office/drawing/2014/main" id="{4DF9B2A9-75F2-E687-23C7-FCDB7AD171C1}"/>
              </a:ext>
            </a:extLst>
          </p:cNvPr>
          <p:cNvSpPr txBox="1">
            <a:spLocks/>
          </p:cNvSpPr>
          <p:nvPr/>
        </p:nvSpPr>
        <p:spPr>
          <a:xfrm>
            <a:off x="120869" y="520839"/>
            <a:ext cx="8520600" cy="91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/>
            <a:endParaRPr lang="ru-RU" sz="1000" dirty="0">
              <a:highlight>
                <a:srgbClr val="F4CCCC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4A260C1-D86A-2ED7-DEB5-1BCAD868DB46}"/>
              </a:ext>
            </a:extLst>
          </p:cNvPr>
          <p:cNvGraphicFramePr>
            <a:graphicFrameLocks noGrp="1"/>
          </p:cNvGraphicFramePr>
          <p:nvPr/>
        </p:nvGraphicFramePr>
        <p:xfrm>
          <a:off x="238570" y="769037"/>
          <a:ext cx="8243991" cy="4371648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000329">
                  <a:extLst>
                    <a:ext uri="{9D8B030D-6E8A-4147-A177-3AD203B41FA5}">
                      <a16:colId xmlns:a16="http://schemas.microsoft.com/office/drawing/2014/main" val="252787835"/>
                    </a:ext>
                  </a:extLst>
                </a:gridCol>
                <a:gridCol w="1086163">
                  <a:extLst>
                    <a:ext uri="{9D8B030D-6E8A-4147-A177-3AD203B41FA5}">
                      <a16:colId xmlns:a16="http://schemas.microsoft.com/office/drawing/2014/main" val="1117763038"/>
                    </a:ext>
                  </a:extLst>
                </a:gridCol>
                <a:gridCol w="1781996">
                  <a:extLst>
                    <a:ext uri="{9D8B030D-6E8A-4147-A177-3AD203B41FA5}">
                      <a16:colId xmlns:a16="http://schemas.microsoft.com/office/drawing/2014/main" val="1881367007"/>
                    </a:ext>
                  </a:extLst>
                </a:gridCol>
                <a:gridCol w="1807439">
                  <a:extLst>
                    <a:ext uri="{9D8B030D-6E8A-4147-A177-3AD203B41FA5}">
                      <a16:colId xmlns:a16="http://schemas.microsoft.com/office/drawing/2014/main" val="2819113836"/>
                    </a:ext>
                  </a:extLst>
                </a:gridCol>
                <a:gridCol w="2568064">
                  <a:extLst>
                    <a:ext uri="{9D8B030D-6E8A-4147-A177-3AD203B41FA5}">
                      <a16:colId xmlns:a16="http://schemas.microsoft.com/office/drawing/2014/main" val="2216004495"/>
                    </a:ext>
                  </a:extLst>
                </a:gridCol>
              </a:tblGrid>
              <a:tr h="49311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+mn-lt"/>
                          <a:cs typeface="Calibri" panose="020F0502020204030204" pitchFamily="34" charset="0"/>
                        </a:rPr>
                        <a:t>Название</a:t>
                      </a:r>
                      <a:endParaRPr sz="1100" b="1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Ссылка</a:t>
                      </a:r>
                      <a:endParaRPr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Преимущества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(с точки зрения пользователя)</a:t>
                      </a:r>
                      <a:endParaRPr sz="11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tx1"/>
                          </a:solidFill>
                        </a:rPr>
                        <a:t>Недостатки</a:t>
                      </a:r>
                      <a:endParaRPr sz="1100" b="1" dirty="0">
                        <a:solidFill>
                          <a:schemeClr val="tx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>
                          <a:solidFill>
                            <a:schemeClr val="tx1"/>
                          </a:solidFill>
                        </a:rPr>
                        <a:t>(с точки зрения пользователя)</a:t>
                      </a:r>
                      <a:endParaRPr sz="11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tx1"/>
                          </a:solidFill>
                        </a:rPr>
                        <a:t>Отличия</a:t>
                      </a:r>
                      <a:endParaRPr sz="1100" b="1" dirty="0">
                        <a:solidFill>
                          <a:schemeClr val="tx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>
                          <a:solidFill>
                            <a:schemeClr val="tx1"/>
                          </a:solidFill>
                        </a:rPr>
                        <a:t>(от вашего решения)</a:t>
                      </a:r>
                      <a:endParaRPr sz="11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915861205"/>
                  </a:ext>
                </a:extLst>
              </a:tr>
              <a:tr h="130840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Проект «Смешарики-Азбука профессий будущего»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latin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https://rutube.ru/video/e03f2b4d5475a07f3c4e182f2a8bdc3f/</a:t>
                      </a: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формат мультсериала доступен  не требует дополнительных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известные персонажи мультсериала облегчат восприятие материала 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не подразумевает работы педагога с детьми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отсутствует разделение на области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направлен на изучение профессий только будущего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наше решение предполагает непосредственное взаимодействие педагога с воспитанники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дети имеют возможность взаимодействия с профессиями 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796590710"/>
                  </a:ext>
                </a:extLst>
              </a:tr>
              <a:tr h="189578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Навигатум</a:t>
                      </a: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latin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https://navigatum.ru/preschoolers/?ysclid=m2f6jcmz4r373652745</a:t>
                      </a: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-системное формирование основы знаний о профессиях настоящего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пособие представлено в офлайн и офлайн формате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проект формирует знание не только о профессиях, но и об общем значении труда   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не предполагается работа с формированием представлений о профессиях будущего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небольшое количество профессий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сложно реализуемо в условиях работы с группой воспитанников детского сада (неподходящее количество человек)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проект предполагает исключительно интерактивный формат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приложение предполагает 11 профессиональных областей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одной из основных целей проекта является изучение как профессий настоящего, так и профессий будущего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5640823"/>
                  </a:ext>
                </a:extLst>
              </a:tr>
              <a:tr h="328192">
                <a:tc gridSpan="5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Данной тематикой также активно занимаются в Сколково и </a:t>
                      </a:r>
                      <a:r>
                        <a:rPr lang="ru-RU" sz="11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Сребе</a:t>
                      </a: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но их целевая аудитория – подростки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Наш проект предлагает старт знакомства с профессия в дошкольном возрасте 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296997371"/>
                  </a:ext>
                </a:extLst>
              </a:tr>
            </a:tbl>
          </a:graphicData>
        </a:graphic>
      </p:graphicFrame>
      <p:pic>
        <p:nvPicPr>
          <p:cNvPr id="3" name="Рисунок 2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2F560528-DA98-DDBC-DE0F-FC0BA6997F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203" y="69811"/>
            <a:ext cx="577427" cy="5208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E3D39E-F09F-E52F-D638-4566C1E68AA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2804" y="118139"/>
            <a:ext cx="788968" cy="39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331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B5F1DC7-E1F8-C560-A1D8-5A4AD6D6C284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  <a:solidFill>
            <a:srgbClr val="1C4A91"/>
          </a:solidFill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DC2A318-F867-4217-769A-0659942C746F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F00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1551517E-DBCC-2591-338E-BDEBECE63DC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59177"/>
            <a:ext cx="6478511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100" b="1" dirty="0">
                <a:solidFill>
                  <a:schemeClr val="bg1"/>
                </a:solidFill>
                <a:sym typeface="Raleway Medium"/>
              </a:rPr>
              <a:t>Анализ конкурентов, </a:t>
            </a:r>
            <a:br>
              <a:rPr lang="ru-RU" sz="2100" b="1" dirty="0">
                <a:solidFill>
                  <a:schemeClr val="bg1"/>
                </a:solidFill>
                <a:sym typeface="Raleway Medium"/>
              </a:rPr>
            </a:br>
            <a:r>
              <a:rPr lang="ru-RU" sz="2100" b="1" dirty="0">
                <a:solidFill>
                  <a:schemeClr val="bg1"/>
                </a:solidFill>
                <a:sym typeface="Raleway Medium"/>
              </a:rPr>
              <a:t>конкурентное преимущество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sp>
        <p:nvSpPr>
          <p:cNvPr id="8" name="Google Shape;121;p27">
            <a:extLst>
              <a:ext uri="{FF2B5EF4-FFF2-40B4-BE49-F238E27FC236}">
                <a16:creationId xmlns:a16="http://schemas.microsoft.com/office/drawing/2014/main" id="{4DF9B2A9-75F2-E687-23C7-FCDB7AD171C1}"/>
              </a:ext>
            </a:extLst>
          </p:cNvPr>
          <p:cNvSpPr txBox="1">
            <a:spLocks/>
          </p:cNvSpPr>
          <p:nvPr/>
        </p:nvSpPr>
        <p:spPr>
          <a:xfrm>
            <a:off x="120869" y="520839"/>
            <a:ext cx="8520600" cy="91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/>
            <a:endParaRPr lang="ru-RU" sz="1000" dirty="0">
              <a:highlight>
                <a:srgbClr val="F4CCCC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04499D2-B6ED-50E4-6B6D-BCF32D7876E4}"/>
              </a:ext>
            </a:extLst>
          </p:cNvPr>
          <p:cNvGraphicFramePr>
            <a:graphicFrameLocks noGrp="1"/>
          </p:cNvGraphicFramePr>
          <p:nvPr/>
        </p:nvGraphicFramePr>
        <p:xfrm>
          <a:off x="120869" y="1168839"/>
          <a:ext cx="8711981" cy="3721963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636657">
                  <a:extLst>
                    <a:ext uri="{9D8B030D-6E8A-4147-A177-3AD203B41FA5}">
                      <a16:colId xmlns:a16="http://schemas.microsoft.com/office/drawing/2014/main" val="1614701713"/>
                    </a:ext>
                  </a:extLst>
                </a:gridCol>
                <a:gridCol w="932597">
                  <a:extLst>
                    <a:ext uri="{9D8B030D-6E8A-4147-A177-3AD203B41FA5}">
                      <a16:colId xmlns:a16="http://schemas.microsoft.com/office/drawing/2014/main" val="717933235"/>
                    </a:ext>
                  </a:extLst>
                </a:gridCol>
                <a:gridCol w="2075031">
                  <a:extLst>
                    <a:ext uri="{9D8B030D-6E8A-4147-A177-3AD203B41FA5}">
                      <a16:colId xmlns:a16="http://schemas.microsoft.com/office/drawing/2014/main" val="3841552959"/>
                    </a:ext>
                  </a:extLst>
                </a:gridCol>
                <a:gridCol w="1680987">
                  <a:extLst>
                    <a:ext uri="{9D8B030D-6E8A-4147-A177-3AD203B41FA5}">
                      <a16:colId xmlns:a16="http://schemas.microsoft.com/office/drawing/2014/main" val="2219169914"/>
                    </a:ext>
                  </a:extLst>
                </a:gridCol>
                <a:gridCol w="2386709">
                  <a:extLst>
                    <a:ext uri="{9D8B030D-6E8A-4147-A177-3AD203B41FA5}">
                      <a16:colId xmlns:a16="http://schemas.microsoft.com/office/drawing/2014/main" val="4215576066"/>
                    </a:ext>
                  </a:extLst>
                </a:gridCol>
              </a:tblGrid>
              <a:tr h="17509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«</a:t>
                      </a:r>
                      <a:r>
                        <a:rPr lang="ru-RU" sz="11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Профориентатор</a:t>
                      </a:r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» — проект Центра тестирования и развития «Гуманитарные технологии» на базе факультета психологии МГУ им. М.В. Ломоносова. ( возраст с 5 лет)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sng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  <a:hlinkClick r:id="rId3"/>
                        </a:rPr>
                        <a:t>https://proforientator.ru/tests/</a:t>
                      </a:r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-профориентационные тесты для разного возраста.</a:t>
                      </a:r>
                    </a:p>
                    <a:p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- возможность получения он-лайн консультаций по профориентации.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- сложно реализуемо в условиях работы  в детском саду ( технически) .</a:t>
                      </a:r>
                    </a:p>
                    <a:p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-не предлагается методика для групповой работы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- наше решение предполагает непосредственное взаимодействие педагога с воспитанники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8972804"/>
                  </a:ext>
                </a:extLst>
              </a:tr>
              <a:tr h="11376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Настольная ига «Мир профессий будущего»</a:t>
                      </a: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latin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https://box.atlas100.ru/?ysclid=m2t78bpbg1545511211#popup:infoblock</a:t>
                      </a:r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 широкая база профессий будущего с подробным описанием </a:t>
                      </a:r>
                    </a:p>
                    <a:p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 игровой формат для группы от 3 до 99 человек позволяет организовать совместное погружение в тему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невозможность постоянно обновления информации. Из-за чего снижается актуальность </a:t>
                      </a:r>
                    </a:p>
                    <a:p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возрастное ограничение 12+ и сложность организации игры не позволяет построить работу с дошкольниками </a:t>
                      </a:r>
                    </a:p>
                    <a:p>
                      <a:endParaRPr lang="ru-RU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приложение всегда будет обновляться, тем самым информация не будет устаревать </a:t>
                      </a:r>
                    </a:p>
                    <a:p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приложение рассчитано на работу с дошкольниками</a:t>
                      </a:r>
                    </a:p>
                    <a:p>
                      <a:r>
                        <a:rPr lang="ru-RU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организация приложения позволяет интуитивно понимать принципы работы в нём 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283401"/>
                  </a:ext>
                </a:extLst>
              </a:tr>
            </a:tbl>
          </a:graphicData>
        </a:graphic>
      </p:graphicFrame>
      <p:pic>
        <p:nvPicPr>
          <p:cNvPr id="2" name="Рисунок 1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83304B0-FF3B-4E7D-A868-F182442E82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203" y="69811"/>
            <a:ext cx="577427" cy="5208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9808A2-2CED-B285-79C7-DA5BF453181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2804" y="118139"/>
            <a:ext cx="788968" cy="39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688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B5F1DC7-E1F8-C560-A1D8-5A4AD6D6C284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  <a:solidFill>
            <a:srgbClr val="1C4A91"/>
          </a:solidFill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DC2A318-F867-4217-769A-0659942C746F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F00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1551517E-DBCC-2591-338E-BDEBECE63DC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59177"/>
            <a:ext cx="6478511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100" b="1" dirty="0">
                <a:solidFill>
                  <a:schemeClr val="bg1"/>
                </a:solidFill>
                <a:sym typeface="Raleway Medium"/>
              </a:rPr>
              <a:t>Анализ конкурентов, </a:t>
            </a:r>
            <a:br>
              <a:rPr lang="ru-RU" sz="2100" b="1" dirty="0">
                <a:solidFill>
                  <a:schemeClr val="bg1"/>
                </a:solidFill>
                <a:sym typeface="Raleway Medium"/>
              </a:rPr>
            </a:br>
            <a:r>
              <a:rPr lang="ru-RU" sz="2100" b="1" dirty="0">
                <a:solidFill>
                  <a:schemeClr val="bg1"/>
                </a:solidFill>
                <a:sym typeface="Raleway Medium"/>
              </a:rPr>
              <a:t>конкурентное преимущество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sp>
        <p:nvSpPr>
          <p:cNvPr id="8" name="Google Shape;121;p27">
            <a:extLst>
              <a:ext uri="{FF2B5EF4-FFF2-40B4-BE49-F238E27FC236}">
                <a16:creationId xmlns:a16="http://schemas.microsoft.com/office/drawing/2014/main" id="{4DF9B2A9-75F2-E687-23C7-FCDB7AD171C1}"/>
              </a:ext>
            </a:extLst>
          </p:cNvPr>
          <p:cNvSpPr txBox="1">
            <a:spLocks/>
          </p:cNvSpPr>
          <p:nvPr/>
        </p:nvSpPr>
        <p:spPr>
          <a:xfrm>
            <a:off x="120869" y="520839"/>
            <a:ext cx="8520600" cy="91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/>
            <a:endParaRPr lang="ru-RU" sz="1000" dirty="0">
              <a:highlight>
                <a:srgbClr val="F4CCCC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4A260C1-D86A-2ED7-DEB5-1BCAD868DB46}"/>
              </a:ext>
            </a:extLst>
          </p:cNvPr>
          <p:cNvGraphicFramePr>
            <a:graphicFrameLocks noGrp="1"/>
          </p:cNvGraphicFramePr>
          <p:nvPr/>
        </p:nvGraphicFramePr>
        <p:xfrm>
          <a:off x="307824" y="937895"/>
          <a:ext cx="8333643" cy="3857101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565581">
                  <a:extLst>
                    <a:ext uri="{9D8B030D-6E8A-4147-A177-3AD203B41FA5}">
                      <a16:colId xmlns:a16="http://schemas.microsoft.com/office/drawing/2014/main" val="252787835"/>
                    </a:ext>
                  </a:extLst>
                </a:gridCol>
                <a:gridCol w="892097">
                  <a:extLst>
                    <a:ext uri="{9D8B030D-6E8A-4147-A177-3AD203B41FA5}">
                      <a16:colId xmlns:a16="http://schemas.microsoft.com/office/drawing/2014/main" val="1117763038"/>
                    </a:ext>
                  </a:extLst>
                </a:gridCol>
                <a:gridCol w="1608378">
                  <a:extLst>
                    <a:ext uri="{9D8B030D-6E8A-4147-A177-3AD203B41FA5}">
                      <a16:colId xmlns:a16="http://schemas.microsoft.com/office/drawing/2014/main" val="1881367007"/>
                    </a:ext>
                  </a:extLst>
                </a:gridCol>
                <a:gridCol w="1984526">
                  <a:extLst>
                    <a:ext uri="{9D8B030D-6E8A-4147-A177-3AD203B41FA5}">
                      <a16:colId xmlns:a16="http://schemas.microsoft.com/office/drawing/2014/main" val="2819113836"/>
                    </a:ext>
                  </a:extLst>
                </a:gridCol>
                <a:gridCol w="2283061">
                  <a:extLst>
                    <a:ext uri="{9D8B030D-6E8A-4147-A177-3AD203B41FA5}">
                      <a16:colId xmlns:a16="http://schemas.microsoft.com/office/drawing/2014/main" val="2216004495"/>
                    </a:ext>
                  </a:extLst>
                </a:gridCol>
              </a:tblGrid>
              <a:tr h="1165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«Особый ребёнок» – информационный портал для родителей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sng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  <a:hlinkClick r:id="rId3"/>
                        </a:rPr>
                        <a:t>http://ovz.zabedu.ru/</a:t>
                      </a:r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-системное формирование основы знаний о профессиях настоящего для детей с ОВЗ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- не подразумевает работы педагога с детьми </a:t>
                      </a:r>
                    </a:p>
                    <a:p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- направлен на изучение профессий только будущего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 наше решение предполагает непосредственное взаимодействие педагога с воспитанники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 дети имеют возможность взаимодействия с профессиями </a:t>
                      </a: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796590710"/>
                  </a:ext>
                </a:extLst>
              </a:tr>
              <a:tr h="20484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Кинокомпания «ПАРАМУЛЬТ» </a:t>
                      </a: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sng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  <a:hlinkClick r:id="rId4"/>
                        </a:rPr>
                        <a:t>https://paramult.ru/babahin/</a:t>
                      </a:r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- формат мультсериала доступен  детям 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 не предполагается работа с формированием представлений о профессиях будущего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 небольшое количество профессий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 сложно реализуемо в условиях работы  в детском саду ( технически) 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-не предлагается методика для групповой работы</a:t>
                      </a: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- проект предполагает исключительно интерактивный формат </a:t>
                      </a:r>
                    </a:p>
                    <a:p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- приложение предполагает 11 профессиональных областей </a:t>
                      </a:r>
                    </a:p>
                    <a:p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- одной из основных целей проекта является изучение как профессий настоящего, так и профессий будущего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5640823"/>
                  </a:ext>
                </a:extLst>
              </a:tr>
              <a:tr h="294814">
                <a:tc gridSpan="5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296997371"/>
                  </a:ext>
                </a:extLst>
              </a:tr>
            </a:tbl>
          </a:graphicData>
        </a:graphic>
      </p:graphicFrame>
      <p:pic>
        <p:nvPicPr>
          <p:cNvPr id="3" name="Рисунок 2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D83F8635-7369-2358-04FA-BC6C7A3B21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203" y="69811"/>
            <a:ext cx="577427" cy="5208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1FB1719-3220-3B95-9C64-98EC454657E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2804" y="118139"/>
            <a:ext cx="788968" cy="39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200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CD50661B-BAFA-65DF-1A95-161CEF2AF587}"/>
              </a:ext>
            </a:extLst>
          </p:cNvPr>
          <p:cNvGrpSpPr/>
          <p:nvPr/>
        </p:nvGrpSpPr>
        <p:grpSpPr>
          <a:xfrm>
            <a:off x="1904" y="-11840"/>
            <a:ext cx="9155353" cy="648000"/>
            <a:chOff x="0" y="0"/>
            <a:chExt cx="9155353" cy="648000"/>
          </a:xfrm>
          <a:solidFill>
            <a:srgbClr val="1C4A91"/>
          </a:solidFill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AC42508-E240-F936-8149-FF6DA1DB28CE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F00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7618A7F9-A0E4-9DD2-7921-A958C5D07106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6" y="122482"/>
            <a:ext cx="586085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Рынок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sp>
        <p:nvSpPr>
          <p:cNvPr id="7" name="Google Shape;97;p8">
            <a:extLst>
              <a:ext uri="{FF2B5EF4-FFF2-40B4-BE49-F238E27FC236}">
                <a16:creationId xmlns:a16="http://schemas.microsoft.com/office/drawing/2014/main" id="{F29FE970-EFAE-39AC-09B4-A923F382E82C}"/>
              </a:ext>
            </a:extLst>
          </p:cNvPr>
          <p:cNvSpPr/>
          <p:nvPr/>
        </p:nvSpPr>
        <p:spPr>
          <a:xfrm>
            <a:off x="307826" y="762321"/>
            <a:ext cx="8543511" cy="3481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r>
              <a:rPr lang="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Рынок: </a:t>
            </a:r>
            <a:r>
              <a:rPr lang="en" sz="1800" b="1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EduNet</a:t>
            </a:r>
            <a:endParaRPr lang="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Raleway Medium"/>
            </a:endParaRPr>
          </a:p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r>
              <a:rPr lang="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Объем рынка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: 725 экземпляров (натуральные единицы) 2907000руб (денежные единицы) </a:t>
            </a: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Raleway Medium"/>
            </a:endParaRPr>
          </a:p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Raleway Medium"/>
            </a:endParaRPr>
          </a:p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Raleway Medium"/>
            </a:endParaRPr>
          </a:p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Raleway Medium"/>
            </a:endParaRPr>
          </a:p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Raleway Medium"/>
            </a:endParaRPr>
          </a:p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Raleway Medium"/>
            </a:endParaRPr>
          </a:p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Raleway Medium"/>
            </a:endParaRPr>
          </a:p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Raleway Medium"/>
            </a:endParaRPr>
          </a:p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Raleway Medium"/>
            </a:endParaRPr>
          </a:p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endParaRPr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Raleway Medium"/>
            </a:endParaRPr>
          </a:p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r>
              <a:rPr lang="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Спрос возрастает перед началом нового учебного года (август-начало сентября).</a:t>
            </a:r>
            <a:endParaRPr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Raleway Medium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29707720-5292-E7EB-9A91-E9554F73B5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3394777"/>
              </p:ext>
            </p:extLst>
          </p:nvPr>
        </p:nvGraphicFramePr>
        <p:xfrm>
          <a:off x="327658" y="1853852"/>
          <a:ext cx="8327827" cy="25273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Рисунок 2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133C795F-307C-7661-7740-41E2B41F5B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203" y="69811"/>
            <a:ext cx="577427" cy="5208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C98091D-81BD-8C11-28C7-BDC6BBEC3A1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2804" y="118139"/>
            <a:ext cx="788968" cy="39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687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398785B8-89A5-AB0B-63D5-79942A6FA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FB82666B-7411-1F50-58D1-64E553708D61}"/>
              </a:ext>
            </a:extLst>
          </p:cNvPr>
          <p:cNvGrpSpPr/>
          <p:nvPr/>
        </p:nvGrpSpPr>
        <p:grpSpPr>
          <a:xfrm>
            <a:off x="0" y="-14826"/>
            <a:ext cx="9155353" cy="648000"/>
            <a:chOff x="0" y="0"/>
            <a:chExt cx="9155353" cy="648000"/>
          </a:xfrm>
          <a:solidFill>
            <a:srgbClr val="1C4A91"/>
          </a:solidFill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A3AAB769-E35D-C1F9-3BCD-89B5A7CF8AB1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F00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1A7C574-D8BA-74BE-1F84-BA67BE57F49B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376B13C0-FA13-975E-9507-13627AFDEB41}"/>
              </a:ext>
            </a:extLst>
          </p:cNvPr>
          <p:cNvSpPr txBox="1"/>
          <p:nvPr/>
        </p:nvSpPr>
        <p:spPr>
          <a:xfrm>
            <a:off x="203123" y="80874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</a:rPr>
              <a:t>Бизнес-модель развития продукта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E3E21A35-A2BF-6A1B-160C-7CE46AC2DCFC}"/>
              </a:ext>
            </a:extLst>
          </p:cNvPr>
          <p:cNvSpPr/>
          <p:nvPr/>
        </p:nvSpPr>
        <p:spPr>
          <a:xfrm>
            <a:off x="125442" y="1500252"/>
            <a:ext cx="2635127" cy="3584027"/>
          </a:xfrm>
          <a:prstGeom prst="roundRect">
            <a:avLst/>
          </a:prstGeom>
          <a:noFill/>
          <a:ln>
            <a:solidFill>
              <a:srgbClr val="1C4A9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Ключевые партнёры: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крупные </a:t>
            </a:r>
            <a:r>
              <a:rPr lang="ru-RU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осрганизации</a:t>
            </a:r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11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</a:t>
            </a:r>
            <a:r>
              <a:rPr lang="ru-RU" sz="11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осударственные и общественные</a:t>
            </a:r>
            <a:r>
              <a:rPr lang="ru-RU" sz="1100" kern="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1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структуры: Минобразование ё</a:t>
            </a:r>
            <a:endParaRPr lang="ru-RU" sz="1100" kern="1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11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</a:t>
            </a:r>
            <a:r>
              <a:rPr lang="ru-RU" sz="11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азработчики приложения: IT компании (Партнёры,</a:t>
            </a:r>
            <a:r>
              <a:rPr lang="ru-RU" sz="1100" kern="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1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специализирующиеся в работе с программами для создания сайтов и приложений)</a:t>
            </a:r>
            <a:endParaRPr lang="ru-RU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C98888FB-7F42-2726-308A-E1207219E8AD}"/>
              </a:ext>
            </a:extLst>
          </p:cNvPr>
          <p:cNvSpPr/>
          <p:nvPr/>
        </p:nvSpPr>
        <p:spPr>
          <a:xfrm>
            <a:off x="971463" y="704106"/>
            <a:ext cx="6745509" cy="725214"/>
          </a:xfrm>
          <a:prstGeom prst="roundRect">
            <a:avLst/>
          </a:prstGeom>
          <a:noFill/>
          <a:ln>
            <a:solidFill>
              <a:srgbClr val="1C4A9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Ценностное предложение:</a:t>
            </a:r>
          </a:p>
          <a:p>
            <a:pPr algn="ctr"/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Приложение помогаем педагогам ДОО ознакомить детей с профессиями настоящего и сформировать представление о профессиях будущего в формате интерактивной групповой работы воспитанников ДОО</a:t>
            </a:r>
            <a:endParaRPr lang="ru-RU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Скругленный прямоугольник 22">
            <a:extLst>
              <a:ext uri="{FF2B5EF4-FFF2-40B4-BE49-F238E27FC236}">
                <a16:creationId xmlns:a16="http://schemas.microsoft.com/office/drawing/2014/main" id="{5E88F395-C84F-AEF4-BBA0-55AA068181ED}"/>
              </a:ext>
            </a:extLst>
          </p:cNvPr>
          <p:cNvSpPr/>
          <p:nvPr/>
        </p:nvSpPr>
        <p:spPr>
          <a:xfrm>
            <a:off x="2975182" y="1542685"/>
            <a:ext cx="2635127" cy="1638874"/>
          </a:xfrm>
          <a:prstGeom prst="roundRect">
            <a:avLst/>
          </a:prstGeom>
          <a:noFill/>
          <a:ln>
            <a:solidFill>
              <a:srgbClr val="1C4A9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100" b="1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Взаимоотношения с клиентами: </a:t>
            </a:r>
            <a:endParaRPr lang="ru-RU" sz="11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 автоматизированное обслуживание;</a:t>
            </a:r>
          </a:p>
          <a:p>
            <a:pPr algn="l"/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 персональная поддержка;</a:t>
            </a:r>
          </a:p>
          <a:p>
            <a:pPr algn="l"/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 сообщество пользователей.</a:t>
            </a: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4E2D6710-41BF-3047-D45F-DDC5B24E6924}"/>
              </a:ext>
            </a:extLst>
          </p:cNvPr>
          <p:cNvSpPr/>
          <p:nvPr/>
        </p:nvSpPr>
        <p:spPr>
          <a:xfrm>
            <a:off x="5953291" y="3294925"/>
            <a:ext cx="2820720" cy="1726093"/>
          </a:xfrm>
          <a:prstGeom prst="roundRect">
            <a:avLst/>
          </a:prstGeom>
          <a:noFill/>
          <a:ln>
            <a:solidFill>
              <a:srgbClr val="1C4A9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Потоки поступления доходов: </a:t>
            </a:r>
            <a:endParaRPr lang="ru-RU" sz="11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осударственный заказ.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окупка приложения;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оплата подписки (для родителей)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бучение взаимодействию </a:t>
            </a:r>
          </a:p>
        </p:txBody>
      </p:sp>
      <p:sp>
        <p:nvSpPr>
          <p:cNvPr id="25" name="Скругленный прямоугольник 24">
            <a:extLst>
              <a:ext uri="{FF2B5EF4-FFF2-40B4-BE49-F238E27FC236}">
                <a16:creationId xmlns:a16="http://schemas.microsoft.com/office/drawing/2014/main" id="{E8F74C8F-2972-88E3-78C4-2E3774239D24}"/>
              </a:ext>
            </a:extLst>
          </p:cNvPr>
          <p:cNvSpPr/>
          <p:nvPr/>
        </p:nvSpPr>
        <p:spPr>
          <a:xfrm>
            <a:off x="6011680" y="1485426"/>
            <a:ext cx="2635127" cy="1726094"/>
          </a:xfrm>
          <a:prstGeom prst="roundRect">
            <a:avLst/>
          </a:prstGeom>
          <a:noFill/>
          <a:ln>
            <a:solidFill>
              <a:srgbClr val="1C4A9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100" b="1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Каналы сбыта:</a:t>
            </a:r>
            <a:endParaRPr lang="ru-RU" sz="11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Партнёрские:</a:t>
            </a:r>
          </a:p>
          <a:p>
            <a:pPr algn="l"/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 через ДОО.</a:t>
            </a:r>
          </a:p>
          <a:p>
            <a:pPr algn="l"/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Собственные: </a:t>
            </a:r>
          </a:p>
          <a:p>
            <a:pPr algn="l"/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 показ и продажа продукта на образовательных выставках;</a:t>
            </a:r>
          </a:p>
          <a:p>
            <a:pPr algn="l"/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 продажи через интернет (магазины приложений или интернет сайты). </a:t>
            </a:r>
          </a:p>
        </p:txBody>
      </p:sp>
      <p:sp>
        <p:nvSpPr>
          <p:cNvPr id="26" name="Скругленный прямоугольник 25">
            <a:extLst>
              <a:ext uri="{FF2B5EF4-FFF2-40B4-BE49-F238E27FC236}">
                <a16:creationId xmlns:a16="http://schemas.microsoft.com/office/drawing/2014/main" id="{89EC42F7-3D0A-CDDF-B2CD-0434BD083DE6}"/>
              </a:ext>
            </a:extLst>
          </p:cNvPr>
          <p:cNvSpPr/>
          <p:nvPr/>
        </p:nvSpPr>
        <p:spPr>
          <a:xfrm>
            <a:off x="2975183" y="3294925"/>
            <a:ext cx="2635127" cy="1726093"/>
          </a:xfrm>
          <a:prstGeom prst="roundRect">
            <a:avLst/>
          </a:prstGeom>
          <a:noFill/>
          <a:ln>
            <a:solidFill>
              <a:srgbClr val="1C4A9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Потребительские сегменты: </a:t>
            </a:r>
            <a:endParaRPr lang="ru-RU" sz="11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 государственные дошкольные</a:t>
            </a:r>
          </a:p>
          <a:p>
            <a:pPr algn="l"/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образовательные учреждения;</a:t>
            </a:r>
          </a:p>
          <a:p>
            <a:pPr algn="l"/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 частные дошкольные образовательные </a:t>
            </a:r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рганизации;</a:t>
            </a:r>
          </a:p>
          <a:p>
            <a:pPr algn="l"/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 детские образовательные </a:t>
            </a:r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</a:t>
            </a:r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ентры;</a:t>
            </a:r>
          </a:p>
        </p:txBody>
      </p:sp>
      <p:pic>
        <p:nvPicPr>
          <p:cNvPr id="2" name="Рисунок 1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95765E9A-AEEA-4D8D-8F71-803AEBCCA9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203" y="69811"/>
            <a:ext cx="577427" cy="52083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CDD2049-1397-E789-99AA-D071DA7EB05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2804" y="118139"/>
            <a:ext cx="788968" cy="39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374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398785B8-89A5-AB0B-63D5-79942A6FA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FB82666B-7411-1F50-58D1-64E553708D61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  <a:solidFill>
            <a:srgbClr val="1C4A91"/>
          </a:solidFill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A3AAB769-E35D-C1F9-3BCD-89B5A7CF8AB1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F00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1A7C574-D8BA-74BE-1F84-BA67BE57F49B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376B13C0-FA13-975E-9507-13627AFDEB41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</a:rPr>
              <a:t>Бизнес-модель развития продукта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FAD3F82A-24E2-D942-805B-77EF84224D46}"/>
              </a:ext>
            </a:extLst>
          </p:cNvPr>
          <p:cNvSpPr/>
          <p:nvPr/>
        </p:nvSpPr>
        <p:spPr>
          <a:xfrm>
            <a:off x="4367114" y="1866017"/>
            <a:ext cx="4574265" cy="1842893"/>
          </a:xfrm>
          <a:prstGeom prst="roundRect">
            <a:avLst/>
          </a:prstGeom>
          <a:noFill/>
          <a:ln>
            <a:solidFill>
              <a:srgbClr val="1C4A9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Ключевые виды деятельности: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11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создание интерактивной платформы</a:t>
            </a:r>
            <a:endParaRPr lang="ru-RU" sz="1100" kern="1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11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создание методической базы</a:t>
            </a:r>
            <a:endParaRPr lang="ru-RU" sz="1100" kern="1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11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реклама и продажа</a:t>
            </a:r>
            <a:endParaRPr lang="ru-RU" sz="1100" kern="1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11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исследование рынка</a:t>
            </a:r>
            <a:endParaRPr lang="ru-RU" sz="1100" kern="1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</a:t>
            </a:r>
            <a:r>
              <a:rPr lang="ru-RU" sz="11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нализ потребностей потребителя</a:t>
            </a:r>
            <a:endParaRPr lang="ru-RU" sz="1100" kern="1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21433772-F3CB-91C4-273E-6DD2C635A0A0}"/>
              </a:ext>
            </a:extLst>
          </p:cNvPr>
          <p:cNvSpPr/>
          <p:nvPr/>
        </p:nvSpPr>
        <p:spPr>
          <a:xfrm>
            <a:off x="1428286" y="3880970"/>
            <a:ext cx="6287428" cy="1158747"/>
          </a:xfrm>
          <a:prstGeom prst="roundRect">
            <a:avLst/>
          </a:prstGeom>
          <a:noFill/>
          <a:ln>
            <a:solidFill>
              <a:srgbClr val="1C4A9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Ключевые ресурсы: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11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тех. специалисты, методисты, экономисты, юристы и менеджеры по продаже </a:t>
            </a:r>
            <a:endParaRPr lang="ru-RU" sz="1100" kern="1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11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аппаратура для написания</a:t>
            </a:r>
            <a:endParaRPr lang="ru-RU" sz="1100" kern="1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11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денежные средства на реализацию и развитие проекта</a:t>
            </a:r>
            <a:endParaRPr lang="ru-RU" sz="1100" kern="1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время на реализацию продукта</a:t>
            </a:r>
            <a:r>
              <a:rPr lang="ru-RU" sz="11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6C3BB595-507A-5662-437B-C3A60C82A625}"/>
              </a:ext>
            </a:extLst>
          </p:cNvPr>
          <p:cNvSpPr/>
          <p:nvPr/>
        </p:nvSpPr>
        <p:spPr>
          <a:xfrm>
            <a:off x="52733" y="1867915"/>
            <a:ext cx="4247826" cy="1842894"/>
          </a:xfrm>
          <a:prstGeom prst="roundRect">
            <a:avLst/>
          </a:prstGeom>
          <a:noFill/>
          <a:ln>
            <a:solidFill>
              <a:srgbClr val="1C4A9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издержек:</a:t>
            </a:r>
          </a:p>
          <a:p>
            <a:pPr algn="l"/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Постоянные издержки: </a:t>
            </a:r>
          </a:p>
          <a:p>
            <a:pPr algn="l"/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 хостинг (размещение приложения);</a:t>
            </a:r>
          </a:p>
          <a:p>
            <a:pPr algn="l"/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 затраты на тех. специалистов и техническое обслуживание;</a:t>
            </a:r>
          </a:p>
          <a:p>
            <a:pPr algn="l"/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 создание и обновление контента.</a:t>
            </a:r>
          </a:p>
          <a:p>
            <a:pPr algn="l"/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Переменные издержки:</a:t>
            </a:r>
          </a:p>
          <a:p>
            <a:pPr algn="l"/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 разработка приложения;</a:t>
            </a:r>
          </a:p>
          <a:p>
            <a:pPr algn="l"/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 маркетинг и продвижение;</a:t>
            </a:r>
          </a:p>
          <a:p>
            <a:pPr algn="l"/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 оборудование.</a:t>
            </a:r>
          </a:p>
          <a:p>
            <a:pPr algn="ctr"/>
            <a:endParaRPr lang="ru-RU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Скругленный прямоугольник 22">
            <a:extLst>
              <a:ext uri="{FF2B5EF4-FFF2-40B4-BE49-F238E27FC236}">
                <a16:creationId xmlns:a16="http://schemas.microsoft.com/office/drawing/2014/main" id="{5E88F395-C84F-AEF4-BBA0-55AA068181ED}"/>
              </a:ext>
            </a:extLst>
          </p:cNvPr>
          <p:cNvSpPr/>
          <p:nvPr/>
        </p:nvSpPr>
        <p:spPr>
          <a:xfrm>
            <a:off x="119288" y="706816"/>
            <a:ext cx="4247826" cy="1060890"/>
          </a:xfrm>
          <a:prstGeom prst="roundRect">
            <a:avLst/>
          </a:prstGeom>
          <a:noFill/>
          <a:ln>
            <a:solidFill>
              <a:srgbClr val="1C4A9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Взаимоотношения с клиентами: </a:t>
            </a:r>
            <a:endParaRPr lang="ru-RU" sz="11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 автоматизированное обслуживание;</a:t>
            </a:r>
          </a:p>
          <a:p>
            <a:pPr algn="l"/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 персональная поддержка;</a:t>
            </a:r>
          </a:p>
          <a:p>
            <a:pPr algn="l"/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 сообщество пользователей.</a:t>
            </a: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Скругленный прямоугольник 25">
            <a:extLst>
              <a:ext uri="{FF2B5EF4-FFF2-40B4-BE49-F238E27FC236}">
                <a16:creationId xmlns:a16="http://schemas.microsoft.com/office/drawing/2014/main" id="{89EC42F7-3D0A-CDDF-B2CD-0434BD083DE6}"/>
              </a:ext>
            </a:extLst>
          </p:cNvPr>
          <p:cNvSpPr/>
          <p:nvPr/>
        </p:nvSpPr>
        <p:spPr>
          <a:xfrm>
            <a:off x="4640122" y="696303"/>
            <a:ext cx="3979961" cy="1071403"/>
          </a:xfrm>
          <a:prstGeom prst="roundRect">
            <a:avLst/>
          </a:prstGeom>
          <a:noFill/>
          <a:ln>
            <a:solidFill>
              <a:srgbClr val="1C4A9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Потребительские сегменты: </a:t>
            </a:r>
          </a:p>
          <a:p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 ДО</a:t>
            </a: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№7 (Заказчик)</a:t>
            </a:r>
            <a:endParaRPr lang="ru-RU" sz="11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 государственные дошкольные</a:t>
            </a:r>
          </a:p>
          <a:p>
            <a:pPr algn="l"/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образовательные учреждения;</a:t>
            </a:r>
          </a:p>
          <a:p>
            <a:pPr algn="l"/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 частные дошкольные образовательные </a:t>
            </a:r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рганизации;</a:t>
            </a:r>
          </a:p>
          <a:p>
            <a:pPr algn="l"/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 </a:t>
            </a:r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етские образовательные </a:t>
            </a:r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</a:t>
            </a:r>
            <a:r>
              <a:rPr lang="ru-RU" sz="11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ентры;</a:t>
            </a:r>
          </a:p>
        </p:txBody>
      </p:sp>
      <p:pic>
        <p:nvPicPr>
          <p:cNvPr id="2" name="Рисунок 1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87A7ECEC-9336-FC0D-2459-F53E95A845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203" y="69811"/>
            <a:ext cx="577427" cy="52083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55D0AC3-3CFA-459F-1711-C70A516A024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2804" y="118139"/>
            <a:ext cx="788968" cy="39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064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6A6E6F12-AF2F-72E2-A45C-43E0DCF7D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E8C0086-8D38-49F1-C6C1-6D75160EC2CD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30783139-9A14-34E4-AB13-8CD559D1A93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F00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C59B4366-E4E6-B3D7-9461-68FC46FBC489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1D4992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BBFE6A12-10ED-ED83-4148-A29C55EDE4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595" y="54003"/>
            <a:ext cx="585854" cy="52844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AB77613-BA45-7A1F-5CB4-D87FA2938B39}"/>
              </a:ext>
            </a:extLst>
          </p:cNvPr>
          <p:cNvSpPr txBox="1"/>
          <p:nvPr/>
        </p:nvSpPr>
        <p:spPr>
          <a:xfrm>
            <a:off x="307825" y="110474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Планы развития</a:t>
            </a:r>
          </a:p>
        </p:txBody>
      </p:sp>
      <p:sp>
        <p:nvSpPr>
          <p:cNvPr id="7" name="Google Shape;128;p28">
            <a:extLst>
              <a:ext uri="{FF2B5EF4-FFF2-40B4-BE49-F238E27FC236}">
                <a16:creationId xmlns:a16="http://schemas.microsoft.com/office/drawing/2014/main" id="{0CB65B71-B4B7-C7BC-9D8E-4EDD4A63C1BC}"/>
              </a:ext>
            </a:extLst>
          </p:cNvPr>
          <p:cNvSpPr txBox="1">
            <a:spLocks/>
          </p:cNvSpPr>
          <p:nvPr/>
        </p:nvSpPr>
        <p:spPr>
          <a:xfrm>
            <a:off x="307825" y="1152475"/>
            <a:ext cx="7788246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spcAft>
                <a:spcPts val="1200"/>
              </a:spcAft>
            </a:pPr>
            <a:endParaRPr lang="ru-RU" sz="1600" dirty="0">
              <a:latin typeface="Calibri"/>
              <a:cs typeface="Calibri"/>
              <a:sym typeface="Raleway Medium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FA9A1AB8-506E-F467-405F-0A6DFBF2A2E2}"/>
              </a:ext>
            </a:extLst>
          </p:cNvPr>
          <p:cNvGraphicFramePr/>
          <p:nvPr/>
        </p:nvGraphicFramePr>
        <p:xfrm>
          <a:off x="0" y="667154"/>
          <a:ext cx="8467595" cy="4476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5CD7BAF-8B04-3060-7687-C446ADC6B49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2804" y="118139"/>
            <a:ext cx="788968" cy="39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868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11E85E9-7B9B-2414-F0CB-DBE66E5A2982}"/>
              </a:ext>
            </a:extLst>
          </p:cNvPr>
          <p:cNvGrpSpPr/>
          <p:nvPr/>
        </p:nvGrpSpPr>
        <p:grpSpPr>
          <a:xfrm>
            <a:off x="5008" y="-6823"/>
            <a:ext cx="9155353" cy="648000"/>
            <a:chOff x="0" y="0"/>
            <a:chExt cx="9155353" cy="648000"/>
          </a:xfrm>
          <a:solidFill>
            <a:srgbClr val="1C4A91"/>
          </a:solidFill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C2BA3A21-4C3A-FE5F-4FE6-453E41150E4A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F00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DD048E0-4689-4AEE-0EC1-414558D853E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 dirty="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99992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2100" b="1" dirty="0">
                <a:solidFill>
                  <a:schemeClr val="bg1"/>
                </a:solidFill>
                <a:sym typeface="PT Sans"/>
              </a:rPr>
              <a:t>Команда «Траектория карьеры»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sp>
        <p:nvSpPr>
          <p:cNvPr id="7" name="Google Shape;114;p26">
            <a:extLst>
              <a:ext uri="{FF2B5EF4-FFF2-40B4-BE49-F238E27FC236}">
                <a16:creationId xmlns:a16="http://schemas.microsoft.com/office/drawing/2014/main" id="{849F75B4-8653-D306-EB89-335AF2A8B99B}"/>
              </a:ext>
            </a:extLst>
          </p:cNvPr>
          <p:cNvSpPr txBox="1"/>
          <p:nvPr/>
        </p:nvSpPr>
        <p:spPr>
          <a:xfrm>
            <a:off x="158087" y="1954587"/>
            <a:ext cx="8575923" cy="327286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spcFirstLastPara="1" wrap="square" lIns="91425" tIns="91425" rIns="91425" bIns="91425" numCol="2" anchor="t" anchorCtr="0">
            <a:noAutofit/>
          </a:bodyPr>
          <a:lstStyle/>
          <a:p>
            <a:pPr>
              <a:buClr>
                <a:srgbClr val="F43162"/>
              </a:buClr>
            </a:pPr>
            <a:r>
              <a:rPr lang="ru-RU" sz="1100" b="1" dirty="0">
                <a:solidFill>
                  <a:srgbClr val="1C4A91"/>
                </a:solidFill>
                <a:latin typeface="Arial" panose="020B0604020202020204" pitchFamily="34" charset="0"/>
                <a:cs typeface="Arial" panose="020B0604020202020204" pitchFamily="34" charset="0"/>
                <a:sym typeface="PT Sans"/>
              </a:rPr>
              <a:t>Участники проекта:</a:t>
            </a:r>
          </a:p>
          <a:p>
            <a:r>
              <a:rPr lang="ru-RU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Тимченко Алёна - тимлид и спикер 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Бортник Татьяна - спикер и мастер презентации 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Буданова Мария - копирайтер и аналитик потребностей ЦА 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Гамозова</a:t>
            </a:r>
            <a:r>
              <a:rPr lang="ru-RU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Наталья - аналитик ЦА и копирайтер 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Гнилицкая</a:t>
            </a:r>
            <a:r>
              <a:rPr lang="ru-RU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Елена - дизайнер и мастер презентации 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Даненко</a:t>
            </a:r>
            <a:r>
              <a:rPr lang="ru-RU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Карина - Евгеньевич - технический специалист 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Погребицкая</a:t>
            </a:r>
            <a:r>
              <a:rPr lang="ru-RU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Виолетта - аналитик ЦА 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Романюк Елена - тестировщик 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Тынянко</a:t>
            </a:r>
            <a:r>
              <a:rPr lang="ru-RU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Виктория - генератор идей 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Ущенко</a:t>
            </a:r>
            <a:r>
              <a:rPr lang="ru-RU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Лилия а - генератор идей и аналитик ЦА 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Шиндецова</a:t>
            </a:r>
            <a:r>
              <a:rPr lang="ru-RU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Полина - аналитик потребностей ЦА </a:t>
            </a:r>
            <a:endParaRPr lang="ru-RU" sz="1100" i="0" u="none" strike="noStrik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100" b="1" dirty="0">
              <a:solidFill>
                <a:srgbClr val="1C4A91"/>
              </a:solidFill>
              <a:latin typeface="Arial" panose="020B0604020202020204" pitchFamily="34" charset="0"/>
              <a:ea typeface="PT Sans"/>
              <a:cs typeface="Arial" panose="020B0604020202020204" pitchFamily="34" charset="0"/>
              <a:sym typeface="PT Sans"/>
            </a:endParaRPr>
          </a:p>
          <a:p>
            <a:r>
              <a:rPr lang="ru-RU" sz="1100" b="1" dirty="0">
                <a:solidFill>
                  <a:srgbClr val="1C4A91"/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Основатели проекта:</a:t>
            </a:r>
          </a:p>
          <a:p>
            <a:r>
              <a:rPr lang="ru-RU" sz="1100" dirty="0" err="1">
                <a:solidFill>
                  <a:schemeClr val="tx1"/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Елеева</a:t>
            </a:r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 Илона </a:t>
            </a:r>
          </a:p>
          <a:p>
            <a:r>
              <a:rPr lang="ru-RU" sz="1100" dirty="0" err="1">
                <a:solidFill>
                  <a:schemeClr val="tx1"/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Гумашян</a:t>
            </a:r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 София</a:t>
            </a:r>
          </a:p>
          <a:p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Богатырёва Анастасия </a:t>
            </a:r>
          </a:p>
          <a:p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Пушкова Анастасия </a:t>
            </a: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b="1" dirty="0">
              <a:solidFill>
                <a:srgbClr val="7E36B4"/>
              </a:solidFill>
              <a:latin typeface="Arial" panose="020B0604020202020204" pitchFamily="34" charset="0"/>
              <a:ea typeface="PT Sans"/>
              <a:cs typeface="Arial" panose="020B0604020202020204" pitchFamily="34" charset="0"/>
              <a:sym typeface="PT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 dirty="0">
                <a:solidFill>
                  <a:srgbClr val="1C4A91"/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Наставники проекта: </a:t>
            </a: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Лебедев Дмитрий Алексеевич – старший преподаватель кафедры дошкольного образования ЮФУ</a:t>
            </a: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Кудинова Людмила Евгеньевна – старший преподаватель кафедры дошкольного образования ЮФУ </a:t>
            </a: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1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PT Sans"/>
              <a:cs typeface="Arial" panose="020B0604020202020204" pitchFamily="34" charset="0"/>
              <a:sym typeface="PT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PT Sans"/>
              <a:cs typeface="Arial" panose="020B0604020202020204" pitchFamily="34" charset="0"/>
              <a:sym typeface="PT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PT Sans"/>
              <a:cs typeface="Arial" panose="020B0604020202020204" pitchFamily="34" charset="0"/>
              <a:sym typeface="PT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 dirty="0">
                <a:solidFill>
                  <a:srgbClr val="1C4A91"/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В команду требуются: </a:t>
            </a:r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ea typeface="PT Sans"/>
                <a:cs typeface="Arial" panose="020B0604020202020204" pitchFamily="34" charset="0"/>
                <a:sym typeface="PT Sans"/>
              </a:rPr>
              <a:t>экономист и маркетолог 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C85D1333-8B93-0232-4C8F-1155B75798A4}"/>
              </a:ext>
            </a:extLst>
          </p:cNvPr>
          <p:cNvSpPr/>
          <p:nvPr/>
        </p:nvSpPr>
        <p:spPr>
          <a:xfrm>
            <a:off x="665785" y="714982"/>
            <a:ext cx="7560528" cy="1378472"/>
          </a:xfrm>
          <a:prstGeom prst="ellipse">
            <a:avLst/>
          </a:prstGeom>
          <a:solidFill>
            <a:srgbClr val="1C4A91">
              <a:alpha val="4392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E36B4"/>
              </a:solidFill>
            </a:endParaRPr>
          </a:p>
          <a:p>
            <a:pPr algn="ctr"/>
            <a:r>
              <a:rPr lang="ru-RU" dirty="0">
                <a:solidFill>
                  <a:srgbClr val="1C4A91"/>
                </a:solidFill>
              </a:rPr>
              <a:t>КОМПЕТЕНЦИИ ДЛЯ ДОСТИЖЕНИЯ ЦЕЛИ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07E2625-0DA8-37BA-DD24-74AF9F4D25E6}"/>
              </a:ext>
            </a:extLst>
          </p:cNvPr>
          <p:cNvSpPr txBox="1"/>
          <p:nvPr/>
        </p:nvSpPr>
        <p:spPr>
          <a:xfrm>
            <a:off x="2345707" y="1644824"/>
            <a:ext cx="1126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b="0" i="0" u="none" strike="noStrike" dirty="0">
                <a:solidFill>
                  <a:srgbClr val="222222"/>
                </a:solidFill>
                <a:effectLst/>
                <a:latin typeface="Helvetica" pitchFamily="2" charset="0"/>
              </a:rPr>
              <a:t>Networking</a:t>
            </a:r>
            <a:r>
              <a:rPr lang="ru-RU" dirty="0"/>
              <a:t> </a:t>
            </a:r>
          </a:p>
          <a:p>
            <a:endParaRPr lang="ru-RU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F294F19-7A25-B32F-ACDB-2ECE93316F4F}"/>
              </a:ext>
            </a:extLst>
          </p:cNvPr>
          <p:cNvSpPr txBox="1"/>
          <p:nvPr/>
        </p:nvSpPr>
        <p:spPr>
          <a:xfrm>
            <a:off x="6485448" y="1119326"/>
            <a:ext cx="15611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Инновационные действия </a:t>
            </a:r>
          </a:p>
          <a:p>
            <a:endParaRPr lang="ru-RU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4229E61-9EC2-95EB-A128-CEA866BAC919}"/>
              </a:ext>
            </a:extLst>
          </p:cNvPr>
          <p:cNvSpPr txBox="1"/>
          <p:nvPr/>
        </p:nvSpPr>
        <p:spPr>
          <a:xfrm>
            <a:off x="1064309" y="1169927"/>
            <a:ext cx="12813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Мониторинг прогресса </a:t>
            </a:r>
          </a:p>
          <a:p>
            <a:endParaRPr lang="ru-RU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C208917-C5E0-A5D6-9C94-8243432B9A08}"/>
              </a:ext>
            </a:extLst>
          </p:cNvPr>
          <p:cNvSpPr txBox="1"/>
          <p:nvPr/>
        </p:nvSpPr>
        <p:spPr>
          <a:xfrm>
            <a:off x="2345707" y="770482"/>
            <a:ext cx="12935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Анализ проблемы</a:t>
            </a:r>
          </a:p>
          <a:p>
            <a:endParaRPr lang="ru-RU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FEF6DA7-DED0-C244-B5F9-8D5721C1F52D}"/>
              </a:ext>
            </a:extLst>
          </p:cNvPr>
          <p:cNvSpPr txBox="1"/>
          <p:nvPr/>
        </p:nvSpPr>
        <p:spPr>
          <a:xfrm>
            <a:off x="3790045" y="1713460"/>
            <a:ext cx="2079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Сотрудничество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56271F8-4261-66E6-97BE-504C607AFEA2}"/>
              </a:ext>
            </a:extLst>
          </p:cNvPr>
          <p:cNvSpPr txBox="1"/>
          <p:nvPr/>
        </p:nvSpPr>
        <p:spPr>
          <a:xfrm>
            <a:off x="5709186" y="1564767"/>
            <a:ext cx="1990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Дисциплина</a:t>
            </a:r>
          </a:p>
          <a:p>
            <a:endParaRPr lang="ru-RU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BC3ACB0-ADF1-744B-349C-33849D4FEA72}"/>
              </a:ext>
            </a:extLst>
          </p:cNvPr>
          <p:cNvSpPr txBox="1"/>
          <p:nvPr/>
        </p:nvSpPr>
        <p:spPr>
          <a:xfrm>
            <a:off x="3523174" y="696303"/>
            <a:ext cx="18457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Педагогический опыт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60C6EED-3F99-1298-E03C-E281E6A0EE51}"/>
              </a:ext>
            </a:extLst>
          </p:cNvPr>
          <p:cNvSpPr txBox="1"/>
          <p:nvPr/>
        </p:nvSpPr>
        <p:spPr>
          <a:xfrm>
            <a:off x="4995858" y="733249"/>
            <a:ext cx="1856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Внимание к деталям </a:t>
            </a:r>
          </a:p>
        </p:txBody>
      </p:sp>
      <p:pic>
        <p:nvPicPr>
          <p:cNvPr id="2" name="Рисунок 1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50D67CA3-C60F-2C77-59EE-9B74CC14A1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203" y="69811"/>
            <a:ext cx="577427" cy="52083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1DFD651-83BE-9853-3BFC-359A8CBB87A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2804" y="118139"/>
            <a:ext cx="788968" cy="39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001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D6BC4722-A702-1E70-2822-E6B776EC5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3597" y="956532"/>
            <a:ext cx="8520600" cy="3416400"/>
          </a:xfrm>
        </p:spPr>
        <p:txBody>
          <a:bodyPr/>
          <a:lstStyle/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Достаточно ли изучен рынок?</a:t>
            </a:r>
          </a:p>
          <a:p>
            <a:pPr marL="114300" indent="0">
              <a:buNone/>
            </a:pPr>
            <a:endParaRPr lang="ru-RU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Правильный ли вектор развития проекта выбран? 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7F124BDB-3A37-67C5-F2DD-E31B6756A077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  <a:solidFill>
            <a:srgbClr val="1D4992"/>
          </a:solidFill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34D4C898-CD74-E409-3EF3-8B44D89886E5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F00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B645E01D-0EA5-EB69-FA06-74243F9546A5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0E3BD02-5E16-6176-0A90-1902DE9245BC}"/>
              </a:ext>
            </a:extLst>
          </p:cNvPr>
          <p:cNvSpPr txBox="1"/>
          <p:nvPr/>
        </p:nvSpPr>
        <p:spPr>
          <a:xfrm>
            <a:off x="113597" y="131136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PT Sans"/>
              </a:rPr>
              <a:t>Вопросы экспертам</a:t>
            </a:r>
          </a:p>
        </p:txBody>
      </p:sp>
      <p:pic>
        <p:nvPicPr>
          <p:cNvPr id="8" name="Рисунок 7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2D721388-1B93-90E2-F2C9-FDCF00265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203" y="69811"/>
            <a:ext cx="577427" cy="52083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F535960-A786-0F2A-74D1-BD5C7823EA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2804" y="118139"/>
            <a:ext cx="788968" cy="39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379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1" y="0"/>
            <a:ext cx="9143529" cy="5143500"/>
            <a:chOff x="0" y="1"/>
            <a:chExt cx="20104476" cy="11290300"/>
          </a:xfrm>
        </p:grpSpPr>
        <p:pic>
          <p:nvPicPr>
            <p:cNvPr id="3" name="object 3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5900"/>
                      </a14:imgEffect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5667796"/>
              <a:ext cx="11475985" cy="372458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147327" y="18763"/>
              <a:ext cx="10095230" cy="11271250"/>
            </a:xfrm>
            <a:custGeom>
              <a:avLst/>
              <a:gdLst/>
              <a:ahLst/>
              <a:cxnLst/>
              <a:rect l="l" t="t" r="r" b="b"/>
              <a:pathLst>
                <a:path w="10095230" h="11271250">
                  <a:moveTo>
                    <a:pt x="3587471" y="11271028"/>
                  </a:moveTo>
                  <a:lnTo>
                    <a:pt x="0" y="11271028"/>
                  </a:lnTo>
                  <a:lnTo>
                    <a:pt x="6507331" y="0"/>
                  </a:lnTo>
                  <a:lnTo>
                    <a:pt x="10094803" y="0"/>
                  </a:lnTo>
                  <a:lnTo>
                    <a:pt x="3587471" y="11271028"/>
                  </a:lnTo>
                  <a:close/>
                </a:path>
              </a:pathLst>
            </a:custGeom>
            <a:solidFill>
              <a:srgbClr val="272E52"/>
            </a:solidFill>
          </p:spPr>
          <p:txBody>
            <a:bodyPr wrap="square" lIns="0" tIns="0" rIns="0" bIns="0" rtlCol="0"/>
            <a:lstStyle/>
            <a:p>
              <a:endParaRPr sz="637"/>
            </a:p>
          </p:txBody>
        </p:sp>
        <p:sp>
          <p:nvSpPr>
            <p:cNvPr id="5" name="object 5"/>
            <p:cNvSpPr/>
            <p:nvPr/>
          </p:nvSpPr>
          <p:spPr>
            <a:xfrm>
              <a:off x="8141076" y="1"/>
              <a:ext cx="11963400" cy="11290300"/>
            </a:xfrm>
            <a:custGeom>
              <a:avLst/>
              <a:gdLst/>
              <a:ahLst/>
              <a:cxnLst/>
              <a:rect l="l" t="t" r="r" b="b"/>
              <a:pathLst>
                <a:path w="11963400" h="11290300">
                  <a:moveTo>
                    <a:pt x="11963028" y="11289792"/>
                  </a:moveTo>
                  <a:lnTo>
                    <a:pt x="0" y="11289792"/>
                  </a:lnTo>
                  <a:lnTo>
                    <a:pt x="6518165" y="0"/>
                  </a:lnTo>
                  <a:lnTo>
                    <a:pt x="11963015" y="0"/>
                  </a:lnTo>
                  <a:lnTo>
                    <a:pt x="11963028" y="11289792"/>
                  </a:lnTo>
                  <a:close/>
                </a:path>
              </a:pathLst>
            </a:custGeom>
            <a:solidFill>
              <a:srgbClr val="E6E9EB"/>
            </a:solidFill>
          </p:spPr>
          <p:txBody>
            <a:bodyPr wrap="square" lIns="0" tIns="0" rIns="0" bIns="0" rtlCol="0"/>
            <a:lstStyle/>
            <a:p>
              <a:endParaRPr sz="637"/>
            </a:p>
          </p:txBody>
        </p:sp>
        <p:sp>
          <p:nvSpPr>
            <p:cNvPr id="6" name="object 6"/>
            <p:cNvSpPr/>
            <p:nvPr/>
          </p:nvSpPr>
          <p:spPr>
            <a:xfrm>
              <a:off x="12837306" y="5667810"/>
              <a:ext cx="7266940" cy="3714115"/>
            </a:xfrm>
            <a:custGeom>
              <a:avLst/>
              <a:gdLst/>
              <a:ahLst/>
              <a:cxnLst/>
              <a:rect l="l" t="t" r="r" b="b"/>
              <a:pathLst>
                <a:path w="7266940" h="3714115">
                  <a:moveTo>
                    <a:pt x="7266794" y="3714106"/>
                  </a:moveTo>
                  <a:lnTo>
                    <a:pt x="0" y="3714106"/>
                  </a:lnTo>
                  <a:lnTo>
                    <a:pt x="2144340" y="0"/>
                  </a:lnTo>
                  <a:lnTo>
                    <a:pt x="7266792" y="0"/>
                  </a:lnTo>
                  <a:lnTo>
                    <a:pt x="7266794" y="3714106"/>
                  </a:lnTo>
                  <a:close/>
                </a:path>
              </a:pathLst>
            </a:custGeom>
            <a:solidFill>
              <a:srgbClr val="1D4992"/>
            </a:solidFill>
          </p:spPr>
          <p:txBody>
            <a:bodyPr wrap="square" lIns="0" tIns="0" rIns="0" bIns="0" rtlCol="0"/>
            <a:lstStyle/>
            <a:p>
              <a:endParaRPr sz="637"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9248841" y="5667806"/>
              <a:ext cx="5732145" cy="3714115"/>
            </a:xfrm>
            <a:custGeom>
              <a:avLst/>
              <a:gdLst/>
              <a:ahLst/>
              <a:cxnLst/>
              <a:rect l="l" t="t" r="r" b="b"/>
              <a:pathLst>
                <a:path w="5732144" h="3714115">
                  <a:moveTo>
                    <a:pt x="3587471" y="3714106"/>
                  </a:moveTo>
                  <a:lnTo>
                    <a:pt x="0" y="3714106"/>
                  </a:lnTo>
                  <a:lnTo>
                    <a:pt x="2144340" y="0"/>
                  </a:lnTo>
                  <a:lnTo>
                    <a:pt x="5731812" y="0"/>
                  </a:lnTo>
                  <a:lnTo>
                    <a:pt x="3587471" y="3714106"/>
                  </a:lnTo>
                  <a:close/>
                </a:path>
              </a:pathLst>
            </a:custGeom>
            <a:solidFill>
              <a:srgbClr val="013E99">
                <a:alpha val="68627"/>
              </a:srgbClr>
            </a:solidFill>
          </p:spPr>
          <p:txBody>
            <a:bodyPr wrap="square" lIns="0" tIns="0" rIns="0" bIns="0" rtlCol="0"/>
            <a:lstStyle/>
            <a:p>
              <a:endParaRPr sz="637" dirty="0"/>
            </a:p>
          </p:txBody>
        </p:sp>
      </p:grp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13D6ACF-DAFF-108D-D8F0-881F1D3EAC91}"/>
              </a:ext>
            </a:extLst>
          </p:cNvPr>
          <p:cNvSpPr/>
          <p:nvPr/>
        </p:nvSpPr>
        <p:spPr>
          <a:xfrm>
            <a:off x="5510192" y="665680"/>
            <a:ext cx="3636502" cy="13169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37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274BA5-B7C0-41C2-16E1-62FAFEDBC9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3551" y="769648"/>
            <a:ext cx="1106994" cy="102721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86CDFE2-9CEB-4216-B653-94E5E52CC2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5242" y="2606406"/>
            <a:ext cx="866395" cy="866395"/>
          </a:xfrm>
          <a:prstGeom prst="rect">
            <a:avLst/>
          </a:prstGeom>
        </p:spPr>
      </p:pic>
      <p:sp>
        <p:nvSpPr>
          <p:cNvPr id="13" name="Google Shape;93;p1">
            <a:extLst>
              <a:ext uri="{FF2B5EF4-FFF2-40B4-BE49-F238E27FC236}">
                <a16:creationId xmlns:a16="http://schemas.microsoft.com/office/drawing/2014/main" id="{F2560072-CC3E-1148-0CF6-B279CA636928}"/>
              </a:ext>
            </a:extLst>
          </p:cNvPr>
          <p:cNvSpPr txBox="1"/>
          <p:nvPr/>
        </p:nvSpPr>
        <p:spPr>
          <a:xfrm>
            <a:off x="551348" y="1082670"/>
            <a:ext cx="4816799" cy="1427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80" tIns="20784" rIns="41580" bIns="20784" anchor="t" anchorCtr="0">
            <a:spAutoFit/>
          </a:bodyPr>
          <a:lstStyle/>
          <a:p>
            <a:r>
              <a:rPr lang="ru-RU" sz="3002" b="1" dirty="0" err="1">
                <a:solidFill>
                  <a:srgbClr val="FF1F3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SfeduNet</a:t>
            </a:r>
            <a:r>
              <a:rPr lang="ru-RU" sz="3002" b="1" dirty="0">
                <a:solidFill>
                  <a:srgbClr val="FF1F3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Х с9 «Траектория будущей профессии»</a:t>
            </a:r>
            <a:endParaRPr sz="3002" b="1" dirty="0">
              <a:solidFill>
                <a:srgbClr val="FF1F3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02;p1">
            <a:extLst>
              <a:ext uri="{FF2B5EF4-FFF2-40B4-BE49-F238E27FC236}">
                <a16:creationId xmlns:a16="http://schemas.microsoft.com/office/drawing/2014/main" id="{526E3048-D281-2EA2-310A-722BA9DF2E82}"/>
              </a:ext>
            </a:extLst>
          </p:cNvPr>
          <p:cNvSpPr txBox="1"/>
          <p:nvPr/>
        </p:nvSpPr>
        <p:spPr>
          <a:xfrm>
            <a:off x="703720" y="596369"/>
            <a:ext cx="1869248" cy="461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80" tIns="20784" rIns="41580" bIns="20784" anchor="t" anchorCtr="0">
            <a:spAutoFit/>
          </a:bodyPr>
          <a:lstStyle/>
          <a:p>
            <a:r>
              <a:rPr lang="ru-RU" sz="2729" dirty="0">
                <a:solidFill>
                  <a:srgbClr val="FF1F3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Проект</a:t>
            </a:r>
            <a:endParaRPr sz="2729" dirty="0">
              <a:solidFill>
                <a:srgbClr val="FF1F3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8" name="Google Shape;102;p1">
            <a:extLst>
              <a:ext uri="{FF2B5EF4-FFF2-40B4-BE49-F238E27FC236}">
                <a16:creationId xmlns:a16="http://schemas.microsoft.com/office/drawing/2014/main" id="{FF3B1D3B-20B3-C141-45C7-743D12778499}"/>
              </a:ext>
            </a:extLst>
          </p:cNvPr>
          <p:cNvSpPr txBox="1"/>
          <p:nvPr/>
        </p:nvSpPr>
        <p:spPr>
          <a:xfrm>
            <a:off x="309461" y="4397278"/>
            <a:ext cx="6792539" cy="71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80" tIns="20784" rIns="41580" bIns="20784" anchor="t" anchorCtr="0">
            <a:spAutoFit/>
          </a:bodyPr>
          <a:lstStyle/>
          <a:p>
            <a:r>
              <a:rPr lang="ru-RU" sz="2183" dirty="0">
                <a:solidFill>
                  <a:srgbClr val="FF1F3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Южный федеральный университет</a:t>
            </a:r>
          </a:p>
          <a:p>
            <a:r>
              <a:rPr lang="ru-RU" sz="2183" dirty="0">
                <a:solidFill>
                  <a:srgbClr val="FF1F3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Академия психологии и педагогике </a:t>
            </a:r>
            <a:endParaRPr sz="2183" dirty="0">
              <a:solidFill>
                <a:srgbClr val="FF1F3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CB269A7-4109-8F03-59D7-134507CEC36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5852" y="3692360"/>
            <a:ext cx="1171277" cy="58174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66072271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1413</Words>
  <Application>Microsoft Macintosh PowerPoint</Application>
  <PresentationFormat>Экран (16:9)</PresentationFormat>
  <Paragraphs>223</Paragraphs>
  <Slides>15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Helvetica</vt:lpstr>
      <vt:lpstr>Calibri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«Траектория будущей профессии» Промежуточные результаты  этапа «Разработка» </dc:title>
  <cp:lastModifiedBy>Тимченко Алёна Романовна</cp:lastModifiedBy>
  <cp:revision>5</cp:revision>
  <dcterms:modified xsi:type="dcterms:W3CDTF">2024-11-22T08:33:15Z</dcterms:modified>
</cp:coreProperties>
</file>