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</p:sldIdLst>
  <p:sldSz cy="11315700" cx="20112025"/>
  <p:notesSz cx="9144000" cy="6858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17" roundtripDataSignature="AMtx7mhNmuyive7PrK99f4CzDHwbqaIuR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DFA1D346-3D65-4E26-82A9-96140B48D750}">
  <a:tblStyle styleId="{DFA1D346-3D65-4E26-82A9-96140B48D750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  <a:tblStyle styleId="{97EF770E-FFDF-4B58-9BBE-B289045468FA}" styleName="Table_1">
    <a:wholeTbl>
      <a:tcTxStyle>
        <a:font>
          <a:latin typeface="Arial"/>
          <a:ea typeface="Arial"/>
          <a:cs typeface="Arial"/>
        </a:font>
        <a:srgbClr val="000000"/>
      </a:tcTx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customschemas.google.com/relationships/presentationmetadata" Target="metadata"/><Relationship Id="rId16" Type="http://schemas.openxmlformats.org/officeDocument/2006/relationships/slide" Target="slides/slide1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3962400" cy="3444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5180013" y="0"/>
            <a:ext cx="3962400" cy="3444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2514600" y="857250"/>
            <a:ext cx="4114800" cy="2314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979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979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979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979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979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97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97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97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97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6513513"/>
            <a:ext cx="3962400" cy="3444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5180013" y="6513513"/>
            <a:ext cx="3962400" cy="3444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ru-RU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1:notes"/>
          <p:cNvSpPr txBox="1"/>
          <p:nvPr>
            <p:ph idx="1" type="body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8" name="Google Shape;118;p1:notes"/>
          <p:cNvSpPr/>
          <p:nvPr>
            <p:ph idx="2" type="sldImg"/>
          </p:nvPr>
        </p:nvSpPr>
        <p:spPr>
          <a:xfrm>
            <a:off x="2514600" y="857250"/>
            <a:ext cx="4114800" cy="2314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2:notes"/>
          <p:cNvSpPr txBox="1"/>
          <p:nvPr>
            <p:ph idx="1" type="body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6" name="Google Shape;136;p2:notes"/>
          <p:cNvSpPr/>
          <p:nvPr>
            <p:ph idx="2" type="sldImg"/>
          </p:nvPr>
        </p:nvSpPr>
        <p:spPr>
          <a:xfrm>
            <a:off x="2514600" y="857250"/>
            <a:ext cx="4114800" cy="2314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3:notes"/>
          <p:cNvSpPr txBox="1"/>
          <p:nvPr>
            <p:ph idx="1" type="body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5" name="Google Shape;145;p3:notes"/>
          <p:cNvSpPr/>
          <p:nvPr>
            <p:ph idx="2" type="sldImg"/>
          </p:nvPr>
        </p:nvSpPr>
        <p:spPr>
          <a:xfrm>
            <a:off x="2514600" y="857250"/>
            <a:ext cx="4114800" cy="2314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4:notes"/>
          <p:cNvSpPr txBox="1"/>
          <p:nvPr>
            <p:ph idx="1" type="body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4" name="Google Shape;154;p4:notes"/>
          <p:cNvSpPr/>
          <p:nvPr>
            <p:ph idx="2" type="sldImg"/>
          </p:nvPr>
        </p:nvSpPr>
        <p:spPr>
          <a:xfrm>
            <a:off x="2514600" y="857250"/>
            <a:ext cx="4114800" cy="2314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5:notes"/>
          <p:cNvSpPr txBox="1"/>
          <p:nvPr>
            <p:ph idx="1" type="body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4" name="Google Shape;164;p5:notes"/>
          <p:cNvSpPr/>
          <p:nvPr>
            <p:ph idx="2" type="sldImg"/>
          </p:nvPr>
        </p:nvSpPr>
        <p:spPr>
          <a:xfrm>
            <a:off x="2514600" y="857250"/>
            <a:ext cx="4114800" cy="2314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g2970bae69d6_1_0:notes"/>
          <p:cNvSpPr/>
          <p:nvPr>
            <p:ph idx="2" type="sldImg"/>
          </p:nvPr>
        </p:nvSpPr>
        <p:spPr>
          <a:xfrm>
            <a:off x="2514600" y="857250"/>
            <a:ext cx="4114800" cy="2314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7" name="Google Shape;177;g2970bae69d6_1_0:notes"/>
          <p:cNvSpPr txBox="1"/>
          <p:nvPr>
            <p:ph idx="1" type="body"/>
          </p:nvPr>
        </p:nvSpPr>
        <p:spPr>
          <a:xfrm>
            <a:off x="914400" y="3300413"/>
            <a:ext cx="7315200" cy="27003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8" name="Google Shape;178;g2970bae69d6_1_0:notes"/>
          <p:cNvSpPr txBox="1"/>
          <p:nvPr>
            <p:ph idx="12" type="sldNum"/>
          </p:nvPr>
        </p:nvSpPr>
        <p:spPr>
          <a:xfrm>
            <a:off x="5180013" y="6513513"/>
            <a:ext cx="3962400" cy="3444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g29a37ac9f28_1_2:notes"/>
          <p:cNvSpPr/>
          <p:nvPr>
            <p:ph idx="2" type="sldImg"/>
          </p:nvPr>
        </p:nvSpPr>
        <p:spPr>
          <a:xfrm>
            <a:off x="2514600" y="857250"/>
            <a:ext cx="4114800" cy="2314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9" name="Google Shape;189;g29a37ac9f28_1_2:notes"/>
          <p:cNvSpPr txBox="1"/>
          <p:nvPr>
            <p:ph idx="1" type="body"/>
          </p:nvPr>
        </p:nvSpPr>
        <p:spPr>
          <a:xfrm>
            <a:off x="914400" y="3300413"/>
            <a:ext cx="7315200" cy="27003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0" name="Google Shape;190;g29a37ac9f28_1_2:notes"/>
          <p:cNvSpPr txBox="1"/>
          <p:nvPr>
            <p:ph idx="12" type="sldNum"/>
          </p:nvPr>
        </p:nvSpPr>
        <p:spPr>
          <a:xfrm>
            <a:off x="5180013" y="6513513"/>
            <a:ext cx="3962400" cy="3444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7:notes"/>
          <p:cNvSpPr txBox="1"/>
          <p:nvPr>
            <p:ph idx="1" type="body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7" name="Google Shape;197;p7:notes"/>
          <p:cNvSpPr/>
          <p:nvPr>
            <p:ph idx="2" type="sldImg"/>
          </p:nvPr>
        </p:nvSpPr>
        <p:spPr>
          <a:xfrm>
            <a:off x="2514600" y="857250"/>
            <a:ext cx="4114800" cy="2314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8:notes"/>
          <p:cNvSpPr txBox="1"/>
          <p:nvPr>
            <p:ph idx="1" type="body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4" name="Google Shape;204;p8:notes"/>
          <p:cNvSpPr/>
          <p:nvPr>
            <p:ph idx="2" type="sldImg"/>
          </p:nvPr>
        </p:nvSpPr>
        <p:spPr>
          <a:xfrm>
            <a:off x="2514600" y="857250"/>
            <a:ext cx="4114800" cy="2314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9:notes"/>
          <p:cNvSpPr txBox="1"/>
          <p:nvPr>
            <p:ph idx="1" type="body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2" name="Google Shape;222;p9:notes"/>
          <p:cNvSpPr/>
          <p:nvPr>
            <p:ph idx="2" type="sldImg"/>
          </p:nvPr>
        </p:nvSpPr>
        <p:spPr>
          <a:xfrm>
            <a:off x="2514600" y="857250"/>
            <a:ext cx="4114800" cy="2314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10:notes"/>
          <p:cNvSpPr txBox="1"/>
          <p:nvPr>
            <p:ph idx="1" type="body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9" name="Google Shape;229;p10:notes"/>
          <p:cNvSpPr/>
          <p:nvPr>
            <p:ph idx="2" type="sldImg"/>
          </p:nvPr>
        </p:nvSpPr>
        <p:spPr>
          <a:xfrm>
            <a:off x="2514600" y="857250"/>
            <a:ext cx="4114800" cy="2314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4.png"/><Relationship Id="rId3" Type="http://schemas.openxmlformats.org/officeDocument/2006/relationships/image" Target="../media/image6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5.png"/><Relationship Id="rId3" Type="http://schemas.openxmlformats.org/officeDocument/2006/relationships/image" Target="../media/image12.png"/><Relationship Id="rId4" Type="http://schemas.openxmlformats.org/officeDocument/2006/relationships/image" Target="../media/image18.png"/><Relationship Id="rId11" Type="http://schemas.openxmlformats.org/officeDocument/2006/relationships/image" Target="../media/image17.png"/><Relationship Id="rId10" Type="http://schemas.openxmlformats.org/officeDocument/2006/relationships/image" Target="../media/image47.png"/><Relationship Id="rId12" Type="http://schemas.openxmlformats.org/officeDocument/2006/relationships/image" Target="../media/image14.png"/><Relationship Id="rId9" Type="http://schemas.openxmlformats.org/officeDocument/2006/relationships/image" Target="../media/image38.png"/><Relationship Id="rId5" Type="http://schemas.openxmlformats.org/officeDocument/2006/relationships/image" Target="../media/image8.png"/><Relationship Id="rId6" Type="http://schemas.openxmlformats.org/officeDocument/2006/relationships/image" Target="../media/image9.png"/><Relationship Id="rId7" Type="http://schemas.openxmlformats.org/officeDocument/2006/relationships/image" Target="../media/image7.png"/><Relationship Id="rId8" Type="http://schemas.openxmlformats.org/officeDocument/2006/relationships/image" Target="../media/image25.png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ый слайд" type="title">
  <p:cSld name="TITLE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2"/>
          <p:cNvSpPr txBox="1"/>
          <p:nvPr>
            <p:ph type="ctrTitle"/>
          </p:nvPr>
        </p:nvSpPr>
        <p:spPr>
          <a:xfrm>
            <a:off x="2514005" y="1851899"/>
            <a:ext cx="15084029" cy="393954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898"/>
              <a:buFont typeface="Arial"/>
              <a:buNone/>
              <a:defRPr sz="9898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12"/>
          <p:cNvSpPr txBox="1"/>
          <p:nvPr>
            <p:ph idx="1" type="subTitle"/>
          </p:nvPr>
        </p:nvSpPr>
        <p:spPr>
          <a:xfrm>
            <a:off x="2514005" y="5943363"/>
            <a:ext cx="15084029" cy="27320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3959"/>
              <a:buNone/>
              <a:defRPr sz="3959"/>
            </a:lvl1pPr>
            <a:lvl2pPr lvl="1" algn="ctr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299"/>
              <a:buNone/>
              <a:defRPr sz="3299"/>
            </a:lvl2pPr>
            <a:lvl3pPr lvl="2" algn="ctr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None/>
              <a:defRPr sz="2969"/>
            </a:lvl3pPr>
            <a:lvl4pPr lvl="3" algn="ctr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639"/>
              <a:buNone/>
              <a:defRPr sz="2639"/>
            </a:lvl4pPr>
            <a:lvl5pPr lvl="4" algn="ctr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639"/>
              <a:buNone/>
              <a:defRPr sz="2639"/>
            </a:lvl5pPr>
            <a:lvl6pPr lvl="5" algn="ctr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639"/>
              <a:buNone/>
              <a:defRPr sz="2639"/>
            </a:lvl6pPr>
            <a:lvl7pPr lvl="6" algn="ctr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639"/>
              <a:buNone/>
              <a:defRPr sz="2639"/>
            </a:lvl7pPr>
            <a:lvl8pPr lvl="7" algn="ctr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639"/>
              <a:buNone/>
              <a:defRPr sz="2639"/>
            </a:lvl8pPr>
            <a:lvl9pPr lvl="8" algn="ctr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639"/>
              <a:buNone/>
              <a:defRPr sz="2639"/>
            </a:lvl9pPr>
          </a:lstStyle>
          <a:p/>
        </p:txBody>
      </p:sp>
      <p:sp>
        <p:nvSpPr>
          <p:cNvPr id="34" name="Google Shape;34;p12"/>
          <p:cNvSpPr txBox="1"/>
          <p:nvPr>
            <p:ph idx="10" type="dt"/>
          </p:nvPr>
        </p:nvSpPr>
        <p:spPr>
          <a:xfrm>
            <a:off x="1382702" y="10487978"/>
            <a:ext cx="4525209" cy="60245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2"/>
          <p:cNvSpPr txBox="1"/>
          <p:nvPr>
            <p:ph idx="11" type="ftr"/>
          </p:nvPr>
        </p:nvSpPr>
        <p:spPr>
          <a:xfrm>
            <a:off x="6662113" y="10487978"/>
            <a:ext cx="6787813" cy="60245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12"/>
          <p:cNvSpPr txBox="1"/>
          <p:nvPr>
            <p:ph idx="12" type="sldNum"/>
          </p:nvPr>
        </p:nvSpPr>
        <p:spPr>
          <a:xfrm>
            <a:off x="14204127" y="10487978"/>
            <a:ext cx="4525209" cy="60245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pic>
        <p:nvPicPr>
          <p:cNvPr id="37" name="Google Shape;37;p1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-1" y="0"/>
            <a:ext cx="20112039" cy="11280554"/>
          </a:xfrm>
          <a:prstGeom prst="rect">
            <a:avLst/>
          </a:prstGeom>
          <a:noFill/>
          <a:ln>
            <a:noFill/>
          </a:ln>
        </p:spPr>
      </p:pic>
      <p:pic>
        <p:nvPicPr>
          <p:cNvPr id="38" name="Google Shape;38;p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2" y="6356"/>
            <a:ext cx="20112039" cy="1131302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объект">
  <p:cSld name="Заголовок и объект"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13"/>
          <p:cNvSpPr txBox="1"/>
          <p:nvPr>
            <p:ph idx="1" type="body"/>
          </p:nvPr>
        </p:nvSpPr>
        <p:spPr>
          <a:xfrm>
            <a:off x="894589" y="1728887"/>
            <a:ext cx="9741216" cy="91109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/>
            </a:lvl1pPr>
            <a:lvl2pPr indent="-342900" lvl="1" marL="9144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13"/>
          <p:cNvSpPr txBox="1"/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3"/>
          <p:cNvSpPr txBox="1"/>
          <p:nvPr>
            <p:ph idx="2" type="body"/>
          </p:nvPr>
        </p:nvSpPr>
        <p:spPr>
          <a:xfrm>
            <a:off x="894588" y="2942400"/>
            <a:ext cx="18424652" cy="75549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1pPr>
            <a:lvl2pPr indent="-342900" lvl="1" marL="9144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равнение">
  <p:cSld name="Сравнение"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14"/>
          <p:cNvSpPr txBox="1"/>
          <p:nvPr>
            <p:ph idx="1" type="body"/>
          </p:nvPr>
        </p:nvSpPr>
        <p:spPr>
          <a:xfrm>
            <a:off x="894589" y="1589088"/>
            <a:ext cx="8793162" cy="113582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5" name="Google Shape;45;p14"/>
          <p:cNvSpPr txBox="1"/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58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14"/>
          <p:cNvSpPr txBox="1"/>
          <p:nvPr>
            <p:ph idx="2" type="body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7" name="Google Shape;47;p14"/>
          <p:cNvSpPr txBox="1"/>
          <p:nvPr>
            <p:ph idx="12" type="sldNum"/>
          </p:nvPr>
        </p:nvSpPr>
        <p:spPr>
          <a:xfrm>
            <a:off x="14703136" y="10759710"/>
            <a:ext cx="4623943" cy="3959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spcBef>
                <a:spcPts val="0"/>
              </a:spcBef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spcBef>
                <a:spcPts val="0"/>
              </a:spcBef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spcBef>
                <a:spcPts val="0"/>
              </a:spcBef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spcBef>
                <a:spcPts val="0"/>
              </a:spcBef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spcBef>
                <a:spcPts val="0"/>
              </a:spcBef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spcBef>
                <a:spcPts val="0"/>
              </a:spcBef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spcBef>
                <a:spcPts val="0"/>
              </a:spcBef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spcBef>
                <a:spcPts val="0"/>
              </a:spcBef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48" name="Google Shape;48;p14"/>
          <p:cNvSpPr txBox="1"/>
          <p:nvPr>
            <p:ph idx="3" type="body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9" name="Google Shape;49;p14"/>
          <p:cNvSpPr txBox="1"/>
          <p:nvPr>
            <p:ph idx="4" type="body"/>
          </p:nvPr>
        </p:nvSpPr>
        <p:spPr>
          <a:xfrm>
            <a:off x="10533917" y="1589088"/>
            <a:ext cx="8793162" cy="113582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Два объекта">
  <p:cSld name="Два объекта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5"/>
          <p:cNvSpPr txBox="1"/>
          <p:nvPr>
            <p:ph idx="1" type="body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2" name="Google Shape;52;p15"/>
          <p:cNvSpPr txBox="1"/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58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15"/>
          <p:cNvSpPr txBox="1"/>
          <p:nvPr>
            <p:ph idx="2" type="body"/>
          </p:nvPr>
        </p:nvSpPr>
        <p:spPr>
          <a:xfrm>
            <a:off x="894587" y="2942400"/>
            <a:ext cx="18432491" cy="75549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4" name="Google Shape;54;p15"/>
          <p:cNvSpPr txBox="1"/>
          <p:nvPr>
            <p:ph idx="12" type="sldNum"/>
          </p:nvPr>
        </p:nvSpPr>
        <p:spPr>
          <a:xfrm>
            <a:off x="14703136" y="10759710"/>
            <a:ext cx="4623943" cy="3959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spcBef>
                <a:spcPts val="0"/>
              </a:spcBef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spcBef>
                <a:spcPts val="0"/>
              </a:spcBef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spcBef>
                <a:spcPts val="0"/>
              </a:spcBef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spcBef>
                <a:spcPts val="0"/>
              </a:spcBef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spcBef>
                <a:spcPts val="0"/>
              </a:spcBef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spcBef>
                <a:spcPts val="0"/>
              </a:spcBef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spcBef>
                <a:spcPts val="0"/>
              </a:spcBef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spcBef>
                <a:spcPts val="0"/>
              </a:spcBef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ой слайд">
  <p:cSld name="Пустой слайд"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6"/>
          <p:cNvSpPr txBox="1"/>
          <p:nvPr>
            <p:ph idx="12" type="sldNum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spcBef>
                <a:spcPts val="0"/>
              </a:spcBef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spcBef>
                <a:spcPts val="0"/>
              </a:spcBef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spcBef>
                <a:spcPts val="0"/>
              </a:spcBef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spcBef>
                <a:spcPts val="0"/>
              </a:spcBef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spcBef>
                <a:spcPts val="0"/>
              </a:spcBef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spcBef>
                <a:spcPts val="0"/>
              </a:spcBef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spcBef>
                <a:spcPts val="0"/>
              </a:spcBef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spcBef>
                <a:spcPts val="0"/>
              </a:spcBef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57" name="Google Shape;57;p16"/>
          <p:cNvSpPr txBox="1"/>
          <p:nvPr>
            <p:ph idx="1" type="body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8" name="Google Shape;58;p16"/>
          <p:cNvSpPr txBox="1"/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58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16"/>
          <p:cNvSpPr txBox="1"/>
          <p:nvPr>
            <p:ph idx="2" type="body"/>
          </p:nvPr>
        </p:nvSpPr>
        <p:spPr>
          <a:xfrm>
            <a:off x="894588" y="7261819"/>
            <a:ext cx="4134612" cy="21031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0" name="Google Shape;60;p16"/>
          <p:cNvSpPr/>
          <p:nvPr>
            <p:ph idx="3" type="pic"/>
          </p:nvPr>
        </p:nvSpPr>
        <p:spPr>
          <a:xfrm>
            <a:off x="895350" y="3949700"/>
            <a:ext cx="2139950" cy="2141538"/>
          </a:xfrm>
          <a:prstGeom prst="rect">
            <a:avLst/>
          </a:prstGeom>
          <a:noFill/>
          <a:ln>
            <a:noFill/>
          </a:ln>
        </p:spPr>
      </p:sp>
      <p:sp>
        <p:nvSpPr>
          <p:cNvPr id="61" name="Google Shape;61;p16"/>
          <p:cNvSpPr txBox="1"/>
          <p:nvPr>
            <p:ph idx="4" type="body"/>
          </p:nvPr>
        </p:nvSpPr>
        <p:spPr>
          <a:xfrm>
            <a:off x="894588" y="6621739"/>
            <a:ext cx="4134612" cy="4389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b="1" sz="2800"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2" name="Google Shape;62;p16"/>
          <p:cNvSpPr txBox="1"/>
          <p:nvPr>
            <p:ph idx="5" type="body"/>
          </p:nvPr>
        </p:nvSpPr>
        <p:spPr>
          <a:xfrm>
            <a:off x="5644134" y="7261819"/>
            <a:ext cx="4134612" cy="21031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3" name="Google Shape;63;p16"/>
          <p:cNvSpPr/>
          <p:nvPr>
            <p:ph idx="6" type="pic"/>
          </p:nvPr>
        </p:nvSpPr>
        <p:spPr>
          <a:xfrm>
            <a:off x="5644896" y="3949700"/>
            <a:ext cx="2139950" cy="2141538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6"/>
          <p:cNvSpPr txBox="1"/>
          <p:nvPr>
            <p:ph idx="7" type="body"/>
          </p:nvPr>
        </p:nvSpPr>
        <p:spPr>
          <a:xfrm>
            <a:off x="5644134" y="6621739"/>
            <a:ext cx="4134612" cy="4389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b="1" sz="2800"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5" name="Google Shape;65;p16"/>
          <p:cNvSpPr txBox="1"/>
          <p:nvPr>
            <p:ph idx="8" type="body"/>
          </p:nvPr>
        </p:nvSpPr>
        <p:spPr>
          <a:xfrm>
            <a:off x="10393680" y="7261819"/>
            <a:ext cx="4134612" cy="21031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6" name="Google Shape;66;p16"/>
          <p:cNvSpPr/>
          <p:nvPr>
            <p:ph idx="9" type="pic"/>
          </p:nvPr>
        </p:nvSpPr>
        <p:spPr>
          <a:xfrm>
            <a:off x="10394442" y="3949700"/>
            <a:ext cx="2139950" cy="2141538"/>
          </a:xfrm>
          <a:prstGeom prst="rect">
            <a:avLst/>
          </a:prstGeom>
          <a:noFill/>
          <a:ln>
            <a:noFill/>
          </a:ln>
        </p:spPr>
      </p:sp>
      <p:sp>
        <p:nvSpPr>
          <p:cNvPr id="67" name="Google Shape;67;p16"/>
          <p:cNvSpPr txBox="1"/>
          <p:nvPr>
            <p:ph idx="13" type="body"/>
          </p:nvPr>
        </p:nvSpPr>
        <p:spPr>
          <a:xfrm>
            <a:off x="10393680" y="6621739"/>
            <a:ext cx="4134612" cy="4389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b="1" sz="2800"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8" name="Google Shape;68;p16"/>
          <p:cNvSpPr txBox="1"/>
          <p:nvPr>
            <p:ph idx="14" type="body"/>
          </p:nvPr>
        </p:nvSpPr>
        <p:spPr>
          <a:xfrm>
            <a:off x="15143226" y="7261819"/>
            <a:ext cx="4134612" cy="21031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9" name="Google Shape;69;p16"/>
          <p:cNvSpPr/>
          <p:nvPr>
            <p:ph idx="15" type="pic"/>
          </p:nvPr>
        </p:nvSpPr>
        <p:spPr>
          <a:xfrm>
            <a:off x="15143988" y="3949700"/>
            <a:ext cx="2139950" cy="2141538"/>
          </a:xfrm>
          <a:prstGeom prst="rect">
            <a:avLst/>
          </a:prstGeom>
          <a:noFill/>
          <a:ln>
            <a:noFill/>
          </a:ln>
        </p:spPr>
      </p:sp>
      <p:sp>
        <p:nvSpPr>
          <p:cNvPr id="70" name="Google Shape;70;p16"/>
          <p:cNvSpPr txBox="1"/>
          <p:nvPr>
            <p:ph idx="16" type="body"/>
          </p:nvPr>
        </p:nvSpPr>
        <p:spPr>
          <a:xfrm>
            <a:off x="15143226" y="6621739"/>
            <a:ext cx="4134612" cy="4389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b="1" sz="2800"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бъект с подписью">
  <p:cSld name="Объект с подписью"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" name="Google Shape;72;p1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20174702" cy="11315700"/>
          </a:xfrm>
          <a:prstGeom prst="rect">
            <a:avLst/>
          </a:prstGeom>
          <a:noFill/>
          <a:ln>
            <a:noFill/>
          </a:ln>
        </p:spPr>
      </p:pic>
      <p:sp>
        <p:nvSpPr>
          <p:cNvPr id="73" name="Google Shape;73;p17"/>
          <p:cNvSpPr txBox="1"/>
          <p:nvPr>
            <p:ph type="title"/>
          </p:nvPr>
        </p:nvSpPr>
        <p:spPr>
          <a:xfrm>
            <a:off x="906464" y="2508675"/>
            <a:ext cx="9733828" cy="218598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58"/>
              <a:buFont typeface="Arial"/>
              <a:buNone/>
              <a:defRPr b="0" i="0" u="none"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7"/>
          <p:cNvSpPr txBox="1"/>
          <p:nvPr/>
        </p:nvSpPr>
        <p:spPr>
          <a:xfrm>
            <a:off x="906463" y="649025"/>
            <a:ext cx="9733828" cy="12003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7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ПолитехNET 2023</a:t>
            </a:r>
            <a:endParaRPr b="1" sz="7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75" name="Google Shape;75;p17"/>
          <p:cNvGrpSpPr/>
          <p:nvPr/>
        </p:nvGrpSpPr>
        <p:grpSpPr>
          <a:xfrm>
            <a:off x="9129487" y="460357"/>
            <a:ext cx="10197569" cy="1736300"/>
            <a:chOff x="7832544" y="404608"/>
            <a:chExt cx="12312610" cy="2096420"/>
          </a:xfrm>
        </p:grpSpPr>
        <p:pic>
          <p:nvPicPr>
            <p:cNvPr id="76" name="Google Shape;76;p17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18272326" y="538416"/>
              <a:ext cx="1336474" cy="84377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7" name="Google Shape;77;p17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8505701" y="1501385"/>
              <a:ext cx="1038240" cy="79496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8" name="Google Shape;78;p17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12644105" y="1500771"/>
              <a:ext cx="2532835" cy="83179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9" name="Google Shape;79;p17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15585687" y="1528901"/>
              <a:ext cx="1808244" cy="80366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0" name="Google Shape;80;p17"/>
            <p:cNvPicPr preferRelativeResize="0"/>
            <p:nvPr/>
          </p:nvPicPr>
          <p:blipFill rotWithShape="1">
            <a:blip r:embed="rId7">
              <a:alphaModFix/>
            </a:blip>
            <a:srcRect b="0" l="0" r="0" t="0"/>
            <a:stretch/>
          </p:blipFill>
          <p:spPr>
            <a:xfrm>
              <a:off x="9827644" y="1528592"/>
              <a:ext cx="2344603" cy="79496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1" name="Google Shape;81;p17"/>
            <p:cNvPicPr preferRelativeResize="0"/>
            <p:nvPr/>
          </p:nvPicPr>
          <p:blipFill rotWithShape="1">
            <a:blip r:embed="rId8">
              <a:alphaModFix/>
            </a:blip>
            <a:srcRect b="0" l="0" r="0" t="0"/>
            <a:stretch/>
          </p:blipFill>
          <p:spPr>
            <a:xfrm>
              <a:off x="16936588" y="1383059"/>
              <a:ext cx="3208566" cy="111796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2" name="Google Shape;82;p17"/>
            <p:cNvPicPr preferRelativeResize="0"/>
            <p:nvPr/>
          </p:nvPicPr>
          <p:blipFill rotWithShape="1">
            <a:blip r:embed="rId9">
              <a:alphaModFix/>
            </a:blip>
            <a:srcRect b="2593" l="73075" r="0" t="0"/>
            <a:stretch/>
          </p:blipFill>
          <p:spPr>
            <a:xfrm>
              <a:off x="7832544" y="404608"/>
              <a:ext cx="3066446" cy="97757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3" name="Google Shape;83;p17"/>
            <p:cNvPicPr preferRelativeResize="0"/>
            <p:nvPr/>
          </p:nvPicPr>
          <p:blipFill rotWithShape="1">
            <a:blip r:embed="rId10">
              <a:alphaModFix/>
            </a:blip>
            <a:srcRect b="0" l="0" r="0" t="0"/>
            <a:stretch/>
          </p:blipFill>
          <p:spPr>
            <a:xfrm>
              <a:off x="16258334" y="497077"/>
              <a:ext cx="1808245" cy="84081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4" name="Google Shape;84;p17"/>
            <p:cNvPicPr preferRelativeResize="0"/>
            <p:nvPr/>
          </p:nvPicPr>
          <p:blipFill rotWithShape="1">
            <a:blip r:embed="rId11">
              <a:alphaModFix/>
            </a:blip>
            <a:srcRect b="0" l="0" r="0" t="0"/>
            <a:stretch/>
          </p:blipFill>
          <p:spPr>
            <a:xfrm>
              <a:off x="13459186" y="497077"/>
              <a:ext cx="2593402" cy="95882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5" name="Google Shape;85;p17"/>
            <p:cNvPicPr preferRelativeResize="0"/>
            <p:nvPr/>
          </p:nvPicPr>
          <p:blipFill rotWithShape="1">
            <a:blip r:embed="rId12">
              <a:alphaModFix/>
            </a:blip>
            <a:srcRect b="0" l="0" r="0" t="0"/>
            <a:stretch/>
          </p:blipFill>
          <p:spPr>
            <a:xfrm>
              <a:off x="10898990" y="564599"/>
              <a:ext cx="2675279" cy="823778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аздела">
  <p:cSld name="Заголовок раздела"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8"/>
          <p:cNvSpPr txBox="1"/>
          <p:nvPr>
            <p:ph idx="12" type="sldNum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88" name="Google Shape;88;p18"/>
          <p:cNvSpPr txBox="1"/>
          <p:nvPr>
            <p:ph idx="1" type="body"/>
          </p:nvPr>
        </p:nvSpPr>
        <p:spPr>
          <a:xfrm>
            <a:off x="11107925" y="3344736"/>
            <a:ext cx="8211315" cy="91108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9" name="Google Shape;89;p18"/>
          <p:cNvSpPr txBox="1"/>
          <p:nvPr>
            <p:ph type="title"/>
          </p:nvPr>
        </p:nvSpPr>
        <p:spPr>
          <a:xfrm>
            <a:off x="11107925" y="2271023"/>
            <a:ext cx="8211315" cy="911089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58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18"/>
          <p:cNvSpPr txBox="1"/>
          <p:nvPr>
            <p:ph idx="2" type="body"/>
          </p:nvPr>
        </p:nvSpPr>
        <p:spPr>
          <a:xfrm>
            <a:off x="11107925" y="4483209"/>
            <a:ext cx="8211315" cy="570782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91" name="Google Shape;91;p18"/>
          <p:cNvSpPr/>
          <p:nvPr>
            <p:ph idx="3" type="pic"/>
          </p:nvPr>
        </p:nvSpPr>
        <p:spPr>
          <a:xfrm>
            <a:off x="0" y="0"/>
            <a:ext cx="10202755" cy="113157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олько заголовок">
  <p:cSld name="Только заголовок"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9"/>
          <p:cNvSpPr txBox="1"/>
          <p:nvPr>
            <p:ph idx="12" type="sldNum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 sz="1979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spcBef>
                <a:spcPts val="0"/>
              </a:spcBef>
              <a:buNone/>
              <a:defRPr sz="1979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spcBef>
                <a:spcPts val="0"/>
              </a:spcBef>
              <a:buNone/>
              <a:defRPr sz="1979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spcBef>
                <a:spcPts val="0"/>
              </a:spcBef>
              <a:buNone/>
              <a:defRPr sz="1979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spcBef>
                <a:spcPts val="0"/>
              </a:spcBef>
              <a:buNone/>
              <a:defRPr sz="1979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spcBef>
                <a:spcPts val="0"/>
              </a:spcBef>
              <a:buNone/>
              <a:defRPr sz="1979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spcBef>
                <a:spcPts val="0"/>
              </a:spcBef>
              <a:buNone/>
              <a:defRPr sz="1979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spcBef>
                <a:spcPts val="0"/>
              </a:spcBef>
              <a:buNone/>
              <a:defRPr sz="1979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spcBef>
                <a:spcPts val="0"/>
              </a:spcBef>
              <a:buNone/>
              <a:defRPr sz="1979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94" name="Google Shape;94;p19"/>
          <p:cNvSpPr txBox="1"/>
          <p:nvPr>
            <p:ph idx="1" type="body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95" name="Google Shape;95;p19"/>
          <p:cNvSpPr txBox="1"/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58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19"/>
          <p:cNvSpPr txBox="1"/>
          <p:nvPr>
            <p:ph idx="2" type="body"/>
          </p:nvPr>
        </p:nvSpPr>
        <p:spPr>
          <a:xfrm>
            <a:off x="894587" y="2942400"/>
            <a:ext cx="18377627" cy="75549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Рисунок с подписью" type="picTx">
  <p:cSld name="PICTURE_WITH_CAPTION_TEXT"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0"/>
          <p:cNvSpPr txBox="1"/>
          <p:nvPr>
            <p:ph type="title"/>
          </p:nvPr>
        </p:nvSpPr>
        <p:spPr>
          <a:xfrm>
            <a:off x="1385323" y="754380"/>
            <a:ext cx="6486655" cy="264033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79"/>
              <a:buFont typeface="Arial"/>
              <a:buNone/>
              <a:defRPr sz="5279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p20"/>
          <p:cNvSpPr/>
          <p:nvPr>
            <p:ph idx="2" type="pic"/>
          </p:nvPr>
        </p:nvSpPr>
        <p:spPr>
          <a:xfrm>
            <a:off x="8550236" y="1629252"/>
            <a:ext cx="10181719" cy="8041481"/>
          </a:xfrm>
          <a:prstGeom prst="rect">
            <a:avLst/>
          </a:prstGeom>
          <a:noFill/>
          <a:ln>
            <a:noFill/>
          </a:ln>
        </p:spPr>
      </p:sp>
      <p:sp>
        <p:nvSpPr>
          <p:cNvPr id="100" name="Google Shape;100;p20"/>
          <p:cNvSpPr txBox="1"/>
          <p:nvPr>
            <p:ph idx="1" type="body"/>
          </p:nvPr>
        </p:nvSpPr>
        <p:spPr>
          <a:xfrm>
            <a:off x="1385323" y="3394710"/>
            <a:ext cx="6486655" cy="62891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639"/>
              <a:buNone/>
              <a:defRPr sz="2639"/>
            </a:lvl1pPr>
            <a:lvl2pPr indent="-228600" lvl="1" marL="9144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309"/>
              <a:buNone/>
              <a:defRPr sz="2309"/>
            </a:lvl2pPr>
            <a:lvl3pPr indent="-228600" lvl="2" marL="1371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980"/>
              <a:buNone/>
              <a:defRPr sz="1979"/>
            </a:lvl3pPr>
            <a:lvl4pPr indent="-228600" lvl="3" marL="18288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650"/>
              <a:buNone/>
              <a:defRPr sz="1650"/>
            </a:lvl4pPr>
            <a:lvl5pPr indent="-228600" lvl="4" marL="22860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650"/>
              <a:buNone/>
              <a:defRPr sz="1650"/>
            </a:lvl5pPr>
            <a:lvl6pPr indent="-228600" lvl="5" marL="27432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650"/>
              <a:buNone/>
              <a:defRPr sz="1650"/>
            </a:lvl6pPr>
            <a:lvl7pPr indent="-228600" lvl="6" marL="32004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650"/>
              <a:buNone/>
              <a:defRPr sz="1650"/>
            </a:lvl7pPr>
            <a:lvl8pPr indent="-228600" lvl="7" marL="3657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650"/>
              <a:buNone/>
              <a:defRPr sz="1650"/>
            </a:lvl8pPr>
            <a:lvl9pPr indent="-228600" lvl="8" marL="41148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650"/>
              <a:buNone/>
              <a:defRPr sz="1650"/>
            </a:lvl9pPr>
          </a:lstStyle>
          <a:p/>
        </p:txBody>
      </p:sp>
      <p:sp>
        <p:nvSpPr>
          <p:cNvPr id="101" name="Google Shape;101;p20"/>
          <p:cNvSpPr txBox="1"/>
          <p:nvPr>
            <p:ph idx="10" type="dt"/>
          </p:nvPr>
        </p:nvSpPr>
        <p:spPr>
          <a:xfrm>
            <a:off x="1382702" y="10487978"/>
            <a:ext cx="4525209" cy="60245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2" name="Google Shape;102;p20"/>
          <p:cNvSpPr txBox="1"/>
          <p:nvPr>
            <p:ph idx="11" type="ftr"/>
          </p:nvPr>
        </p:nvSpPr>
        <p:spPr>
          <a:xfrm>
            <a:off x="6662113" y="10487978"/>
            <a:ext cx="6787813" cy="60245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3" name="Google Shape;103;p20"/>
          <p:cNvSpPr txBox="1"/>
          <p:nvPr>
            <p:ph idx="12" type="sldNum"/>
          </p:nvPr>
        </p:nvSpPr>
        <p:spPr>
          <a:xfrm>
            <a:off x="14204127" y="10487978"/>
            <a:ext cx="4525209" cy="60245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вертикальный текст" type="vertTx">
  <p:cSld name="VERTICAL_TEXT"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21"/>
          <p:cNvSpPr txBox="1"/>
          <p:nvPr>
            <p:ph type="title"/>
          </p:nvPr>
        </p:nvSpPr>
        <p:spPr>
          <a:xfrm>
            <a:off x="1382703" y="602457"/>
            <a:ext cx="17346633" cy="218717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6" name="Google Shape;106;p21"/>
          <p:cNvSpPr txBox="1"/>
          <p:nvPr>
            <p:ph idx="1" type="body"/>
          </p:nvPr>
        </p:nvSpPr>
        <p:spPr>
          <a:xfrm rot="5400000">
            <a:off x="6466165" y="-2071181"/>
            <a:ext cx="7179708" cy="1734663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07" name="Google Shape;107;p21"/>
          <p:cNvSpPr txBox="1"/>
          <p:nvPr>
            <p:ph idx="10" type="dt"/>
          </p:nvPr>
        </p:nvSpPr>
        <p:spPr>
          <a:xfrm>
            <a:off x="1382702" y="10487978"/>
            <a:ext cx="4525209" cy="60245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8" name="Google Shape;108;p21"/>
          <p:cNvSpPr txBox="1"/>
          <p:nvPr>
            <p:ph idx="11" type="ftr"/>
          </p:nvPr>
        </p:nvSpPr>
        <p:spPr>
          <a:xfrm>
            <a:off x="6662113" y="10487978"/>
            <a:ext cx="6787813" cy="60245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9" name="Google Shape;109;p21"/>
          <p:cNvSpPr txBox="1"/>
          <p:nvPr>
            <p:ph idx="12" type="sldNum"/>
          </p:nvPr>
        </p:nvSpPr>
        <p:spPr>
          <a:xfrm>
            <a:off x="14204127" y="10487978"/>
            <a:ext cx="4525209" cy="60245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ртикальный заголовок и текст" type="vertTitleAndTx">
  <p:cSld name="VERTICAL_TITLE_AND_VERTICAL_TEXT"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2"/>
          <p:cNvSpPr txBox="1"/>
          <p:nvPr>
            <p:ph type="title"/>
          </p:nvPr>
        </p:nvSpPr>
        <p:spPr>
          <a:xfrm rot="5400000">
            <a:off x="11766239" y="3228893"/>
            <a:ext cx="9589533" cy="433665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2" name="Google Shape;112;p22"/>
          <p:cNvSpPr txBox="1"/>
          <p:nvPr>
            <p:ph idx="1" type="body"/>
          </p:nvPr>
        </p:nvSpPr>
        <p:spPr>
          <a:xfrm rot="5400000">
            <a:off x="2967223" y="-982064"/>
            <a:ext cx="9589533" cy="1275857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3" name="Google Shape;113;p22"/>
          <p:cNvSpPr txBox="1"/>
          <p:nvPr>
            <p:ph idx="10" type="dt"/>
          </p:nvPr>
        </p:nvSpPr>
        <p:spPr>
          <a:xfrm>
            <a:off x="1382702" y="10487978"/>
            <a:ext cx="4525209" cy="60245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p22"/>
          <p:cNvSpPr txBox="1"/>
          <p:nvPr>
            <p:ph idx="11" type="ftr"/>
          </p:nvPr>
        </p:nvSpPr>
        <p:spPr>
          <a:xfrm>
            <a:off x="6662113" y="10487978"/>
            <a:ext cx="6787813" cy="60245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5" name="Google Shape;115;p22"/>
          <p:cNvSpPr txBox="1"/>
          <p:nvPr>
            <p:ph idx="12" type="sldNum"/>
          </p:nvPr>
        </p:nvSpPr>
        <p:spPr>
          <a:xfrm>
            <a:off x="14204127" y="10487978"/>
            <a:ext cx="4525209" cy="60245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7.xml"/><Relationship Id="rId22" Type="http://schemas.openxmlformats.org/officeDocument/2006/relationships/slideLayout" Target="../slideLayouts/slideLayout9.xml"/><Relationship Id="rId21" Type="http://schemas.openxmlformats.org/officeDocument/2006/relationships/slideLayout" Target="../slideLayouts/slideLayout8.xml"/><Relationship Id="rId24" Type="http://schemas.openxmlformats.org/officeDocument/2006/relationships/slideLayout" Target="../slideLayouts/slideLayout11.xml"/><Relationship Id="rId23" Type="http://schemas.openxmlformats.org/officeDocument/2006/relationships/slideLayout" Target="../slideLayouts/slideLayout10.xml"/><Relationship Id="rId1" Type="http://schemas.openxmlformats.org/officeDocument/2006/relationships/image" Target="../media/image30.jpg"/><Relationship Id="rId2" Type="http://schemas.openxmlformats.org/officeDocument/2006/relationships/image" Target="../media/image3.png"/><Relationship Id="rId3" Type="http://schemas.openxmlformats.org/officeDocument/2006/relationships/image" Target="../media/image4.png"/><Relationship Id="rId4" Type="http://schemas.openxmlformats.org/officeDocument/2006/relationships/image" Target="../media/image15.png"/><Relationship Id="rId9" Type="http://schemas.openxmlformats.org/officeDocument/2006/relationships/image" Target="../media/image40.png"/><Relationship Id="rId25" Type="http://schemas.openxmlformats.org/officeDocument/2006/relationships/theme" Target="../theme/theme1.xml"/><Relationship Id="rId5" Type="http://schemas.openxmlformats.org/officeDocument/2006/relationships/image" Target="../media/image2.png"/><Relationship Id="rId6" Type="http://schemas.openxmlformats.org/officeDocument/2006/relationships/image" Target="../media/image13.png"/><Relationship Id="rId7" Type="http://schemas.openxmlformats.org/officeDocument/2006/relationships/image" Target="../media/image16.png"/><Relationship Id="rId8" Type="http://schemas.openxmlformats.org/officeDocument/2006/relationships/image" Target="../media/image25.png"/><Relationship Id="rId11" Type="http://schemas.openxmlformats.org/officeDocument/2006/relationships/image" Target="../media/image5.png"/><Relationship Id="rId10" Type="http://schemas.openxmlformats.org/officeDocument/2006/relationships/image" Target="../media/image47.png"/><Relationship Id="rId13" Type="http://schemas.openxmlformats.org/officeDocument/2006/relationships/image" Target="../media/image10.png"/><Relationship Id="rId12" Type="http://schemas.openxmlformats.org/officeDocument/2006/relationships/image" Target="../media/image1.png"/><Relationship Id="rId15" Type="http://schemas.openxmlformats.org/officeDocument/2006/relationships/slideLayout" Target="../slideLayouts/slideLayout2.xml"/><Relationship Id="rId14" Type="http://schemas.openxmlformats.org/officeDocument/2006/relationships/slideLayout" Target="../slideLayouts/slideLayout1.xml"/><Relationship Id="rId17" Type="http://schemas.openxmlformats.org/officeDocument/2006/relationships/slideLayout" Target="../slideLayouts/slideLayout4.xml"/><Relationship Id="rId16" Type="http://schemas.openxmlformats.org/officeDocument/2006/relationships/slideLayout" Target="../slideLayouts/slideLayout3.xml"/><Relationship Id="rId19" Type="http://schemas.openxmlformats.org/officeDocument/2006/relationships/slideLayout" Target="../slideLayouts/slideLayout6.xml"/><Relationship Id="rId18" Type="http://schemas.openxmlformats.org/officeDocument/2006/relationships/slideLayout" Target="../slideLayouts/slideLayout5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oogle Shape;10;p11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0" y="0"/>
            <a:ext cx="20112038" cy="11280553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1;p11"/>
          <p:cNvSpPr txBox="1"/>
          <p:nvPr>
            <p:ph type="title"/>
          </p:nvPr>
        </p:nvSpPr>
        <p:spPr>
          <a:xfrm>
            <a:off x="1382703" y="602457"/>
            <a:ext cx="17346633" cy="218717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58"/>
              <a:buFont typeface="Arial"/>
              <a:buNone/>
              <a:defRPr b="0" i="0" sz="7258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2" name="Google Shape;12;p11"/>
          <p:cNvSpPr txBox="1"/>
          <p:nvPr>
            <p:ph idx="1" type="body"/>
          </p:nvPr>
        </p:nvSpPr>
        <p:spPr>
          <a:xfrm>
            <a:off x="1382703" y="3012281"/>
            <a:ext cx="17346633" cy="717970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521906" lvl="0" marL="457200" marR="0" rtl="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4619"/>
              <a:buFont typeface="Arial"/>
              <a:buChar char="•"/>
              <a:defRPr b="0" i="0" sz="4619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79996" lvl="1" marL="914400" marR="0" rtl="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959"/>
              <a:buFont typeface="Arial"/>
              <a:buChar char="•"/>
              <a:defRPr b="0" i="0" sz="3959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438086" lvl="2" marL="1371600" marR="0" rtl="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299"/>
              <a:buFont typeface="Arial"/>
              <a:buChar char="•"/>
              <a:defRPr b="0" i="0" sz="3299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417131" lvl="3" marL="1828800" marR="0" rtl="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b="0" i="0" sz="2969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417131" lvl="4" marL="2286000" marR="0" rtl="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b="0" i="0" sz="2969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417131" lvl="5" marL="2743200" marR="0" rtl="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417131" lvl="6" marL="3200400" marR="0" rtl="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417131" lvl="7" marL="3657600" marR="0" rtl="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417131" lvl="8" marL="4114800" marR="0" rtl="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11"/>
          <p:cNvSpPr txBox="1"/>
          <p:nvPr>
            <p:ph idx="10" type="dt"/>
          </p:nvPr>
        </p:nvSpPr>
        <p:spPr>
          <a:xfrm>
            <a:off x="1382702" y="10487978"/>
            <a:ext cx="4525209" cy="60245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11"/>
          <p:cNvSpPr txBox="1"/>
          <p:nvPr>
            <p:ph idx="11" type="ftr"/>
          </p:nvPr>
        </p:nvSpPr>
        <p:spPr>
          <a:xfrm>
            <a:off x="6662113" y="10487978"/>
            <a:ext cx="6787813" cy="60245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5" name="Google Shape;15;p11"/>
          <p:cNvSpPr txBox="1"/>
          <p:nvPr>
            <p:ph idx="12" type="sldNum"/>
          </p:nvPr>
        </p:nvSpPr>
        <p:spPr>
          <a:xfrm>
            <a:off x="14204127" y="10487978"/>
            <a:ext cx="4525209" cy="60245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grpSp>
        <p:nvGrpSpPr>
          <p:cNvPr id="16" name="Google Shape;16;p11"/>
          <p:cNvGrpSpPr/>
          <p:nvPr/>
        </p:nvGrpSpPr>
        <p:grpSpPr>
          <a:xfrm>
            <a:off x="10056019" y="451863"/>
            <a:ext cx="9991698" cy="1667958"/>
            <a:chOff x="9819248" y="412338"/>
            <a:chExt cx="10228469" cy="1707483"/>
          </a:xfrm>
        </p:grpSpPr>
        <p:grpSp>
          <p:nvGrpSpPr>
            <p:cNvPr id="17" name="Google Shape;17;p11"/>
            <p:cNvGrpSpPr/>
            <p:nvPr/>
          </p:nvGrpSpPr>
          <p:grpSpPr>
            <a:xfrm>
              <a:off x="9819248" y="412338"/>
              <a:ext cx="10228469" cy="1707483"/>
              <a:chOff x="4212800" y="260165"/>
              <a:chExt cx="15834918" cy="2643392"/>
            </a:xfrm>
          </p:grpSpPr>
          <p:pic>
            <p:nvPicPr>
              <p:cNvPr id="18" name="Google Shape;18;p11"/>
              <p:cNvPicPr preferRelativeResize="0"/>
              <p:nvPr/>
            </p:nvPicPr>
            <p:blipFill rotWithShape="1">
              <a:blip r:embed="rId2">
                <a:alphaModFix/>
              </a:blip>
              <a:srcRect b="0" l="0" r="0" t="0"/>
              <a:stretch/>
            </p:blipFill>
            <p:spPr>
              <a:xfrm>
                <a:off x="13820722" y="433171"/>
                <a:ext cx="988211" cy="1123582"/>
              </a:xfrm>
              <a:prstGeom prst="rect">
                <a:avLst/>
              </a:prstGeom>
              <a:noFill/>
              <a:ln>
                <a:noFill/>
              </a:ln>
            </p:spPr>
          </p:pic>
          <p:grpSp>
            <p:nvGrpSpPr>
              <p:cNvPr id="19" name="Google Shape;19;p11"/>
              <p:cNvGrpSpPr/>
              <p:nvPr/>
            </p:nvGrpSpPr>
            <p:grpSpPr>
              <a:xfrm>
                <a:off x="4212800" y="260165"/>
                <a:ext cx="15834918" cy="2643392"/>
                <a:chOff x="7832544" y="404608"/>
                <a:chExt cx="12247233" cy="2044484"/>
              </a:xfrm>
            </p:grpSpPr>
            <p:pic>
              <p:nvPicPr>
                <p:cNvPr id="20" name="Google Shape;20;p11"/>
                <p:cNvPicPr preferRelativeResize="0"/>
                <p:nvPr/>
              </p:nvPicPr>
              <p:blipFill rotWithShape="1">
                <a:blip r:embed="rId3">
                  <a:alphaModFix/>
                </a:blip>
                <a:srcRect b="0" l="0" r="0" t="0"/>
                <a:stretch/>
              </p:blipFill>
              <p:spPr>
                <a:xfrm>
                  <a:off x="18272327" y="538416"/>
                  <a:ext cx="1336474" cy="84377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21" name="Google Shape;21;p11"/>
                <p:cNvPicPr preferRelativeResize="0"/>
                <p:nvPr/>
              </p:nvPicPr>
              <p:blipFill rotWithShape="1">
                <a:blip r:embed="rId4">
                  <a:alphaModFix/>
                </a:blip>
                <a:srcRect b="0" l="0" r="0" t="0"/>
                <a:stretch/>
              </p:blipFill>
              <p:spPr>
                <a:xfrm>
                  <a:off x="8440322" y="1449449"/>
                  <a:ext cx="1038240" cy="794968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22" name="Google Shape;22;p11"/>
                <p:cNvPicPr preferRelativeResize="0"/>
                <p:nvPr/>
              </p:nvPicPr>
              <p:blipFill rotWithShape="1">
                <a:blip r:embed="rId5">
                  <a:alphaModFix/>
                </a:blip>
                <a:srcRect b="0" l="0" r="0" t="0"/>
                <a:stretch/>
              </p:blipFill>
              <p:spPr>
                <a:xfrm>
                  <a:off x="12578726" y="1448835"/>
                  <a:ext cx="2532835" cy="831796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23" name="Google Shape;23;p11"/>
                <p:cNvPicPr preferRelativeResize="0"/>
                <p:nvPr/>
              </p:nvPicPr>
              <p:blipFill rotWithShape="1">
                <a:blip r:embed="rId6">
                  <a:alphaModFix/>
                </a:blip>
                <a:srcRect b="0" l="0" r="0" t="0"/>
                <a:stretch/>
              </p:blipFill>
              <p:spPr>
                <a:xfrm>
                  <a:off x="15520309" y="1476965"/>
                  <a:ext cx="1808245" cy="803666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24" name="Google Shape;24;p11"/>
                <p:cNvPicPr preferRelativeResize="0"/>
                <p:nvPr/>
              </p:nvPicPr>
              <p:blipFill rotWithShape="1">
                <a:blip r:embed="rId7">
                  <a:alphaModFix/>
                </a:blip>
                <a:srcRect b="0" l="0" r="0" t="0"/>
                <a:stretch/>
              </p:blipFill>
              <p:spPr>
                <a:xfrm>
                  <a:off x="9762265" y="1476656"/>
                  <a:ext cx="2344603" cy="794967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25" name="Google Shape;25;p11"/>
                <p:cNvPicPr preferRelativeResize="0"/>
                <p:nvPr/>
              </p:nvPicPr>
              <p:blipFill rotWithShape="1">
                <a:blip r:embed="rId8">
                  <a:alphaModFix/>
                </a:blip>
                <a:srcRect b="0" l="0" r="0" t="0"/>
                <a:stretch/>
              </p:blipFill>
              <p:spPr>
                <a:xfrm>
                  <a:off x="16871210" y="1331124"/>
                  <a:ext cx="3208567" cy="1117968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26" name="Google Shape;26;p11"/>
                <p:cNvPicPr preferRelativeResize="0"/>
                <p:nvPr/>
              </p:nvPicPr>
              <p:blipFill rotWithShape="1">
                <a:blip r:embed="rId9">
                  <a:alphaModFix/>
                </a:blip>
                <a:srcRect b="2593" l="73075" r="16746" t="0"/>
                <a:stretch/>
              </p:blipFill>
              <p:spPr>
                <a:xfrm>
                  <a:off x="7832544" y="404608"/>
                  <a:ext cx="1159129" cy="977577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27" name="Google Shape;27;p11"/>
                <p:cNvPicPr preferRelativeResize="0"/>
                <p:nvPr/>
              </p:nvPicPr>
              <p:blipFill rotWithShape="1">
                <a:blip r:embed="rId10">
                  <a:alphaModFix/>
                </a:blip>
                <a:srcRect b="0" l="0" r="0" t="0"/>
                <a:stretch/>
              </p:blipFill>
              <p:spPr>
                <a:xfrm>
                  <a:off x="16258335" y="497077"/>
                  <a:ext cx="1808245" cy="840819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28" name="Google Shape;28;p11"/>
                <p:cNvPicPr preferRelativeResize="0"/>
                <p:nvPr/>
              </p:nvPicPr>
              <p:blipFill rotWithShape="1">
                <a:blip r:embed="rId11">
                  <a:alphaModFix/>
                </a:blip>
                <a:srcRect b="0" l="0" r="0" t="0"/>
                <a:stretch/>
              </p:blipFill>
              <p:spPr>
                <a:xfrm>
                  <a:off x="10898990" y="564599"/>
                  <a:ext cx="2675279" cy="823778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</p:grpSp>
        <p:pic>
          <p:nvPicPr>
            <p:cNvPr id="29" name="Google Shape;29;p11"/>
            <p:cNvPicPr preferRelativeResize="0"/>
            <p:nvPr/>
          </p:nvPicPr>
          <p:blipFill rotWithShape="1">
            <a:blip r:embed="rId12">
              <a:alphaModFix/>
            </a:blip>
            <a:srcRect b="0" l="0" r="0" t="0"/>
            <a:stretch/>
          </p:blipFill>
          <p:spPr>
            <a:xfrm>
              <a:off x="10767094" y="516129"/>
              <a:ext cx="1734885" cy="85510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0" name="Google Shape;30;p11"/>
            <p:cNvPicPr preferRelativeResize="0"/>
            <p:nvPr/>
          </p:nvPicPr>
          <p:blipFill rotWithShape="1">
            <a:blip r:embed="rId13">
              <a:alphaModFix/>
            </a:blip>
            <a:srcRect b="0" l="0" r="0" t="0"/>
            <a:stretch/>
          </p:blipFill>
          <p:spPr>
            <a:xfrm>
              <a:off x="14530927" y="601430"/>
              <a:ext cx="1676540" cy="826351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4"/>
    <p:sldLayoutId id="2147483650" r:id="rId15"/>
    <p:sldLayoutId id="2147483651" r:id="rId16"/>
    <p:sldLayoutId id="2147483652" r:id="rId17"/>
    <p:sldLayoutId id="2147483653" r:id="rId18"/>
    <p:sldLayoutId id="2147483654" r:id="rId19"/>
    <p:sldLayoutId id="2147483655" r:id="rId20"/>
    <p:sldLayoutId id="2147483656" r:id="rId21"/>
    <p:sldLayoutId id="2147483657" r:id="rId22"/>
    <p:sldLayoutId id="2147483658" r:id="rId23"/>
    <p:sldLayoutId id="2147483659" r:id="rId24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1.png"/><Relationship Id="rId4" Type="http://schemas.openxmlformats.org/officeDocument/2006/relationships/image" Target="../media/image19.png"/><Relationship Id="rId9" Type="http://schemas.openxmlformats.org/officeDocument/2006/relationships/image" Target="../media/image32.png"/><Relationship Id="rId5" Type="http://schemas.openxmlformats.org/officeDocument/2006/relationships/image" Target="../media/image26.png"/><Relationship Id="rId6" Type="http://schemas.openxmlformats.org/officeDocument/2006/relationships/image" Target="../media/image20.png"/><Relationship Id="rId7" Type="http://schemas.openxmlformats.org/officeDocument/2006/relationships/image" Target="../media/image21.png"/><Relationship Id="rId8" Type="http://schemas.openxmlformats.org/officeDocument/2006/relationships/image" Target="../media/image27.png"/><Relationship Id="rId11" Type="http://schemas.openxmlformats.org/officeDocument/2006/relationships/image" Target="../media/image43.png"/><Relationship Id="rId10" Type="http://schemas.openxmlformats.org/officeDocument/2006/relationships/image" Target="../media/image22.png"/><Relationship Id="rId13" Type="http://schemas.openxmlformats.org/officeDocument/2006/relationships/image" Target="../media/image39.png"/><Relationship Id="rId12" Type="http://schemas.openxmlformats.org/officeDocument/2006/relationships/image" Target="../media/image46.png"/><Relationship Id="rId15" Type="http://schemas.openxmlformats.org/officeDocument/2006/relationships/image" Target="../media/image24.png"/><Relationship Id="rId14" Type="http://schemas.openxmlformats.org/officeDocument/2006/relationships/image" Target="../media/image23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5.jpg"/><Relationship Id="rId4" Type="http://schemas.openxmlformats.org/officeDocument/2006/relationships/image" Target="../media/image29.jpg"/><Relationship Id="rId5" Type="http://schemas.openxmlformats.org/officeDocument/2006/relationships/image" Target="../media/image33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34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8.jpg"/><Relationship Id="rId4" Type="http://schemas.openxmlformats.org/officeDocument/2006/relationships/image" Target="../media/image36.jpg"/><Relationship Id="rId5" Type="http://schemas.openxmlformats.org/officeDocument/2006/relationships/image" Target="../media/image37.jpg"/><Relationship Id="rId6" Type="http://schemas.openxmlformats.org/officeDocument/2006/relationships/image" Target="../media/image42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41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1"/>
          <p:cNvSpPr txBox="1"/>
          <p:nvPr>
            <p:ph type="ctrTitle"/>
          </p:nvPr>
        </p:nvSpPr>
        <p:spPr>
          <a:xfrm>
            <a:off x="746266" y="4629288"/>
            <a:ext cx="18619500" cy="31719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Arial"/>
              <a:buNone/>
            </a:pPr>
            <a:r>
              <a:rPr b="1" lang="ru-RU" sz="6000">
                <a:solidFill>
                  <a:schemeClr val="lt1"/>
                </a:solidFill>
              </a:rPr>
              <a:t>Система мониторинга промышленных компаний с использованием БПЛА </a:t>
            </a:r>
            <a:endParaRPr/>
          </a:p>
        </p:txBody>
      </p:sp>
      <p:pic>
        <p:nvPicPr>
          <p:cNvPr id="121" name="Google Shape;121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76969" y="3201529"/>
            <a:ext cx="10294626" cy="2372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122" name="Google Shape;122;p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3820722" y="433171"/>
            <a:ext cx="988211" cy="1123582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" name="Google Shape;123;p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7710796" y="433170"/>
            <a:ext cx="1727979" cy="1090943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" name="Google Shape;124;p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998620" y="1611079"/>
            <a:ext cx="1342380" cy="102784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5" name="Google Shape;125;p1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0349321" y="1610286"/>
            <a:ext cx="3274800" cy="107546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" name="Google Shape;126;p1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4152607" y="1646657"/>
            <a:ext cx="2337949" cy="103909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" name="Google Shape;127;p1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6707810" y="1646256"/>
            <a:ext cx="3031427" cy="1027843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" name="Google Shape;128;p1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15899238" y="1458093"/>
            <a:ext cx="4148480" cy="144546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" name="Google Shape;129;p1"/>
          <p:cNvPicPr preferRelativeResize="0"/>
          <p:nvPr/>
        </p:nvPicPr>
        <p:blipFill rotWithShape="1">
          <a:blip r:embed="rId11">
            <a:alphaModFix/>
          </a:blip>
          <a:srcRect b="2593" l="73075" r="16746" t="0"/>
          <a:stretch/>
        </p:blipFill>
        <p:spPr>
          <a:xfrm>
            <a:off x="2796185" y="260165"/>
            <a:ext cx="1498682" cy="1263948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" name="Google Shape;130;p1"/>
          <p:cNvPicPr preferRelativeResize="0"/>
          <p:nvPr/>
        </p:nvPicPr>
        <p:blipFill rotWithShape="1">
          <a:blip r:embed="rId12">
            <a:alphaModFix/>
          </a:blip>
          <a:srcRect b="0" l="0" r="0" t="0"/>
          <a:stretch/>
        </p:blipFill>
        <p:spPr>
          <a:xfrm>
            <a:off x="15106829" y="379722"/>
            <a:ext cx="2337949" cy="1087127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" name="Google Shape;131;p1"/>
          <p:cNvPicPr preferRelativeResize="0"/>
          <p:nvPr/>
        </p:nvPicPr>
        <p:blipFill rotWithShape="1">
          <a:blip r:embed="rId13">
            <a:alphaModFix/>
          </a:blip>
          <a:srcRect b="0" l="0" r="0" t="0"/>
          <a:stretch/>
        </p:blipFill>
        <p:spPr>
          <a:xfrm>
            <a:off x="7477015" y="467022"/>
            <a:ext cx="3458971" cy="1065094"/>
          </a:xfrm>
          <a:prstGeom prst="rect">
            <a:avLst/>
          </a:prstGeom>
          <a:noFill/>
          <a:ln>
            <a:noFill/>
          </a:ln>
        </p:spPr>
      </p:pic>
      <p:pic>
        <p:nvPicPr>
          <p:cNvPr id="132" name="Google Shape;132;p1"/>
          <p:cNvPicPr preferRelativeResize="0"/>
          <p:nvPr/>
        </p:nvPicPr>
        <p:blipFill rotWithShape="1">
          <a:blip r:embed="rId14">
            <a:alphaModFix/>
          </a:blip>
          <a:srcRect b="0" l="0" r="0" t="0"/>
          <a:stretch/>
        </p:blipFill>
        <p:spPr>
          <a:xfrm>
            <a:off x="2692332" y="99642"/>
            <a:ext cx="4969938" cy="1620294"/>
          </a:xfrm>
          <a:prstGeom prst="rect">
            <a:avLst/>
          </a:prstGeom>
          <a:noFill/>
          <a:ln>
            <a:noFill/>
          </a:ln>
        </p:spPr>
      </p:pic>
      <p:pic>
        <p:nvPicPr>
          <p:cNvPr id="133" name="Google Shape;133;p1"/>
          <p:cNvPicPr preferRelativeResize="0"/>
          <p:nvPr/>
        </p:nvPicPr>
        <p:blipFill rotWithShape="1">
          <a:blip r:embed="rId15">
            <a:alphaModFix/>
          </a:blip>
          <a:srcRect b="0" l="0" r="0" t="0"/>
          <a:stretch/>
        </p:blipFill>
        <p:spPr>
          <a:xfrm>
            <a:off x="11024905" y="320833"/>
            <a:ext cx="3127702" cy="15416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2"/>
          <p:cNvSpPr txBox="1"/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 fontScale="9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99200"/>
              <a:buFont typeface="Arial"/>
              <a:buNone/>
            </a:pPr>
            <a:r>
              <a:rPr b="1" lang="ru-RU">
                <a:latin typeface="Arial"/>
                <a:ea typeface="Arial"/>
                <a:cs typeface="Arial"/>
                <a:sym typeface="Arial"/>
              </a:rPr>
              <a:t>Актуальность</a:t>
            </a:r>
            <a:r>
              <a:rPr b="1" lang="ru-RU"/>
              <a:t> </a:t>
            </a:r>
            <a:r>
              <a:rPr b="1" lang="ru-RU">
                <a:latin typeface="Arial"/>
                <a:ea typeface="Arial"/>
                <a:cs typeface="Arial"/>
                <a:sym typeface="Arial"/>
              </a:rPr>
              <a:t>проекта</a:t>
            </a:r>
            <a:endParaRPr/>
          </a:p>
        </p:txBody>
      </p:sp>
      <p:sp>
        <p:nvSpPr>
          <p:cNvPr id="139" name="Google Shape;139;p2"/>
          <p:cNvSpPr txBox="1"/>
          <p:nvPr>
            <p:ph idx="2" type="body"/>
          </p:nvPr>
        </p:nvSpPr>
        <p:spPr>
          <a:xfrm>
            <a:off x="894600" y="2527375"/>
            <a:ext cx="18424800" cy="7970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457200" lvl="0" marL="0" rtl="0" algn="just">
              <a:lnSpc>
                <a:spcPct val="10791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b="1" lang="ru-RU" sz="3200">
                <a:latin typeface="Times New Roman"/>
                <a:ea typeface="Times New Roman"/>
                <a:cs typeface="Times New Roman"/>
                <a:sym typeface="Times New Roman"/>
              </a:rPr>
              <a:t>Целью</a:t>
            </a:r>
            <a:r>
              <a:rPr lang="ru-RU" sz="3200">
                <a:latin typeface="Times New Roman"/>
                <a:ea typeface="Times New Roman"/>
                <a:cs typeface="Times New Roman"/>
                <a:sym typeface="Times New Roman"/>
              </a:rPr>
              <a:t> работы является создание БПЛА с </a:t>
            </a:r>
            <a:r>
              <a:rPr lang="ru-RU" sz="3200">
                <a:latin typeface="Times New Roman"/>
                <a:ea typeface="Times New Roman"/>
                <a:cs typeface="Times New Roman"/>
                <a:sym typeface="Times New Roman"/>
              </a:rPr>
              <a:t>интеллектуальной системой.</a:t>
            </a:r>
            <a:endParaRPr sz="3200">
              <a:highlight>
                <a:srgbClr val="FFFF00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457200" lvl="0" marL="0" rtl="0" algn="just">
              <a:lnSpc>
                <a:spcPct val="107916"/>
              </a:lnSpc>
              <a:spcBef>
                <a:spcPts val="800"/>
              </a:spcBef>
              <a:spcAft>
                <a:spcPts val="800"/>
              </a:spcAft>
              <a:buClr>
                <a:schemeClr val="dk1"/>
              </a:buClr>
              <a:buSzPts val="1100"/>
              <a:buNone/>
            </a:pPr>
            <a:r>
              <a:rPr b="1" lang="ru-RU" sz="3200">
                <a:latin typeface="Times New Roman"/>
                <a:ea typeface="Times New Roman"/>
                <a:cs typeface="Times New Roman"/>
                <a:sym typeface="Times New Roman"/>
                <a:extLst>
                  <a:ext uri="http://customooxmlschemas.google.com/">
                    <go:slidesCustomData xmlns:go="http://customooxmlschemas.google.com/" textRoundtripDataId="0"/>
                  </a:ext>
                </a:extLst>
              </a:rPr>
              <a:t>Актуальность</a:t>
            </a:r>
            <a:r>
              <a:rPr lang="ru-RU" sz="3200">
                <a:latin typeface="Times New Roman"/>
                <a:ea typeface="Times New Roman"/>
                <a:cs typeface="Times New Roman"/>
                <a:sym typeface="Times New Roman"/>
              </a:rPr>
              <a:t> применения БПЛА для этих целей заключается в том, что предприятия нефтегазовой отрасли имеют большое количество опасных производственных технологических объектов добычи, транспортировки, переработки углеводородного сырья. Конкретные зарегистрированные последствия катастрофы выражаются в значительном </a:t>
            </a:r>
            <a:r>
              <a:rPr lang="ru-RU" sz="3200">
                <a:latin typeface="Times New Roman"/>
                <a:ea typeface="Times New Roman"/>
                <a:cs typeface="Times New Roman"/>
                <a:sym typeface="Times New Roman"/>
              </a:rPr>
              <a:t>экологическом</a:t>
            </a:r>
            <a:r>
              <a:rPr lang="ru-RU" sz="3200">
                <a:latin typeface="Times New Roman"/>
                <a:ea typeface="Times New Roman"/>
                <a:cs typeface="Times New Roman"/>
                <a:sym typeface="Times New Roman"/>
              </a:rPr>
              <a:t> и финансовом ущербе. По данным Ростехнадзора за 2017-2021 год экономический ущерб от аварий в нефтегазовой отрасли составил около 13 млрд. руб.</a:t>
            </a:r>
            <a:endParaRPr sz="32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40" name="Google Shape;140;p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514575" y="6126175"/>
            <a:ext cx="5538701" cy="4528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1" name="Google Shape;141;p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94600" y="6126175"/>
            <a:ext cx="5538701" cy="4528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2" name="Google Shape;142;p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3990950" y="6126175"/>
            <a:ext cx="5538700" cy="45289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3"/>
          <p:cNvSpPr txBox="1"/>
          <p:nvPr>
            <p:ph idx="1" type="body"/>
          </p:nvPr>
        </p:nvSpPr>
        <p:spPr>
          <a:xfrm>
            <a:off x="894589" y="2184431"/>
            <a:ext cx="8793162" cy="91109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1587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ru-RU"/>
              <a:t>Проблема клиента, которую вы решаете.</a:t>
            </a:r>
            <a:endParaRPr/>
          </a:p>
          <a:p>
            <a:pPr indent="0" lvl="0" marL="15875" rtl="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</p:txBody>
      </p:sp>
      <p:sp>
        <p:nvSpPr>
          <p:cNvPr id="148" name="Google Shape;148;p3"/>
          <p:cNvSpPr txBox="1"/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 fontScale="9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99200"/>
              <a:buFont typeface="Arial"/>
              <a:buNone/>
            </a:pPr>
            <a:r>
              <a:rPr b="1" lang="ru-RU"/>
              <a:t>Проблема</a:t>
            </a:r>
            <a:endParaRPr/>
          </a:p>
        </p:txBody>
      </p:sp>
      <p:sp>
        <p:nvSpPr>
          <p:cNvPr id="149" name="Google Shape;149;p3"/>
          <p:cNvSpPr txBox="1"/>
          <p:nvPr>
            <p:ph idx="3" type="body"/>
          </p:nvPr>
        </p:nvSpPr>
        <p:spPr>
          <a:xfrm>
            <a:off x="10533850" y="3623550"/>
            <a:ext cx="8793300" cy="5239500"/>
          </a:xfrm>
          <a:prstGeom prst="rect">
            <a:avLst/>
          </a:prstGeom>
          <a:noFill/>
          <a:ln cap="flat" cmpd="sng" w="76200">
            <a:solidFill>
              <a:srgbClr val="7F6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441325" lvl="0" marL="1587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ru-RU" sz="3200">
                <a:latin typeface="Times New Roman"/>
                <a:ea typeface="Times New Roman"/>
                <a:cs typeface="Times New Roman"/>
                <a:sym typeface="Times New Roman"/>
              </a:rPr>
              <a:t>В настоящее время для решения данных проблем в нефтегазовой отрасли применяются в качестве средств воздушного мониторинга вертолеты. Применение сопровождается большими затратами для компаний. </a:t>
            </a:r>
            <a:br>
              <a:rPr lang="ru-RU" sz="3200"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lang="ru-RU" sz="3200">
                <a:latin typeface="Times New Roman"/>
                <a:ea typeface="Times New Roman"/>
                <a:cs typeface="Times New Roman"/>
                <a:sym typeface="Times New Roman"/>
              </a:rPr>
              <a:t>	Для обработки полученной информации требуется определенное время, что замедляет принятие решений в режиме реального времени и исключает способность быстро и грамотно оценить ситуацию и принять меры для ликвидации источника потенциальной угрозы.</a:t>
            </a:r>
            <a:endParaRPr sz="32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50" name="Google Shape;150;p3"/>
          <p:cNvSpPr txBox="1"/>
          <p:nvPr>
            <p:ph idx="4" type="body"/>
          </p:nvPr>
        </p:nvSpPr>
        <p:spPr>
          <a:xfrm>
            <a:off x="10533917" y="2184431"/>
            <a:ext cx="8793162" cy="91109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1587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ru-RU"/>
              <a:t>Почему существующих вариантов решения </a:t>
            </a:r>
            <a:br>
              <a:rPr lang="ru-RU"/>
            </a:br>
            <a:r>
              <a:rPr lang="ru-RU"/>
              <a:t>не достаточно?</a:t>
            </a:r>
            <a:endParaRPr/>
          </a:p>
          <a:p>
            <a:pPr indent="0" lvl="0" marL="15875" rtl="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</p:txBody>
      </p:sp>
      <p:graphicFrame>
        <p:nvGraphicFramePr>
          <p:cNvPr id="151" name="Google Shape;151;p3"/>
          <p:cNvGraphicFramePr/>
          <p:nvPr/>
        </p:nvGraphicFramePr>
        <p:xfrm>
          <a:off x="894588" y="36235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{DFA1D346-3D65-4E26-82A9-96140B48D750}</a:tableStyleId>
              </a:tblPr>
              <a:tblGrid>
                <a:gridCol w="1023925"/>
                <a:gridCol w="7898600"/>
              </a:tblGrid>
              <a:tr h="6765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3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№ п/п</a:t>
                      </a:r>
                      <a:endParaRPr sz="3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>
                    <a:lnL cap="flat" cmpd="sng" w="76200">
                      <a:solidFill>
                        <a:srgbClr val="7F6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7F6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7F6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7F6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3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Содержание</a:t>
                      </a:r>
                      <a:endParaRPr sz="3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>
                    <a:lnL cap="flat" cmpd="sng" w="76200">
                      <a:solidFill>
                        <a:srgbClr val="7F6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7F6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7F6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7F6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765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3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1.</a:t>
                      </a:r>
                      <a:endParaRPr sz="3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>
                    <a:lnL cap="flat" cmpd="sng" w="76200">
                      <a:solidFill>
                        <a:srgbClr val="7F6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7F6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7F6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7F6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32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Крупные финансовые и материальные затраты</a:t>
                      </a:r>
                      <a:endParaRPr sz="3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>
                    <a:lnL cap="flat" cmpd="sng" w="76200">
                      <a:solidFill>
                        <a:srgbClr val="7F6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7F6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7F6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7F6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765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3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2.</a:t>
                      </a:r>
                      <a:endParaRPr sz="3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>
                    <a:lnL cap="flat" cmpd="sng" w="76200">
                      <a:solidFill>
                        <a:srgbClr val="7F6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7F6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7F6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7F6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3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Работа в сложных климатических и погодных условиях</a:t>
                      </a:r>
                      <a:endParaRPr sz="3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>
                    <a:lnL cap="flat" cmpd="sng" w="76200">
                      <a:solidFill>
                        <a:srgbClr val="7F6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7F6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7F6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7F6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869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3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3.</a:t>
                      </a:r>
                      <a:endParaRPr sz="3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>
                    <a:lnL cap="flat" cmpd="sng" w="76200">
                      <a:solidFill>
                        <a:srgbClr val="7F6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7F6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7F6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7F6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32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Риск</a:t>
                      </a:r>
                      <a:r>
                        <a:rPr lang="ru-RU" sz="32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возникновения ЧС</a:t>
                      </a:r>
                      <a:endParaRPr sz="3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>
                    <a:lnL cap="flat" cmpd="sng" w="76200">
                      <a:solidFill>
                        <a:srgbClr val="7F6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7F6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7F6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7F6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0906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3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4.</a:t>
                      </a:r>
                      <a:endParaRPr sz="3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>
                    <a:lnL cap="flat" cmpd="sng" w="76200">
                      <a:solidFill>
                        <a:srgbClr val="7F6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7F6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7F6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7F6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32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Повышенная опасность на объектах</a:t>
                      </a:r>
                      <a:endParaRPr sz="3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>
                    <a:lnL cap="flat" cmpd="sng" w="76200">
                      <a:solidFill>
                        <a:srgbClr val="7F6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7F6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7F6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7F6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4"/>
          <p:cNvSpPr txBox="1"/>
          <p:nvPr>
            <p:ph idx="1" type="body"/>
          </p:nvPr>
        </p:nvSpPr>
        <p:spPr>
          <a:xfrm>
            <a:off x="894549" y="1555325"/>
            <a:ext cx="8755500" cy="91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 fontScale="40000" lnSpcReduction="20000"/>
          </a:bodyPr>
          <a:lstStyle/>
          <a:p>
            <a:pPr indent="0" lvl="0" marL="1587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41509"/>
              <a:buNone/>
            </a:pPr>
            <a:r>
              <a:rPr lang="ru-RU" sz="6745"/>
              <a:t>Что вы предлагаете, уникальные преимущества и выгоды для клиента.</a:t>
            </a:r>
            <a:endParaRPr sz="6745"/>
          </a:p>
          <a:p>
            <a:pPr indent="0" lvl="0" marL="15875" rtl="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t/>
            </a:r>
            <a:endParaRPr/>
          </a:p>
        </p:txBody>
      </p:sp>
      <p:sp>
        <p:nvSpPr>
          <p:cNvPr id="157" name="Google Shape;157;p4"/>
          <p:cNvSpPr txBox="1"/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 fontScale="9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99200"/>
              <a:buFont typeface="Arial"/>
              <a:buNone/>
            </a:pPr>
            <a:r>
              <a:rPr b="1" lang="ru-RU"/>
              <a:t>Решение</a:t>
            </a:r>
            <a:endParaRPr/>
          </a:p>
        </p:txBody>
      </p:sp>
      <p:sp>
        <p:nvSpPr>
          <p:cNvPr id="158" name="Google Shape;158;p4"/>
          <p:cNvSpPr/>
          <p:nvPr/>
        </p:nvSpPr>
        <p:spPr>
          <a:xfrm>
            <a:off x="2263725" y="2818688"/>
            <a:ext cx="6691800" cy="3341700"/>
          </a:xfrm>
          <a:prstGeom prst="rect">
            <a:avLst/>
          </a:prstGeom>
          <a:noFill/>
          <a:ln cap="flat" cmpd="sng" w="114300">
            <a:solidFill>
              <a:srgbClr val="7F6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3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Возможность поставки технической части и программной части по усмотрению заказчика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59" name="Google Shape;159;p4"/>
          <p:cNvSpPr/>
          <p:nvPr/>
        </p:nvSpPr>
        <p:spPr>
          <a:xfrm>
            <a:off x="11007150" y="2818700"/>
            <a:ext cx="6691800" cy="3341700"/>
          </a:xfrm>
          <a:prstGeom prst="rect">
            <a:avLst/>
          </a:prstGeom>
          <a:noFill/>
          <a:ln cap="flat" cmpd="sng" w="114300">
            <a:solidFill>
              <a:srgbClr val="7F6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Автоматическая фиксация, обнаружение и оповещение оператора</a:t>
            </a:r>
            <a:endParaRPr sz="34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60" name="Google Shape;160;p4"/>
          <p:cNvSpPr/>
          <p:nvPr/>
        </p:nvSpPr>
        <p:spPr>
          <a:xfrm>
            <a:off x="2419300" y="7057100"/>
            <a:ext cx="6691800" cy="3341700"/>
          </a:xfrm>
          <a:prstGeom prst="rect">
            <a:avLst/>
          </a:prstGeom>
          <a:noFill/>
          <a:ln cap="flat" cmpd="sng" w="114300">
            <a:solidFill>
              <a:srgbClr val="7F6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Система к</a:t>
            </a:r>
            <a:r>
              <a:rPr lang="ru-RU" sz="3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омпьютерного зрения в режиме реального времени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61" name="Google Shape;161;p4"/>
          <p:cNvSpPr/>
          <p:nvPr/>
        </p:nvSpPr>
        <p:spPr>
          <a:xfrm>
            <a:off x="11007150" y="7057100"/>
            <a:ext cx="6691800" cy="3341700"/>
          </a:xfrm>
          <a:prstGeom prst="rect">
            <a:avLst/>
          </a:prstGeom>
          <a:noFill/>
          <a:ln cap="flat" cmpd="sng" w="114300">
            <a:solidFill>
              <a:srgbClr val="7F6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Машинное обучение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5"/>
          <p:cNvSpPr txBox="1"/>
          <p:nvPr>
            <p:ph idx="1" type="body"/>
          </p:nvPr>
        </p:nvSpPr>
        <p:spPr>
          <a:xfrm>
            <a:off x="894588" y="1813822"/>
            <a:ext cx="9741217" cy="91109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1587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ru-RU"/>
              <a:t>Рынок, на котором вы работаете, его объем, рост и уровень конкуренции.</a:t>
            </a:r>
            <a:endParaRPr/>
          </a:p>
          <a:p>
            <a:pPr indent="0" lvl="0" marL="15875" rtl="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</p:txBody>
      </p:sp>
      <p:sp>
        <p:nvSpPr>
          <p:cNvPr id="167" name="Google Shape;167;p5"/>
          <p:cNvSpPr txBox="1"/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 fontScale="9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99200"/>
              <a:buFont typeface="Arial"/>
              <a:buNone/>
            </a:pPr>
            <a:r>
              <a:rPr b="1" lang="ru-RU"/>
              <a:t>Рынок</a:t>
            </a:r>
            <a:endParaRPr/>
          </a:p>
        </p:txBody>
      </p:sp>
      <p:pic>
        <p:nvPicPr>
          <p:cNvPr id="168" name="Google Shape;168;p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26700" y="2858725"/>
            <a:ext cx="8011066" cy="785775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69" name="Google Shape;169;p5"/>
          <p:cNvCxnSpPr/>
          <p:nvPr/>
        </p:nvCxnSpPr>
        <p:spPr>
          <a:xfrm>
            <a:off x="5720075" y="4180575"/>
            <a:ext cx="5646300" cy="23100"/>
          </a:xfrm>
          <a:prstGeom prst="straightConnector1">
            <a:avLst/>
          </a:prstGeom>
          <a:noFill/>
          <a:ln cap="flat" cmpd="sng" w="7620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70" name="Google Shape;170;p5"/>
          <p:cNvSpPr txBox="1"/>
          <p:nvPr/>
        </p:nvSpPr>
        <p:spPr>
          <a:xfrm>
            <a:off x="11635900" y="3736575"/>
            <a:ext cx="7075200" cy="91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Общий </a:t>
            </a:r>
            <a:r>
              <a:rPr lang="ru-RU" sz="3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объем</a:t>
            </a:r>
            <a:r>
              <a:rPr lang="ru-RU" sz="3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рынка = 3 млрд руб.</a:t>
            </a:r>
            <a:endParaRPr sz="34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cxnSp>
        <p:nvCxnSpPr>
          <p:cNvPr id="171" name="Google Shape;171;p5"/>
          <p:cNvCxnSpPr/>
          <p:nvPr/>
        </p:nvCxnSpPr>
        <p:spPr>
          <a:xfrm>
            <a:off x="5780975" y="5659350"/>
            <a:ext cx="5524500" cy="26700"/>
          </a:xfrm>
          <a:prstGeom prst="straightConnector1">
            <a:avLst/>
          </a:prstGeom>
          <a:noFill/>
          <a:ln cap="flat" cmpd="sng" w="7620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72" name="Google Shape;172;p5"/>
          <p:cNvCxnSpPr/>
          <p:nvPr/>
        </p:nvCxnSpPr>
        <p:spPr>
          <a:xfrm>
            <a:off x="5720075" y="7234825"/>
            <a:ext cx="5646300" cy="23100"/>
          </a:xfrm>
          <a:prstGeom prst="straightConnector1">
            <a:avLst/>
          </a:prstGeom>
          <a:noFill/>
          <a:ln cap="flat" cmpd="sng" w="7620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73" name="Google Shape;173;p5"/>
          <p:cNvSpPr txBox="1"/>
          <p:nvPr/>
        </p:nvSpPr>
        <p:spPr>
          <a:xfrm>
            <a:off x="11559700" y="6638425"/>
            <a:ext cx="8181300" cy="131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Реально достижимый объем рынка</a:t>
            </a:r>
            <a:r>
              <a:rPr lang="ru-RU" sz="3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= 315 млн руб.</a:t>
            </a:r>
            <a:endParaRPr sz="34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74" name="Google Shape;174;p5"/>
          <p:cNvSpPr txBox="1"/>
          <p:nvPr/>
        </p:nvSpPr>
        <p:spPr>
          <a:xfrm>
            <a:off x="11559700" y="5202300"/>
            <a:ext cx="8181300" cy="91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Доступный </a:t>
            </a:r>
            <a:r>
              <a:rPr lang="ru-RU" sz="3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объем</a:t>
            </a:r>
            <a:r>
              <a:rPr lang="ru-RU" sz="3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рынка</a:t>
            </a:r>
            <a:r>
              <a:rPr lang="ru-RU" sz="3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= 2,1 млрд руб.</a:t>
            </a:r>
            <a:endParaRPr sz="34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g2970bae69d6_1_0"/>
          <p:cNvSpPr txBox="1"/>
          <p:nvPr>
            <p:ph idx="1" type="body"/>
          </p:nvPr>
        </p:nvSpPr>
        <p:spPr>
          <a:xfrm>
            <a:off x="894588" y="1589088"/>
            <a:ext cx="9741300" cy="1135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1650"/>
              </a:spcBef>
              <a:spcAft>
                <a:spcPts val="0"/>
              </a:spcAft>
              <a:buNone/>
            </a:pPr>
            <a:r>
              <a:rPr lang="ru-RU"/>
              <a:t>Для кого наше решение?</a:t>
            </a:r>
            <a:endParaRPr/>
          </a:p>
        </p:txBody>
      </p:sp>
      <p:sp>
        <p:nvSpPr>
          <p:cNvPr id="181" name="Google Shape;181;g2970bae69d6_1_0"/>
          <p:cNvSpPr txBox="1"/>
          <p:nvPr>
            <p:ph type="title"/>
          </p:nvPr>
        </p:nvSpPr>
        <p:spPr>
          <a:xfrm>
            <a:off x="894588" y="515375"/>
            <a:ext cx="9741300" cy="911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99200"/>
              <a:buFont typeface="Arial"/>
              <a:buNone/>
            </a:pPr>
            <a:r>
              <a:rPr b="1" lang="ru-RU"/>
              <a:t>Потребители</a:t>
            </a:r>
            <a:endParaRPr/>
          </a:p>
        </p:txBody>
      </p:sp>
      <p:sp>
        <p:nvSpPr>
          <p:cNvPr id="182" name="Google Shape;182;g2970bae69d6_1_0"/>
          <p:cNvSpPr txBox="1"/>
          <p:nvPr>
            <p:ph idx="2" type="body"/>
          </p:nvPr>
        </p:nvSpPr>
        <p:spPr>
          <a:xfrm>
            <a:off x="-261988" y="2996275"/>
            <a:ext cx="18432600" cy="7554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457200" lvl="0" marL="0" rtl="0" algn="just">
              <a:lnSpc>
                <a:spcPct val="107916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ru-RU" sz="3200">
                <a:latin typeface="Times New Roman"/>
                <a:ea typeface="Times New Roman"/>
                <a:cs typeface="Times New Roman"/>
                <a:sym typeface="Times New Roman"/>
              </a:rPr>
              <a:t>Потребителями предполагаются компании, специализирующиеся в </a:t>
            </a:r>
            <a:r>
              <a:rPr lang="ru-RU" sz="3200">
                <a:latin typeface="Times New Roman"/>
                <a:ea typeface="Times New Roman"/>
                <a:cs typeface="Times New Roman"/>
                <a:sym typeface="Times New Roman"/>
                <a:extLst>
                  <a:ext uri="http://customooxmlschemas.google.com/">
                    <go:slidesCustomData xmlns:go="http://customooxmlschemas.google.com/" textRoundtripDataId="1"/>
                  </a:ext>
                </a:extLst>
              </a:rPr>
              <a:t>нефтегазовой</a:t>
            </a:r>
            <a:r>
              <a:rPr lang="ru-RU" sz="3200">
                <a:latin typeface="Times New Roman"/>
                <a:ea typeface="Times New Roman"/>
                <a:cs typeface="Times New Roman"/>
                <a:sym typeface="Times New Roman"/>
              </a:rPr>
              <a:t> отрасли, такие как:</a:t>
            </a:r>
            <a:endParaRPr sz="32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83" name="Google Shape;183;g2970bae69d6_1_0"/>
          <p:cNvSpPr/>
          <p:nvPr/>
        </p:nvSpPr>
        <p:spPr>
          <a:xfrm>
            <a:off x="9671375" y="3775538"/>
            <a:ext cx="4625400" cy="2666100"/>
          </a:xfrm>
          <a:prstGeom prst="rect">
            <a:avLst/>
          </a:prstGeom>
          <a:noFill/>
          <a:ln cap="flat" cmpd="sng" w="114300">
            <a:solidFill>
              <a:srgbClr val="7F6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33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ПАО “Транснефть”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84" name="Google Shape;184;g2970bae69d6_1_0"/>
          <p:cNvSpPr/>
          <p:nvPr/>
        </p:nvSpPr>
        <p:spPr>
          <a:xfrm>
            <a:off x="1328500" y="3775550"/>
            <a:ext cx="4625400" cy="2666100"/>
          </a:xfrm>
          <a:prstGeom prst="rect">
            <a:avLst/>
          </a:prstGeom>
          <a:noFill/>
          <a:ln cap="flat" cmpd="sng" w="114300">
            <a:solidFill>
              <a:srgbClr val="7F6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33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ПАО “Лукойл”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85" name="Google Shape;185;g2970bae69d6_1_0"/>
          <p:cNvSpPr/>
          <p:nvPr/>
        </p:nvSpPr>
        <p:spPr>
          <a:xfrm>
            <a:off x="14353600" y="7492288"/>
            <a:ext cx="4625400" cy="2666100"/>
          </a:xfrm>
          <a:prstGeom prst="rect">
            <a:avLst/>
          </a:prstGeom>
          <a:noFill/>
          <a:ln cap="flat" cmpd="sng" w="114300">
            <a:solidFill>
              <a:srgbClr val="7F6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33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ПАО “Газпром”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86" name="Google Shape;186;g2970bae69d6_1_0"/>
          <p:cNvSpPr/>
          <p:nvPr/>
        </p:nvSpPr>
        <p:spPr>
          <a:xfrm>
            <a:off x="4514550" y="7492300"/>
            <a:ext cx="4625400" cy="2666100"/>
          </a:xfrm>
          <a:prstGeom prst="rect">
            <a:avLst/>
          </a:prstGeom>
          <a:noFill/>
          <a:ln cap="flat" cmpd="sng" w="114300">
            <a:solidFill>
              <a:srgbClr val="7F6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33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ПАО “НК Роснефть”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g29a37ac9f28_1_2"/>
          <p:cNvSpPr txBox="1"/>
          <p:nvPr>
            <p:ph idx="1" type="body"/>
          </p:nvPr>
        </p:nvSpPr>
        <p:spPr>
          <a:xfrm>
            <a:off x="894600" y="1589096"/>
            <a:ext cx="9741300" cy="869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15875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ru-RU"/>
              <a:t>Бизнес-модель – как вы зарабатываете или планируете.</a:t>
            </a:r>
            <a:endParaRPr/>
          </a:p>
        </p:txBody>
      </p:sp>
      <p:sp>
        <p:nvSpPr>
          <p:cNvPr id="193" name="Google Shape;193;g29a37ac9f28_1_2"/>
          <p:cNvSpPr txBox="1"/>
          <p:nvPr>
            <p:ph type="title"/>
          </p:nvPr>
        </p:nvSpPr>
        <p:spPr>
          <a:xfrm>
            <a:off x="894588" y="515375"/>
            <a:ext cx="9741300" cy="911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99200"/>
              <a:buFont typeface="Arial"/>
              <a:buNone/>
            </a:pPr>
            <a:r>
              <a:rPr b="1" lang="ru-RU"/>
              <a:t>Бизнес</a:t>
            </a:r>
            <a:r>
              <a:rPr lang="ru-RU"/>
              <a:t> </a:t>
            </a:r>
            <a:r>
              <a:rPr b="1" lang="ru-RU"/>
              <a:t>- модель</a:t>
            </a:r>
            <a:endParaRPr/>
          </a:p>
        </p:txBody>
      </p:sp>
      <p:graphicFrame>
        <p:nvGraphicFramePr>
          <p:cNvPr id="194" name="Google Shape;194;g29a37ac9f28_1_2"/>
          <p:cNvGraphicFramePr/>
          <p:nvPr/>
        </p:nvGraphicFramePr>
        <p:xfrm>
          <a:off x="466350" y="24588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{97EF770E-FFDF-4B58-9BBE-B289045468FA}</a:tableStyleId>
              </a:tblPr>
              <a:tblGrid>
                <a:gridCol w="3773175"/>
                <a:gridCol w="4122925"/>
                <a:gridCol w="3224150"/>
                <a:gridCol w="4715225"/>
                <a:gridCol w="2927425"/>
              </a:tblGrid>
              <a:tr h="3177300">
                <a:tc rowSpan="2"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1" lang="ru-RU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Ключевые партнеры</a:t>
                      </a:r>
                      <a:endParaRPr b="1" i="1" sz="2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Организации, занимающиеся производством приборов для БПЛА, их метрологической поверкой и обслуживанием, организации, занимающиеся производством и ремонтом микропроцессорной техники.</a:t>
                      </a:r>
                      <a:endParaRPr sz="2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68575" marL="6857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1" lang="ru-RU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Ключевые виды деятельности</a:t>
                      </a:r>
                      <a:endParaRPr b="1" i="1" sz="2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Производство БПЛА, техническое и программное обслуживание (технический ремонт, программное обслуживание), модификация.</a:t>
                      </a:r>
                      <a:endParaRPr sz="2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68575" marL="6857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rowSpan="2"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1" lang="ru-RU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Ценностные предложения</a:t>
                      </a:r>
                      <a:endParaRPr b="1" sz="2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Удаленный мониторинг за объектами контроля, автоматическая фиксация правонарушений.</a:t>
                      </a:r>
                      <a:endParaRPr sz="2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68575" marL="6857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1" lang="ru-RU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Взаимоотношения с клиентами</a:t>
                      </a:r>
                      <a:endParaRPr b="1" i="1" sz="2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Ведение базы клиентов и учет их потребностей, индивидуальные и групповые обучения, круглосуточная тех. поддержка.</a:t>
                      </a:r>
                      <a:endParaRPr sz="2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68575" marL="6857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rowSpan="2"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1" lang="ru-RU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Потребительские сегменты</a:t>
                      </a:r>
                      <a:endParaRPr b="1" i="1" sz="2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Предприятия, специализирующиеся в области нефтегазовых технологий (ПАО Лукойл, ПАО Газпром, ПАО Транснефть, ПАО НК Роснефть).</a:t>
                      </a:r>
                      <a:endParaRPr sz="2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68575" marL="6857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306600">
                <a:tc vMerge="1"/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1" lang="ru-RU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Ключевые ресурсы</a:t>
                      </a:r>
                      <a:endParaRPr b="1" i="1" sz="2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Материальные, интеллектуальные, патентование, реклама, семинары, вебинары.</a:t>
                      </a:r>
                      <a:endParaRPr sz="2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68575" marL="6857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vMerge="1"/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1" lang="ru-RU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Каналы сбыта </a:t>
                      </a:r>
                      <a:endParaRPr b="1" i="1" sz="2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Доставка, реклама, сайт, нефтяные выставки и вебинары.</a:t>
                      </a:r>
                      <a:endParaRPr sz="2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68575" marL="6857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vMerge="1"/>
              </a:tr>
              <a:tr h="2247825">
                <a:tc gridSpan="3"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1" lang="ru-RU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Структура издержек</a:t>
                      </a:r>
                      <a:endParaRPr b="1" i="1" sz="2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Зарплата персонала, обязательные отчисления, закупка комплектующих и сырья, коммунальные затраты, налоги, банковские и бухгалтерские затраты, доставка, аренда транспорта, амортизация имущества.</a:t>
                      </a:r>
                      <a:endParaRPr sz="2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68575" marL="6857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  <a:tc hMerge="1"/>
                <a:tc gridSpan="2"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1" lang="ru-RU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Потоки поступления доходов </a:t>
                      </a:r>
                      <a:endParaRPr b="1" i="1" sz="2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Продажа, доставка, техническое и программное обслуживание.</a:t>
                      </a:r>
                      <a:endParaRPr sz="2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68575" marL="6857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7"/>
          <p:cNvSpPr txBox="1"/>
          <p:nvPr>
            <p:ph idx="1" type="body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 lnSpcReduction="10000"/>
          </a:bodyPr>
          <a:lstStyle/>
          <a:p>
            <a:pPr indent="0" lvl="0" marL="1587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ru-RU"/>
              <a:t>Текущие результаты: успешные кейсы, клиенты или предварительные договоренности, привлеченные инвестиции и др.</a:t>
            </a:r>
            <a:endParaRPr/>
          </a:p>
          <a:p>
            <a:pPr indent="0" lvl="0" marL="15875" rtl="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</p:txBody>
      </p:sp>
      <p:sp>
        <p:nvSpPr>
          <p:cNvPr id="200" name="Google Shape;200;p7"/>
          <p:cNvSpPr txBox="1"/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 fontScale="9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99200"/>
              <a:buFont typeface="Arial"/>
              <a:buNone/>
            </a:pPr>
            <a:r>
              <a:rPr b="1" lang="ru-RU"/>
              <a:t>Текущие</a:t>
            </a:r>
            <a:r>
              <a:rPr lang="ru-RU"/>
              <a:t> </a:t>
            </a:r>
            <a:r>
              <a:rPr b="1" lang="ru-RU"/>
              <a:t>результаты</a:t>
            </a:r>
            <a:endParaRPr/>
          </a:p>
        </p:txBody>
      </p:sp>
      <p:sp>
        <p:nvSpPr>
          <p:cNvPr id="201" name="Google Shape;201;p7"/>
          <p:cNvSpPr txBox="1"/>
          <p:nvPr>
            <p:ph idx="2" type="body"/>
          </p:nvPr>
        </p:nvSpPr>
        <p:spPr>
          <a:xfrm>
            <a:off x="894587" y="2942400"/>
            <a:ext cx="18432491" cy="75549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441325" lvl="0" marL="1587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ru-RU" sz="3200">
                <a:latin typeface="Times New Roman"/>
                <a:ea typeface="Times New Roman"/>
                <a:cs typeface="Times New Roman"/>
                <a:sym typeface="Times New Roman"/>
              </a:rPr>
              <a:t>З</a:t>
            </a:r>
            <a:r>
              <a:rPr lang="ru-RU" sz="3200">
                <a:latin typeface="Times New Roman"/>
                <a:ea typeface="Times New Roman"/>
                <a:cs typeface="Times New Roman"/>
                <a:sym typeface="Times New Roman"/>
              </a:rPr>
              <a:t>аказчику предлагается продукт с полной характеристикой и описанием, в случае положительного решения заказчиком составляется техническое задание на разработку, и на основе взаимной договоренности обеих сторон заключается договор, в рамках которого заказчик обязуется финансировать все этапы производства БПЛА для конкретного промышленного объекта и осуществить определенный объем выплат предприятию-изготовителю после проверки качества выполненных работ.</a:t>
            </a:r>
            <a:endParaRPr sz="32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441325" lvl="0" marL="1587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ru-RU" sz="3200">
                <a:latin typeface="Times New Roman"/>
                <a:ea typeface="Times New Roman"/>
                <a:cs typeface="Times New Roman"/>
                <a:sym typeface="Times New Roman"/>
              </a:rPr>
              <a:t>Для привлечения крупных компаний-партнеров, а также клиентов планируется участие в различных выставках, форумах и вебинарах, посвященных развитию нефтегазовых технологий, создание и ведение сайта и рекламы.</a:t>
            </a:r>
            <a:endParaRPr sz="32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441325" lvl="0" marL="1587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ru-RU" sz="3200">
                <a:latin typeface="Times New Roman"/>
                <a:ea typeface="Times New Roman"/>
                <a:cs typeface="Times New Roman"/>
                <a:sym typeface="Times New Roman"/>
              </a:rPr>
              <a:t>Успешное привлечение клиентов становится возможным с помощью уникальности продукта, его периодическим усовершенствованием и улучшением, гарантии качества, сертификацией продукции, наличием акций и бонусных систем.</a:t>
            </a:r>
            <a:endParaRPr sz="32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441325" lvl="0" marL="1587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t/>
            </a:r>
            <a:endParaRPr sz="32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8"/>
          <p:cNvSpPr txBox="1"/>
          <p:nvPr>
            <p:ph idx="1" type="body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1587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ru-RU"/>
              <a:t>Ключевые члены вашей команды (CEO, CTO и СMO), опыт и компетенции;</a:t>
            </a:r>
            <a:endParaRPr/>
          </a:p>
          <a:p>
            <a:pPr indent="0" lvl="0" marL="15875" rtl="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</p:txBody>
      </p:sp>
      <p:sp>
        <p:nvSpPr>
          <p:cNvPr id="207" name="Google Shape;207;p8"/>
          <p:cNvSpPr txBox="1"/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 fontScale="9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99200"/>
              <a:buFont typeface="Arial"/>
              <a:buNone/>
            </a:pPr>
            <a:r>
              <a:rPr b="1" lang="ru-RU"/>
              <a:t>Команда</a:t>
            </a:r>
            <a:endParaRPr/>
          </a:p>
        </p:txBody>
      </p:sp>
      <p:sp>
        <p:nvSpPr>
          <p:cNvPr id="208" name="Google Shape;208;p8"/>
          <p:cNvSpPr txBox="1"/>
          <p:nvPr>
            <p:ph idx="2" type="body"/>
          </p:nvPr>
        </p:nvSpPr>
        <p:spPr>
          <a:xfrm>
            <a:off x="894588" y="7261819"/>
            <a:ext cx="4134612" cy="21031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1587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ru-RU" sz="3200">
                <a:latin typeface="Times New Roman"/>
                <a:ea typeface="Times New Roman"/>
                <a:cs typeface="Times New Roman"/>
                <a:sym typeface="Times New Roman"/>
              </a:rPr>
              <a:t>Лидер команды, аналитик</a:t>
            </a:r>
            <a:endParaRPr sz="32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1587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t/>
            </a:r>
            <a:endParaRPr/>
          </a:p>
        </p:txBody>
      </p:sp>
      <p:pic>
        <p:nvPicPr>
          <p:cNvPr id="209" name="Google Shape;209;p8"/>
          <p:cNvPicPr preferRelativeResize="0"/>
          <p:nvPr>
            <p:ph idx="3" type="pic"/>
          </p:nvPr>
        </p:nvPicPr>
        <p:blipFill rotWithShape="1">
          <a:blip r:embed="rId3">
            <a:alphaModFix/>
          </a:blip>
          <a:srcRect b="12484" l="0" r="0" t="12491"/>
          <a:stretch/>
        </p:blipFill>
        <p:spPr>
          <a:xfrm>
            <a:off x="1310175" y="3423825"/>
            <a:ext cx="2803585" cy="2805550"/>
          </a:xfrm>
          <a:prstGeom prst="rect">
            <a:avLst/>
          </a:prstGeom>
          <a:noFill/>
          <a:ln>
            <a:noFill/>
          </a:ln>
        </p:spPr>
      </p:pic>
      <p:sp>
        <p:nvSpPr>
          <p:cNvPr id="210" name="Google Shape;210;p8"/>
          <p:cNvSpPr txBox="1"/>
          <p:nvPr>
            <p:ph idx="4" type="body"/>
          </p:nvPr>
        </p:nvSpPr>
        <p:spPr>
          <a:xfrm>
            <a:off x="894588" y="6621739"/>
            <a:ext cx="4134612" cy="4389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1587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ru-RU"/>
              <a:t>Иванов Егор</a:t>
            </a:r>
            <a:endParaRPr/>
          </a:p>
        </p:txBody>
      </p:sp>
      <p:sp>
        <p:nvSpPr>
          <p:cNvPr id="211" name="Google Shape;211;p8"/>
          <p:cNvSpPr txBox="1"/>
          <p:nvPr>
            <p:ph idx="5" type="body"/>
          </p:nvPr>
        </p:nvSpPr>
        <p:spPr>
          <a:xfrm>
            <a:off x="5644134" y="7261819"/>
            <a:ext cx="4134600" cy="2103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1587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ru-RU" sz="3200">
                <a:latin typeface="Times New Roman"/>
                <a:ea typeface="Times New Roman"/>
                <a:cs typeface="Times New Roman"/>
                <a:sym typeface="Times New Roman"/>
              </a:rPr>
              <a:t>Инженер-конструктор. Реализация технической части проекта.</a:t>
            </a:r>
            <a:endParaRPr sz="32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212" name="Google Shape;212;p8"/>
          <p:cNvPicPr preferRelativeResize="0"/>
          <p:nvPr>
            <p:ph idx="6" type="pic"/>
          </p:nvPr>
        </p:nvPicPr>
        <p:blipFill rotWithShape="1">
          <a:blip r:embed="rId4">
            <a:alphaModFix/>
          </a:blip>
          <a:srcRect b="0" l="11161" r="11168" t="0"/>
          <a:stretch/>
        </p:blipFill>
        <p:spPr>
          <a:xfrm>
            <a:off x="10635800" y="3354700"/>
            <a:ext cx="2803575" cy="2805679"/>
          </a:xfrm>
          <a:prstGeom prst="rect">
            <a:avLst/>
          </a:prstGeom>
          <a:noFill/>
          <a:ln>
            <a:noFill/>
          </a:ln>
        </p:spPr>
      </p:pic>
      <p:sp>
        <p:nvSpPr>
          <p:cNvPr id="213" name="Google Shape;213;p8"/>
          <p:cNvSpPr txBox="1"/>
          <p:nvPr>
            <p:ph idx="7" type="body"/>
          </p:nvPr>
        </p:nvSpPr>
        <p:spPr>
          <a:xfrm>
            <a:off x="5644134" y="6621739"/>
            <a:ext cx="4134612" cy="4389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1587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ru-RU"/>
              <a:t>Танаев Олег</a:t>
            </a:r>
            <a:endParaRPr/>
          </a:p>
        </p:txBody>
      </p:sp>
      <p:sp>
        <p:nvSpPr>
          <p:cNvPr id="214" name="Google Shape;214;p8"/>
          <p:cNvSpPr txBox="1"/>
          <p:nvPr>
            <p:ph idx="8" type="body"/>
          </p:nvPr>
        </p:nvSpPr>
        <p:spPr>
          <a:xfrm>
            <a:off x="10393680" y="7261819"/>
            <a:ext cx="4134612" cy="21031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15875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ru-RU" sz="3200">
                <a:latin typeface="Times New Roman"/>
                <a:ea typeface="Times New Roman"/>
                <a:cs typeface="Times New Roman"/>
                <a:sym typeface="Times New Roman"/>
              </a:rPr>
              <a:t>Инженер-конструктор. Реализация технической части проекта.</a:t>
            </a:r>
            <a:endParaRPr sz="32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1587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t/>
            </a:r>
            <a:endParaRPr/>
          </a:p>
        </p:txBody>
      </p:sp>
      <p:pic>
        <p:nvPicPr>
          <p:cNvPr id="215" name="Google Shape;215;p8"/>
          <p:cNvPicPr preferRelativeResize="0"/>
          <p:nvPr>
            <p:ph idx="9" type="pic"/>
          </p:nvPr>
        </p:nvPicPr>
        <p:blipFill rotWithShape="1">
          <a:blip r:embed="rId5">
            <a:alphaModFix/>
          </a:blip>
          <a:srcRect b="0" l="1047" r="1047" t="0"/>
          <a:stretch/>
        </p:blipFill>
        <p:spPr>
          <a:xfrm>
            <a:off x="5972987" y="3339613"/>
            <a:ext cx="2803575" cy="2667425"/>
          </a:xfrm>
          <a:prstGeom prst="rect">
            <a:avLst/>
          </a:prstGeom>
          <a:noFill/>
          <a:ln>
            <a:noFill/>
          </a:ln>
        </p:spPr>
      </p:pic>
      <p:sp>
        <p:nvSpPr>
          <p:cNvPr id="216" name="Google Shape;216;p8"/>
          <p:cNvSpPr txBox="1"/>
          <p:nvPr>
            <p:ph idx="13" type="body"/>
          </p:nvPr>
        </p:nvSpPr>
        <p:spPr>
          <a:xfrm>
            <a:off x="10393680" y="6621739"/>
            <a:ext cx="4134612" cy="4389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15875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ru-RU"/>
              <a:t>Тахиров Паша</a:t>
            </a:r>
            <a:endParaRPr/>
          </a:p>
        </p:txBody>
      </p:sp>
      <p:sp>
        <p:nvSpPr>
          <p:cNvPr id="217" name="Google Shape;217;p8"/>
          <p:cNvSpPr txBox="1"/>
          <p:nvPr>
            <p:ph idx="14" type="body"/>
          </p:nvPr>
        </p:nvSpPr>
        <p:spPr>
          <a:xfrm>
            <a:off x="15143226" y="7261819"/>
            <a:ext cx="4134612" cy="21031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1587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ru-RU" sz="3200">
                <a:latin typeface="Times New Roman"/>
                <a:ea typeface="Times New Roman"/>
                <a:cs typeface="Times New Roman"/>
                <a:sym typeface="Times New Roman"/>
              </a:rPr>
              <a:t>Финансовый аналитик. Реализация экономической части проекта.</a:t>
            </a:r>
            <a:endParaRPr sz="32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218" name="Google Shape;218;p8"/>
          <p:cNvPicPr preferRelativeResize="0"/>
          <p:nvPr>
            <p:ph idx="15" type="pic"/>
          </p:nvPr>
        </p:nvPicPr>
        <p:blipFill rotWithShape="1">
          <a:blip r:embed="rId6">
            <a:alphaModFix/>
          </a:blip>
          <a:srcRect b="11197" l="0" r="0" t="11205"/>
          <a:stretch/>
        </p:blipFill>
        <p:spPr>
          <a:xfrm>
            <a:off x="15144000" y="3423825"/>
            <a:ext cx="2803575" cy="2805550"/>
          </a:xfrm>
          <a:prstGeom prst="rect">
            <a:avLst/>
          </a:prstGeom>
          <a:noFill/>
          <a:ln>
            <a:noFill/>
          </a:ln>
        </p:spPr>
      </p:pic>
      <p:sp>
        <p:nvSpPr>
          <p:cNvPr id="219" name="Google Shape;219;p8"/>
          <p:cNvSpPr txBox="1"/>
          <p:nvPr>
            <p:ph idx="16" type="body"/>
          </p:nvPr>
        </p:nvSpPr>
        <p:spPr>
          <a:xfrm>
            <a:off x="15143226" y="6621739"/>
            <a:ext cx="4134612" cy="4389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1587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ru-RU"/>
              <a:t>Тагиров Равиль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9"/>
          <p:cNvSpPr txBox="1"/>
          <p:nvPr>
            <p:ph idx="1" type="body"/>
          </p:nvPr>
        </p:nvSpPr>
        <p:spPr>
          <a:xfrm>
            <a:off x="894589" y="1589088"/>
            <a:ext cx="8793162" cy="113582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1587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ru-RU"/>
              <a:t>Планы развития, потребности и предложение для того, кому вы адресуете презентацию.</a:t>
            </a:r>
            <a:endParaRPr/>
          </a:p>
          <a:p>
            <a:pPr indent="0" lvl="0" marL="15875" rtl="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</p:txBody>
      </p:sp>
      <p:sp>
        <p:nvSpPr>
          <p:cNvPr id="225" name="Google Shape;225;p9"/>
          <p:cNvSpPr txBox="1"/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 fontScale="9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99200"/>
              <a:buFont typeface="Arial"/>
              <a:buNone/>
            </a:pPr>
            <a:r>
              <a:rPr b="1" lang="ru-RU"/>
              <a:t>Планы развития</a:t>
            </a:r>
            <a:endParaRPr/>
          </a:p>
        </p:txBody>
      </p:sp>
      <p:pic>
        <p:nvPicPr>
          <p:cNvPr id="226" name="Google Shape;226;p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7200" y="3673575"/>
            <a:ext cx="19537599" cy="5508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10"/>
          <p:cNvSpPr txBox="1"/>
          <p:nvPr>
            <p:ph type="title"/>
          </p:nvPr>
        </p:nvSpPr>
        <p:spPr>
          <a:xfrm>
            <a:off x="1034254" y="2537440"/>
            <a:ext cx="9733828" cy="218598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00"/>
              <a:buFont typeface="Arial"/>
              <a:buNone/>
            </a:pPr>
            <a:r>
              <a:rPr lang="ru-RU"/>
              <a:t>Контакты</a:t>
            </a:r>
            <a:endParaRPr/>
          </a:p>
        </p:txBody>
      </p:sp>
      <p:sp>
        <p:nvSpPr>
          <p:cNvPr id="232" name="Google Shape;232;p10"/>
          <p:cNvSpPr txBox="1"/>
          <p:nvPr/>
        </p:nvSpPr>
        <p:spPr>
          <a:xfrm>
            <a:off x="1034254" y="5948671"/>
            <a:ext cx="9733829" cy="273208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-377099" lvl="0" marL="377099" marR="0" rtl="0" algn="l">
              <a:lnSpc>
                <a:spcPct val="242222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ru-RU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Сайт </a:t>
            </a:r>
            <a:endParaRPr/>
          </a:p>
          <a:p>
            <a:pPr indent="-377099" lvl="0" marL="377099" marR="0" rtl="0" algn="l">
              <a:lnSpc>
                <a:spcPct val="242222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ru-RU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Телефон</a:t>
            </a:r>
            <a:endParaRPr/>
          </a:p>
          <a:p>
            <a:pPr indent="-377099" lvl="0" marL="377099" marR="0" rtl="0" algn="l">
              <a:lnSpc>
                <a:spcPct val="242222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ru-RU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email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3" name="Google Shape;233;p10"/>
          <p:cNvSpPr/>
          <p:nvPr/>
        </p:nvSpPr>
        <p:spPr>
          <a:xfrm>
            <a:off x="3799875" y="5324475"/>
            <a:ext cx="14088600" cy="1278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362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200">
                <a:solidFill>
                  <a:schemeClr val="dk1"/>
                </a:solidFill>
              </a:rPr>
              <a:t>https://pt.2035.university/project/sistema-monitoringa-promyslennyh-kompanij-s-ispolzovaniem-bpla</a:t>
            </a:r>
            <a:endParaRPr/>
          </a:p>
        </p:txBody>
      </p:sp>
      <p:sp>
        <p:nvSpPr>
          <p:cNvPr id="234" name="Google Shape;234;p10"/>
          <p:cNvSpPr/>
          <p:nvPr/>
        </p:nvSpPr>
        <p:spPr>
          <a:xfrm>
            <a:off x="3799887" y="6720088"/>
            <a:ext cx="3701700" cy="609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362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8(846)-279-03-54</a:t>
            </a:r>
            <a:endParaRPr/>
          </a:p>
        </p:txBody>
      </p:sp>
      <p:sp>
        <p:nvSpPr>
          <p:cNvPr id="235" name="Google Shape;235;p10"/>
          <p:cNvSpPr/>
          <p:nvPr/>
        </p:nvSpPr>
        <p:spPr>
          <a:xfrm>
            <a:off x="3799871" y="7446100"/>
            <a:ext cx="4109700" cy="620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362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200">
                <a:solidFill>
                  <a:schemeClr val="dk1"/>
                </a:solidFill>
              </a:rPr>
              <a:t>dek_fait@samgtu.ru</a:t>
            </a:r>
            <a:endParaRPr sz="3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2023-10-12T08:46:59Z</dcterms:created>
  <dc:creator>Acer</dc:creator>
</cp:coreProperties>
</file>