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notesMasterIdLst>
    <p:notesMasterId r:id="rId13"/>
  </p:notesMasterIdLst>
  <p:sldIdLst>
    <p:sldId id="283" r:id="rId2"/>
    <p:sldId id="284" r:id="rId3"/>
    <p:sldId id="278" r:id="rId4"/>
    <p:sldId id="281" r:id="rId5"/>
    <p:sldId id="268" r:id="rId6"/>
    <p:sldId id="279" r:id="rId7"/>
    <p:sldId id="280" r:id="rId8"/>
    <p:sldId id="270" r:id="rId9"/>
    <p:sldId id="282" r:id="rId10"/>
    <p:sldId id="266" r:id="rId11"/>
    <p:sldId id="269" r:id="rId12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C3C9B0-A847-4332-8C6A-C9546D91B60D}" v="527" dt="2022-11-30T20:42:45.477"/>
    <p1510:client id="{C3B57B2E-D733-4F65-B3BF-D30E0FB140EE}" v="78" dt="2022-11-30T20:56:11.4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62" y="6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402234-4BCF-4714-9B9D-02F8594866D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F4FA96-2301-4D64-8EC4-3094E39F4A10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 smtClean="0"/>
            <a:t>На данный момент разработан дизайн-макет цифровой платформы, проведен анализ рынка, сформирован бизнес-план и ведется поиск потенциальных работников и поставщиков</a:t>
          </a:r>
          <a:endParaRPr lang="en-US" dirty="0"/>
        </a:p>
      </dgm:t>
    </dgm:pt>
    <dgm:pt modelId="{11074C7B-C410-4B83-A194-CF6FEEA0C490}" type="parTrans" cxnId="{934CE60D-B12B-4031-8638-57ECF4D32C5D}">
      <dgm:prSet/>
      <dgm:spPr/>
      <dgm:t>
        <a:bodyPr/>
        <a:lstStyle/>
        <a:p>
          <a:endParaRPr lang="en-US"/>
        </a:p>
      </dgm:t>
    </dgm:pt>
    <dgm:pt modelId="{B0F6CC04-8819-4D28-9B91-793FB05657DD}" type="sibTrans" cxnId="{934CE60D-B12B-4031-8638-57ECF4D32C5D}">
      <dgm:prSet/>
      <dgm:spPr/>
      <dgm:t>
        <a:bodyPr/>
        <a:lstStyle/>
        <a:p>
          <a:endParaRPr lang="en-US"/>
        </a:p>
      </dgm:t>
    </dgm:pt>
    <dgm:pt modelId="{ECDC30E7-94B0-4ED3-BD82-2118CD335040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 smtClean="0"/>
            <a:t>Планируется:  получение гранта, подготовка помещения и материалов, </a:t>
          </a:r>
          <a:r>
            <a:rPr lang="ru-RU" dirty="0" err="1" smtClean="0"/>
            <a:t>найм</a:t>
          </a:r>
          <a:r>
            <a:rPr lang="ru-RU" dirty="0" smtClean="0"/>
            <a:t> сотрудников, доработка и запуск цифровой платформы и маркетинговой кампании, запуск проекта.</a:t>
          </a:r>
          <a:endParaRPr lang="en-US" dirty="0"/>
        </a:p>
      </dgm:t>
    </dgm:pt>
    <dgm:pt modelId="{2230FB97-BD11-444B-A85F-6099481EDC5A}" type="sibTrans" cxnId="{511B3D7A-951C-488E-9BA0-D2FD35DB2F77}">
      <dgm:prSet/>
      <dgm:spPr/>
      <dgm:t>
        <a:bodyPr/>
        <a:lstStyle/>
        <a:p>
          <a:endParaRPr lang="en-US"/>
        </a:p>
      </dgm:t>
    </dgm:pt>
    <dgm:pt modelId="{461EBA06-9380-4130-82F8-C9FE02B84BA0}" type="parTrans" cxnId="{511B3D7A-951C-488E-9BA0-D2FD35DB2F77}">
      <dgm:prSet/>
      <dgm:spPr/>
      <dgm:t>
        <a:bodyPr/>
        <a:lstStyle/>
        <a:p>
          <a:endParaRPr lang="en-US"/>
        </a:p>
      </dgm:t>
    </dgm:pt>
    <dgm:pt modelId="{6F9140C5-9978-491C-B76A-CE644F74EE66}" type="pres">
      <dgm:prSet presAssocID="{57402234-4BCF-4714-9B9D-02F8594866DE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30D37B-5706-408D-99FF-91A00BEDEDB5}" type="pres">
      <dgm:prSet presAssocID="{79F4FA96-2301-4D64-8EC4-3094E39F4A10}" presName="compNode" presStyleCnt="0"/>
      <dgm:spPr/>
    </dgm:pt>
    <dgm:pt modelId="{9D116499-4174-4E5A-B10F-A64DD8ED1F0F}" type="pres">
      <dgm:prSet presAssocID="{79F4FA96-2301-4D64-8EC4-3094E39F4A10}" presName="bgRect" presStyleLbl="bgShp" presStyleIdx="0" presStyleCnt="2" custLinFactNeighborX="-21861" custLinFactNeighborY="-10829"/>
      <dgm:spPr/>
      <dgm:t>
        <a:bodyPr/>
        <a:lstStyle/>
        <a:p>
          <a:endParaRPr lang="ru-RU"/>
        </a:p>
      </dgm:t>
    </dgm:pt>
    <dgm:pt modelId="{0E531F9A-3B09-4CAD-BB72-42807C17A659}" type="pres">
      <dgm:prSet presAssocID="{79F4FA96-2301-4D64-8EC4-3094E39F4A10}" presName="iconRect" presStyleLbl="nod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  <dgm:extLst/>
    </dgm:pt>
    <dgm:pt modelId="{AD4724F9-B707-43D4-9080-64C13EFD1DD8}" type="pres">
      <dgm:prSet presAssocID="{79F4FA96-2301-4D64-8EC4-3094E39F4A10}" presName="spaceRect" presStyleCnt="0"/>
      <dgm:spPr/>
    </dgm:pt>
    <dgm:pt modelId="{B033252D-3616-4FBB-B6D0-7B8D5254FC75}" type="pres">
      <dgm:prSet presAssocID="{79F4FA96-2301-4D64-8EC4-3094E39F4A10}" presName="parTx" presStyleLbl="revTx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FFB2AE1-0F16-415C-8AA9-8DD99FAD2339}" type="pres">
      <dgm:prSet presAssocID="{B0F6CC04-8819-4D28-9B91-793FB05657DD}" presName="sibTrans" presStyleCnt="0"/>
      <dgm:spPr/>
    </dgm:pt>
    <dgm:pt modelId="{D4B92FF7-20DF-4E33-96F3-462E46527137}" type="pres">
      <dgm:prSet presAssocID="{ECDC30E7-94B0-4ED3-BD82-2118CD335040}" presName="compNode" presStyleCnt="0"/>
      <dgm:spPr/>
    </dgm:pt>
    <dgm:pt modelId="{F250609F-E5EC-4AD9-8EEC-632C73C0208F}" type="pres">
      <dgm:prSet presAssocID="{ECDC30E7-94B0-4ED3-BD82-2118CD335040}" presName="bgRect" presStyleLbl="bgShp" presStyleIdx="1" presStyleCnt="2"/>
      <dgm:spPr/>
    </dgm:pt>
    <dgm:pt modelId="{98B9B802-E916-4E0B-945A-0A23D634E99A}" type="pres">
      <dgm:prSet presAssocID="{ECDC30E7-94B0-4ED3-BD82-2118CD335040}" presName="iconRect" presStyleLbl="nod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  <dgm:extLst/>
    </dgm:pt>
    <dgm:pt modelId="{986AD145-83BD-4C14-8DF1-9DBDEEDB77FF}" type="pres">
      <dgm:prSet presAssocID="{ECDC30E7-94B0-4ED3-BD82-2118CD335040}" presName="spaceRect" presStyleCnt="0"/>
      <dgm:spPr/>
    </dgm:pt>
    <dgm:pt modelId="{C9543A63-C891-4EB4-A4F2-B9096FB320C8}" type="pres">
      <dgm:prSet presAssocID="{ECDC30E7-94B0-4ED3-BD82-2118CD335040}" presName="parTx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934CE60D-B12B-4031-8638-57ECF4D32C5D}" srcId="{57402234-4BCF-4714-9B9D-02F8594866DE}" destId="{79F4FA96-2301-4D64-8EC4-3094E39F4A10}" srcOrd="0" destOrd="0" parTransId="{11074C7B-C410-4B83-A194-CF6FEEA0C490}" sibTransId="{B0F6CC04-8819-4D28-9B91-793FB05657DD}"/>
    <dgm:cxn modelId="{511B3D7A-951C-488E-9BA0-D2FD35DB2F77}" srcId="{57402234-4BCF-4714-9B9D-02F8594866DE}" destId="{ECDC30E7-94B0-4ED3-BD82-2118CD335040}" srcOrd="1" destOrd="0" parTransId="{461EBA06-9380-4130-82F8-C9FE02B84BA0}" sibTransId="{2230FB97-BD11-444B-A85F-6099481EDC5A}"/>
    <dgm:cxn modelId="{6FFD8C05-DB67-4B16-9A56-D93B0258BF19}" type="presOf" srcId="{79F4FA96-2301-4D64-8EC4-3094E39F4A10}" destId="{B033252D-3616-4FBB-B6D0-7B8D5254FC75}" srcOrd="0" destOrd="0" presId="urn:microsoft.com/office/officeart/2018/2/layout/IconVerticalSolidList"/>
    <dgm:cxn modelId="{28C40B65-1034-4FBB-AFFC-7C5B29FA67DF}" type="presOf" srcId="{57402234-4BCF-4714-9B9D-02F8594866DE}" destId="{6F9140C5-9978-491C-B76A-CE644F74EE66}" srcOrd="0" destOrd="0" presId="urn:microsoft.com/office/officeart/2018/2/layout/IconVerticalSolidList"/>
    <dgm:cxn modelId="{1A93F893-32C9-436D-ADAB-FC01DA4D9310}" type="presOf" srcId="{ECDC30E7-94B0-4ED3-BD82-2118CD335040}" destId="{C9543A63-C891-4EB4-A4F2-B9096FB320C8}" srcOrd="0" destOrd="0" presId="urn:microsoft.com/office/officeart/2018/2/layout/IconVerticalSolidList"/>
    <dgm:cxn modelId="{8CD8B59C-DAD9-4E9D-9EF7-B219E39FE155}" type="presParOf" srcId="{6F9140C5-9978-491C-B76A-CE644F74EE66}" destId="{8F30D37B-5706-408D-99FF-91A00BEDEDB5}" srcOrd="0" destOrd="0" presId="urn:microsoft.com/office/officeart/2018/2/layout/IconVerticalSolidList"/>
    <dgm:cxn modelId="{F7EA00EC-3922-42B4-A970-7E870F44325A}" type="presParOf" srcId="{8F30D37B-5706-408D-99FF-91A00BEDEDB5}" destId="{9D116499-4174-4E5A-B10F-A64DD8ED1F0F}" srcOrd="0" destOrd="0" presId="urn:microsoft.com/office/officeart/2018/2/layout/IconVerticalSolidList"/>
    <dgm:cxn modelId="{8A5E5DA2-C6E3-4237-86D4-B8593668255F}" type="presParOf" srcId="{8F30D37B-5706-408D-99FF-91A00BEDEDB5}" destId="{0E531F9A-3B09-4CAD-BB72-42807C17A659}" srcOrd="1" destOrd="0" presId="urn:microsoft.com/office/officeart/2018/2/layout/IconVerticalSolidList"/>
    <dgm:cxn modelId="{0A0C2B42-0E6B-435F-9AD2-829794BC60B2}" type="presParOf" srcId="{8F30D37B-5706-408D-99FF-91A00BEDEDB5}" destId="{AD4724F9-B707-43D4-9080-64C13EFD1DD8}" srcOrd="2" destOrd="0" presId="urn:microsoft.com/office/officeart/2018/2/layout/IconVerticalSolidList"/>
    <dgm:cxn modelId="{4435B79B-9FC8-4E3C-A48E-093E65B7A440}" type="presParOf" srcId="{8F30D37B-5706-408D-99FF-91A00BEDEDB5}" destId="{B033252D-3616-4FBB-B6D0-7B8D5254FC75}" srcOrd="3" destOrd="0" presId="urn:microsoft.com/office/officeart/2018/2/layout/IconVerticalSolidList"/>
    <dgm:cxn modelId="{783758B3-6270-4A38-BFD6-16972D9690FA}" type="presParOf" srcId="{6F9140C5-9978-491C-B76A-CE644F74EE66}" destId="{FFFB2AE1-0F16-415C-8AA9-8DD99FAD2339}" srcOrd="1" destOrd="0" presId="urn:microsoft.com/office/officeart/2018/2/layout/IconVerticalSolidList"/>
    <dgm:cxn modelId="{5DBBED5F-B63E-4E81-9D19-C6F7FDBE11C7}" type="presParOf" srcId="{6F9140C5-9978-491C-B76A-CE644F74EE66}" destId="{D4B92FF7-20DF-4E33-96F3-462E46527137}" srcOrd="2" destOrd="0" presId="urn:microsoft.com/office/officeart/2018/2/layout/IconVerticalSolidList"/>
    <dgm:cxn modelId="{E4F35652-E0C4-477E-8EE6-4EE8C205C61A}" type="presParOf" srcId="{D4B92FF7-20DF-4E33-96F3-462E46527137}" destId="{F250609F-E5EC-4AD9-8EEC-632C73C0208F}" srcOrd="0" destOrd="0" presId="urn:microsoft.com/office/officeart/2018/2/layout/IconVerticalSolidList"/>
    <dgm:cxn modelId="{252EDE59-AEFE-49E8-BE2A-67E7F9C6B18C}" type="presParOf" srcId="{D4B92FF7-20DF-4E33-96F3-462E46527137}" destId="{98B9B802-E916-4E0B-945A-0A23D634E99A}" srcOrd="1" destOrd="0" presId="urn:microsoft.com/office/officeart/2018/2/layout/IconVerticalSolidList"/>
    <dgm:cxn modelId="{7B2860C9-CAF2-449C-9DA8-C969B2677517}" type="presParOf" srcId="{D4B92FF7-20DF-4E33-96F3-462E46527137}" destId="{986AD145-83BD-4C14-8DF1-9DBDEEDB77FF}" srcOrd="2" destOrd="0" presId="urn:microsoft.com/office/officeart/2018/2/layout/IconVerticalSolidList"/>
    <dgm:cxn modelId="{CDE9104E-96C2-4604-ACC4-F8FB0A2A4C9C}" type="presParOf" srcId="{D4B92FF7-20DF-4E33-96F3-462E46527137}" destId="{C9543A63-C891-4EB4-A4F2-B9096FB320C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16499-4174-4E5A-B10F-A64DD8ED1F0F}">
      <dsp:nvSpPr>
        <dsp:cNvPr id="0" name=""/>
        <dsp:cNvSpPr/>
      </dsp:nvSpPr>
      <dsp:spPr>
        <a:xfrm>
          <a:off x="0" y="452719"/>
          <a:ext cx="6502400" cy="104463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531F9A-3B09-4CAD-BB72-42807C17A659}">
      <dsp:nvSpPr>
        <dsp:cNvPr id="0" name=""/>
        <dsp:cNvSpPr/>
      </dsp:nvSpPr>
      <dsp:spPr>
        <a:xfrm>
          <a:off x="316001" y="800885"/>
          <a:ext cx="574547" cy="574547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33252D-3616-4FBB-B6D0-7B8D5254FC75}">
      <dsp:nvSpPr>
        <dsp:cNvPr id="0" name=""/>
        <dsp:cNvSpPr/>
      </dsp:nvSpPr>
      <dsp:spPr>
        <a:xfrm>
          <a:off x="1206550" y="565842"/>
          <a:ext cx="5295849" cy="10446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557" tIns="110557" rIns="110557" bIns="110557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 данный момент разработан дизайн-макет цифровой платформы, проведен анализ рынка, сформирован бизнес-план и ведется поиск потенциальных работников и поставщиков</a:t>
          </a:r>
          <a:endParaRPr lang="en-US" sz="1400" kern="1200" dirty="0"/>
        </a:p>
      </dsp:txBody>
      <dsp:txXfrm>
        <a:off x="1206550" y="565842"/>
        <a:ext cx="5295849" cy="1044632"/>
      </dsp:txXfrm>
    </dsp:sp>
    <dsp:sp modelId="{F250609F-E5EC-4AD9-8EEC-632C73C0208F}">
      <dsp:nvSpPr>
        <dsp:cNvPr id="0" name=""/>
        <dsp:cNvSpPr/>
      </dsp:nvSpPr>
      <dsp:spPr>
        <a:xfrm>
          <a:off x="0" y="1871633"/>
          <a:ext cx="6502400" cy="104463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B9B802-E916-4E0B-945A-0A23D634E99A}">
      <dsp:nvSpPr>
        <dsp:cNvPr id="0" name=""/>
        <dsp:cNvSpPr/>
      </dsp:nvSpPr>
      <dsp:spPr>
        <a:xfrm>
          <a:off x="316001" y="2106675"/>
          <a:ext cx="574547" cy="57454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543A63-C891-4EB4-A4F2-B9096FB320C8}">
      <dsp:nvSpPr>
        <dsp:cNvPr id="0" name=""/>
        <dsp:cNvSpPr/>
      </dsp:nvSpPr>
      <dsp:spPr>
        <a:xfrm>
          <a:off x="1206550" y="1871633"/>
          <a:ext cx="5295849" cy="10446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557" tIns="110557" rIns="110557" bIns="110557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Планируется:  получение гранта, подготовка помещения и материалов, </a:t>
          </a:r>
          <a:r>
            <a:rPr lang="ru-RU" sz="1400" kern="1200" dirty="0" err="1" smtClean="0"/>
            <a:t>найм</a:t>
          </a:r>
          <a:r>
            <a:rPr lang="ru-RU" sz="1400" kern="1200" dirty="0" smtClean="0"/>
            <a:t> сотрудников, доработка и запуск цифровой платформы и маркетинговой кампании, запуск проекта.</a:t>
          </a:r>
          <a:endParaRPr lang="en-US" sz="1400" kern="1200" dirty="0"/>
        </a:p>
      </dsp:txBody>
      <dsp:txXfrm>
        <a:off x="1206550" y="1871633"/>
        <a:ext cx="5295849" cy="10446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B7D1-1B51-4DAC-9BB6-2332069B6FE4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2F1A3-0D9F-4864-97CE-0B1B2A6E8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366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2F1A3-0D9F-4864-97CE-0B1B2A6E8B7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546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D243E-A6A1-F141-E389-AE6061126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44A5F-76D5-497F-99A5-BD69E78987F2}" type="datetimeFigureOut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60458-9EA9-9968-045C-F2665B9EB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74D7A-70F5-1B9D-91CC-14709301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143F6B-F983-4381-A4EA-91C99029B19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3368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1A2EF-E971-AE58-8E36-D259F6201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DD378-DA9D-4BA8-AC91-65A7D4C66BCB}" type="datetimeFigureOut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FC7B1-9BFC-2C03-74A0-A4545CB3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1CF8D-0096-F157-380D-645EA1686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846A6D-438E-401B-908D-5DF0E78B90A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63986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E0927-0FEE-319C-F37D-57F48B49A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9D63A-FFAC-452F-A367-105F1A39587E}" type="datetimeFigureOut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3A0E1-08CB-B038-F11F-703BA02D4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C2BAD-76B8-F342-5E1A-614A6F947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95E52-C8AB-4747-96F6-F2DE00D350B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43017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3569025-B815-7E2E-9D53-F011AD23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006B3-2F8F-412C-9D26-FC55C7273BEB}" type="datetimeFigureOut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4A9820C-0E07-D694-EDAD-F8A9F9473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9CB5F4-B8B2-04C8-11F9-681FDA5F8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4DA64-21F9-4D9F-852E-3797D495125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061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89C11EC-D867-01F5-D886-FD530D7E3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E49F0-F656-4349-B824-7DCB63D820FD}" type="datetimeFigureOut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FCD22CB-50B5-A0D7-AA80-D4343D60B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05C7CB4-6C73-B540-77C2-522BE9029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993840-AFE7-4533-8802-0CE27A6E832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2865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F545D34-70CE-672E-E718-5372104C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83D6A-08B9-47D1-A4D4-899219094ED3}" type="datetimeFigureOut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BD537D7-12F6-9080-6EA3-2A9578149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5FDCE5D-CF56-5CF3-C9E7-83B81E442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8668F-F5EE-4D23-B9D5-CAF1C8548CC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052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A958710-4031-CF1F-26D4-A8150BDDA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7BBDB-22A2-4844-9381-CDA6BA732716}" type="datetimeFigureOut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23E1F41-CAD0-A6CB-0BFB-0CB0447A7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D579DD6-AE50-2C87-07CE-86221C10A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5FEAB-AEEC-4E2C-8586-F192CFF9214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92909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ABD67DE-E26C-44B1-568E-4C741FB5B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63AC1-F482-4D1B-948D-590170E950DC}" type="datetimeFigureOut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C32DDE9-F3C8-DCB4-3B59-D3748B5D9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FBED50-3690-19C4-D7FD-008AD246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90F6C3-BBAD-43B2-B4BD-C4E46719C95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36375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94120B6-0723-699B-5FCE-9EF831966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0F966-8475-40B7-A98D-7007AF88AB13}" type="datetimeFigureOut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581AC66-D7B6-287F-AC59-7ABA0803E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BE7EB58-58A3-B06F-8C4E-48E668071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5E85D7-ED80-4B93-99F2-23A5E0A4354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22903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E98D8-BC6A-CB6E-B9EA-80970680B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D8D71-83BD-40C4-AB59-FCC62AD3854A}" type="datetimeFigureOut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34E50-B4E9-14C0-822B-0520C1D4E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AE3F6-8C97-E29B-F6B7-7354E4493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2F9677-F618-48EB-A03F-73B0D60063A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63751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F49F8-FA81-AFA4-B434-C070BD361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57659-FF3A-485A-AAE9-74426E97F297}" type="datetimeFigureOut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0EF72-5B14-69AB-B5CF-F8FF3CC9A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6A568-F8AB-EE13-96E4-C894EAE8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5B8CC-8EB6-454D-B793-9717085FEB4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08434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5148CFC-6CAF-0D9B-96EE-253B039DDCB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E3C799A-CCBF-38C2-9C2D-6465BACD10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017C3-1D18-FC26-DDBF-C53C1BC214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DAE34C-4B0C-432A-9038-80B73EC33D24}" type="datetimeFigureOut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AD0D9-72D2-3759-0D2D-EE5C77163D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EB2F9-CCAE-2F41-5976-FA80515F6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26C4504-750C-43AE-B8AB-404B3FE8F454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1373"/>
            <a:ext cx="12322629" cy="74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00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629" y="0"/>
            <a:ext cx="12322629" cy="767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8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8" descr="Изображение выглядит как одежд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004DF9E6-225F-D86B-F4AD-24C1ECE3DE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9091" r="-1" b="52172"/>
          <a:stretch/>
        </p:blipFill>
        <p:spPr>
          <a:xfrm>
            <a:off x="3580806" y="10"/>
            <a:ext cx="866851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814507-6884-0F42-CF56-99D5D8114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ru-RU" dirty="0" smtClean="0">
                <a:latin typeface="Sabon Next LT"/>
                <a:cs typeface="Sabon Next LT"/>
              </a:rPr>
              <a:t>Решаемые проблемы</a:t>
            </a:r>
            <a:r>
              <a:rPr lang="en-US" dirty="0" smtClean="0">
                <a:latin typeface="Sabon Next LT"/>
                <a:cs typeface="Sabon Next LT"/>
              </a:rPr>
              <a:t>:</a:t>
            </a:r>
            <a:endParaRPr lang="en-US" dirty="0">
              <a:latin typeface="Sabon Next LT"/>
              <a:cs typeface="Sabon Next LT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AC855D35-DD22-8015-4F5D-5BC406C01D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094" y="2718054"/>
            <a:ext cx="6944106" cy="4022919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latin typeface="Sabon Next LT"/>
                <a:cs typeface="Sabon Next LT"/>
              </a:rPr>
              <a:t>1) </a:t>
            </a:r>
            <a:r>
              <a:rPr lang="en-US" sz="1800" dirty="0" err="1">
                <a:latin typeface="Sabon Next LT"/>
                <a:cs typeface="Sabon Next LT"/>
              </a:rPr>
              <a:t>Женщины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мусульманской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конфессии</a:t>
            </a:r>
            <a:r>
              <a:rPr lang="en-US" sz="1800" dirty="0">
                <a:latin typeface="Sabon Next LT"/>
                <a:cs typeface="Sabon Next LT"/>
              </a:rPr>
              <a:t>  </a:t>
            </a:r>
            <a:r>
              <a:rPr lang="en-US" sz="1800" dirty="0" err="1">
                <a:latin typeface="Sabon Next LT"/>
                <a:cs typeface="Sabon Next LT"/>
              </a:rPr>
              <a:t>ввиду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 smtClean="0">
                <a:latin typeface="Sabon Next LT"/>
                <a:cs typeface="Sabon Next LT"/>
              </a:rPr>
              <a:t>соблюде</a:t>
            </a:r>
            <a:r>
              <a:rPr lang="ru-RU" sz="1800" dirty="0" smtClean="0">
                <a:latin typeface="Sabon Next LT"/>
                <a:cs typeface="Sabon Next LT"/>
              </a:rPr>
              <a:t>н</a:t>
            </a:r>
            <a:r>
              <a:rPr lang="en-US" sz="1800" dirty="0" err="1" smtClean="0">
                <a:latin typeface="Sabon Next LT"/>
                <a:cs typeface="Sabon Next LT"/>
              </a:rPr>
              <a:t>ия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ru-RU" sz="1800" dirty="0" smtClean="0">
                <a:latin typeface="Sabon Next LT"/>
                <a:cs typeface="Sabon Next LT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 err="1" smtClean="0">
                <a:latin typeface="Sabon Next LT"/>
                <a:cs typeface="Sabon Next LT"/>
              </a:rPr>
              <a:t>законов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шариата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не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могут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посещать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обычные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салоны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smtClean="0">
                <a:latin typeface="Sabon Next LT"/>
                <a:cs typeface="Sabon Next LT"/>
              </a:rPr>
              <a:t>и</a:t>
            </a:r>
            <a:endParaRPr lang="ru-RU" sz="1800" dirty="0">
              <a:latin typeface="Sabon Next LT"/>
              <a:cs typeface="Sabon Next 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 err="1" smtClean="0">
                <a:latin typeface="Sabon Next LT"/>
                <a:cs typeface="Sabon Next LT"/>
              </a:rPr>
              <a:t>делать</a:t>
            </a:r>
            <a:r>
              <a:rPr lang="en-US" sz="1800" dirty="0">
                <a:latin typeface="Sabon Next LT"/>
                <a:cs typeface="Sabon Next LT"/>
              </a:rPr>
              <a:t> в </a:t>
            </a:r>
            <a:r>
              <a:rPr lang="en-US" sz="1800" dirty="0" err="1">
                <a:latin typeface="Sabon Next LT"/>
                <a:cs typeface="Sabon Next LT"/>
              </a:rPr>
              <a:t>них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некоторые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косметологические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 smtClean="0">
                <a:latin typeface="Sabon Next LT"/>
                <a:cs typeface="Sabon Next LT"/>
              </a:rPr>
              <a:t>процедуры</a:t>
            </a:r>
            <a:r>
              <a:rPr lang="ru-RU" sz="1800" dirty="0" smtClean="0">
                <a:latin typeface="Sabon Next LT"/>
                <a:cs typeface="Sabon Next LT"/>
              </a:rPr>
              <a:t>.</a:t>
            </a:r>
            <a:endParaRPr lang="en-US" sz="1800" dirty="0">
              <a:latin typeface="Sabon Next LT"/>
              <a:cs typeface="Sabon Next LT"/>
            </a:endParaRPr>
          </a:p>
          <a:p>
            <a:pPr>
              <a:lnSpc>
                <a:spcPct val="100000"/>
              </a:lnSpc>
            </a:pPr>
            <a:endParaRPr lang="en-US" sz="1800" dirty="0">
              <a:latin typeface="Sabon Next LT"/>
              <a:cs typeface="Sabon Next 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latin typeface="Sabon Next LT"/>
                <a:cs typeface="Sabon Next LT"/>
              </a:rPr>
              <a:t>2) В </a:t>
            </a:r>
            <a:r>
              <a:rPr lang="en-US" sz="1800" dirty="0" err="1">
                <a:latin typeface="Sabon Next LT"/>
                <a:cs typeface="Sabon Next LT"/>
              </a:rPr>
              <a:t>Казани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нет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салонов</a:t>
            </a:r>
            <a:r>
              <a:rPr lang="en-US" sz="1800" dirty="0">
                <a:latin typeface="Sabon Next LT"/>
                <a:cs typeface="Sabon Next LT"/>
              </a:rPr>
              <a:t>, </a:t>
            </a:r>
            <a:r>
              <a:rPr lang="en-US" sz="1800" dirty="0" err="1">
                <a:latin typeface="Sabon Next LT"/>
                <a:cs typeface="Sabon Next LT"/>
              </a:rPr>
              <a:t>которые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специализируются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 smtClean="0">
                <a:latin typeface="Sabon Next LT"/>
                <a:cs typeface="Sabon Next LT"/>
              </a:rPr>
              <a:t>только</a:t>
            </a:r>
            <a:endParaRPr lang="ru-RU" sz="1800" dirty="0" smtClean="0">
              <a:latin typeface="Sabon Next LT"/>
              <a:cs typeface="Sabon Next 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 err="1" smtClean="0">
                <a:latin typeface="Sabon Next LT"/>
                <a:cs typeface="Sabon Next LT"/>
              </a:rPr>
              <a:t>на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халяль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 smtClean="0">
                <a:latin typeface="Sabon Next LT"/>
                <a:cs typeface="Sabon Next LT"/>
              </a:rPr>
              <a:t>процедурах</a:t>
            </a:r>
            <a:r>
              <a:rPr lang="ru-RU" sz="1800" dirty="0">
                <a:latin typeface="Sabon Next LT"/>
                <a:cs typeface="Sabon Next LT"/>
              </a:rPr>
              <a:t>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58002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119496" y="0"/>
            <a:ext cx="12583391" cy="7089234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4412" y="4001294"/>
            <a:ext cx="740756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Целевая аудитория </a:t>
            </a:r>
            <a:r>
              <a:rPr lang="ru-RU" dirty="0" smtClean="0">
                <a:solidFill>
                  <a:schemeClr val="bg1"/>
                </a:solidFill>
              </a:rPr>
              <a:t>– женщины мусульманской конфессии. В большинстве 18-27 лет по результатам проведенного опроса.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Потенциал рынка сферы красоты среди мусульманских женщин в республике Татарстан на 2023 год оценивается в 330 000 </a:t>
            </a:r>
            <a:r>
              <a:rPr lang="ru-RU" dirty="0">
                <a:solidFill>
                  <a:schemeClr val="bg1"/>
                </a:solidFill>
              </a:rPr>
              <a:t>человек (33,8% экономически активного населения женщин </a:t>
            </a:r>
            <a:r>
              <a:rPr lang="ru-RU" dirty="0" smtClean="0">
                <a:solidFill>
                  <a:schemeClr val="bg1"/>
                </a:solidFill>
              </a:rPr>
              <a:t>региона).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816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52D1D3D-C261-737E-E72E-ADD323C595D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099" name="Рисунок 7" descr="Изображение выглядит как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F975C6A9-5856-0AC0-DEDE-100800A247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26080"/>
            <a:ext cx="12192000" cy="7008253"/>
          </a:xfrm>
          <a:ln>
            <a:solidFill>
              <a:schemeClr val="tx1">
                <a:lumMod val="75000"/>
              </a:schemeClr>
            </a:solidFill>
          </a:ln>
        </p:spPr>
      </p:pic>
      <p:sp>
        <p:nvSpPr>
          <p:cNvPr id="4100" name="Заголовок 1">
            <a:extLst>
              <a:ext uri="{FF2B5EF4-FFF2-40B4-BE49-F238E27FC236}">
                <a16:creationId xmlns:a16="http://schemas.microsoft.com/office/drawing/2014/main" id="{42A0965B-4C14-ECB6-A8F0-B16E1B6A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39358" y="850565"/>
            <a:ext cx="5223794" cy="4833937"/>
          </a:xfrm>
        </p:spPr>
        <p:txBody>
          <a:bodyPr/>
          <a:lstStyle/>
          <a:p>
            <a:pPr algn="r"/>
            <a:r>
              <a:rPr lang="ru-RU" altLang="ru-RU" dirty="0" err="1">
                <a:effectLst>
                  <a:glow rad="101600">
                    <a:schemeClr val="accent1">
                      <a:lumMod val="50000"/>
                      <a:alpha val="60000"/>
                    </a:schemeClr>
                  </a:glow>
                </a:effectLst>
              </a:rPr>
              <a:t>Инновационность</a:t>
            </a:r>
            <a:r>
              <a:rPr lang="ru-RU" altLang="ru-RU" dirty="0">
                <a:effectLst>
                  <a:glow rad="101600">
                    <a:schemeClr val="accent1">
                      <a:lumMod val="50000"/>
                      <a:alpha val="60000"/>
                    </a:schemeClr>
                  </a:glow>
                </a:effectLst>
              </a:rPr>
              <a:t> проекта </a:t>
            </a:r>
            <a:endParaRPr lang="en-US" altLang="ru-RU" dirty="0">
              <a:effectLst>
                <a:glow rad="101600">
                  <a:schemeClr val="accent1">
                    <a:lumMod val="50000"/>
                    <a:alpha val="60000"/>
                  </a:schemeClr>
                </a:glow>
              </a:effectLst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228DC08-CC38-DC03-36B4-9DA3B306F43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4652963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2" name="Объект 2">
            <a:extLst>
              <a:ext uri="{FF2B5EF4-FFF2-40B4-BE49-F238E27FC236}">
                <a16:creationId xmlns:a16="http://schemas.microsoft.com/office/drawing/2014/main" id="{ABE53B57-0B14-01AB-46EF-7AA35D30FA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4839" y="452582"/>
            <a:ext cx="7160906" cy="6766383"/>
          </a:xfrm>
        </p:spPr>
        <p:txBody>
          <a:bodyPr anchor="ctr"/>
          <a:lstStyle/>
          <a:p>
            <a:pPr marL="0" indent="0">
              <a:buNone/>
            </a:pPr>
            <a:r>
              <a:rPr lang="ru-RU" altLang="ru-RU" sz="2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Технологичность </a:t>
            </a:r>
            <a:r>
              <a:rPr lang="ru-RU" altLang="ru-RU" sz="20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проекта заключается в удовлетворении потребности женщин мусульманской конфессии делать косметологические </a:t>
            </a:r>
            <a:r>
              <a:rPr lang="ru-RU" altLang="ru-RU" sz="2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процедуры</a:t>
            </a:r>
            <a:r>
              <a:rPr lang="ru-RU" altLang="ru-RU" sz="20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 </a:t>
            </a:r>
            <a:r>
              <a:rPr lang="ru-RU" altLang="ru-RU" sz="2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в соответствии с канонами Ислама, используя передовые методы и технологии в косметологии.</a:t>
            </a:r>
          </a:p>
          <a:p>
            <a:pPr marL="0" indent="0">
              <a:buNone/>
            </a:pPr>
            <a:r>
              <a:rPr lang="ru-RU" altLang="ru-RU" sz="20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Уникальность заключается в том, что на данный момент в Казани отсутствуют </a:t>
            </a:r>
            <a:r>
              <a:rPr lang="ru-RU" altLang="ru-RU" sz="2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подобные салоны красоты.  </a:t>
            </a:r>
            <a:r>
              <a:rPr lang="ru-RU" altLang="ru-RU" sz="20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Наш салон отличается самым большим выбором косметологических процедур</a:t>
            </a:r>
            <a:r>
              <a:rPr lang="ru-RU" altLang="ru-RU" sz="2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, использованием косметических средств только с сертификацией </a:t>
            </a:r>
            <a:r>
              <a:rPr lang="ru-RU" altLang="ru-RU" sz="2000" dirty="0" err="1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халяль</a:t>
            </a:r>
            <a:r>
              <a:rPr lang="ru-RU" altLang="ru-RU" sz="2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,  </a:t>
            </a:r>
            <a:r>
              <a:rPr lang="ru-RU" altLang="ru-RU" sz="20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имеется полная подготовка к </a:t>
            </a:r>
            <a:r>
              <a:rPr lang="ru-RU" altLang="ru-RU" sz="20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никаху</a:t>
            </a:r>
            <a:r>
              <a:rPr lang="ru-RU" altLang="ru-RU" sz="20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abon Next LT"/>
                <a:ea typeface="Sabon Next LT" panose="02000500000000000000" pitchFamily="2" charset="0"/>
                <a:cs typeface="Sabon Next LT"/>
              </a:rPr>
              <a:t> по демократичным ценам и продажа украшений местных дизайнеров. </a:t>
            </a:r>
          </a:p>
          <a:p>
            <a:pPr marL="0" indent="0">
              <a:buNone/>
            </a:pPr>
            <a:endParaRPr lang="ru-RU" altLang="ru-RU" sz="1800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abon Next LT"/>
              <a:ea typeface="Sabon Next LT" panose="02000500000000000000" pitchFamily="2" charset="0"/>
              <a:cs typeface="Sabon Next LT"/>
            </a:endParaRPr>
          </a:p>
          <a:p>
            <a:pPr marL="0" indent="0">
              <a:buNone/>
            </a:pPr>
            <a:endParaRPr lang="en-US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cs typeface="Calibri" panose="020F0502020204030204"/>
            </a:endParaRPr>
          </a:p>
          <a:p>
            <a:pPr marL="0"/>
            <a:endParaRPr lang="en-US" altLang="ru-RU" sz="1800" dirty="0">
              <a:solidFill>
                <a:srgbClr val="FFFFFF"/>
              </a:solidFill>
              <a:highlight>
                <a:srgbClr val="808080"/>
              </a:highlight>
              <a:latin typeface="Sabon Next LT"/>
              <a:ea typeface="Sabon Next LT" panose="02000500000000000000" pitchFamily="2" charset="0"/>
              <a:cs typeface="Sabon Next LT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Рисунок 20" descr="Изображение выглядит как одежда, человек, темный, черный&#10;&#10;Автоматически созданное описание">
            <a:extLst>
              <a:ext uri="{FF2B5EF4-FFF2-40B4-BE49-F238E27FC236}">
                <a16:creationId xmlns:a16="http://schemas.microsoft.com/office/drawing/2014/main" id="{F7D9BAC6-F663-E69E-6F65-701197DD13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alphaModFix amt="40000"/>
          </a:blip>
          <a:srcRect t="3183" b="12547"/>
          <a:stretch/>
        </p:blipFill>
        <p:spPr>
          <a:xfrm>
            <a:off x="0" y="-156072"/>
            <a:ext cx="12191979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033776-DA9E-5B60-660F-A470E0E08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4525078" cy="216158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z="3200" dirty="0" smtClean="0"/>
              <a:t>Конкурентоспособность проекта.</a:t>
            </a:r>
            <a:endParaRPr lang="en-US" sz="320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6E012F-90FE-8F2F-2B1A-550A689A42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248" y="3272923"/>
            <a:ext cx="10388399" cy="341556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 Конкурентоспособность будет обеспечена обширным выбором и высоким качеством предоставляемых услуг, доступными ценами, высоким качеством сервиса и индивидуальным подходом к каждому клиенту, наличие сертификации </a:t>
            </a:r>
            <a:r>
              <a:rPr lang="ru-RU" sz="2000" dirty="0" err="1" smtClean="0"/>
              <a:t>Халяль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dirty="0" smtClean="0"/>
              <a:t>Данный проект является прибыльным, так как в условиях современной действительности мусульманское сообщество в России все более стремительно растет, развивается и, соответственно, запрос на </a:t>
            </a:r>
            <a:r>
              <a:rPr lang="ru-RU" sz="2000" dirty="0" err="1" smtClean="0"/>
              <a:t>халяльные</a:t>
            </a:r>
            <a:r>
              <a:rPr lang="ru-RU" sz="2000" dirty="0" smtClean="0"/>
              <a:t> услуги возрастает.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376042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A8E0E3-8E16-2DE2-ECDA-ED83543B8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5253" y="151331"/>
            <a:ext cx="466825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err="1">
                <a:latin typeface="Sabon Next LT"/>
                <a:cs typeface="Sabon Next LT"/>
              </a:rPr>
              <a:t>Конкуренты</a:t>
            </a:r>
            <a:r>
              <a:rPr lang="en-US">
                <a:latin typeface="Sabon Next LT"/>
                <a:cs typeface="Sabon Next LT"/>
              </a:rPr>
              <a:t>:</a:t>
            </a:r>
            <a:endParaRPr lang="en-US" kern="1200">
              <a:latin typeface="Sabon Next LT"/>
              <a:cs typeface="Sabon Next LT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EEE8F11-3582-44B7-9869-F2D26D7DD9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133221" cy="3548529"/>
          </a:xfrm>
          <a:custGeom>
            <a:avLst/>
            <a:gdLst>
              <a:gd name="connsiteX0" fmla="*/ 0 w 4133221"/>
              <a:gd name="connsiteY0" fmla="*/ 0 h 3548529"/>
              <a:gd name="connsiteX1" fmla="*/ 3798429 w 4133221"/>
              <a:gd name="connsiteY1" fmla="*/ 0 h 3548529"/>
              <a:gd name="connsiteX2" fmla="*/ 3850140 w 4133221"/>
              <a:gd name="connsiteY2" fmla="*/ 85119 h 3548529"/>
              <a:gd name="connsiteX3" fmla="*/ 4133221 w 4133221"/>
              <a:gd name="connsiteY3" fmla="*/ 1203093 h 3548529"/>
              <a:gd name="connsiteX4" fmla="*/ 1787785 w 4133221"/>
              <a:gd name="connsiteY4" fmla="*/ 3548529 h 3548529"/>
              <a:gd name="connsiteX5" fmla="*/ 129311 w 4133221"/>
              <a:gd name="connsiteY5" fmla="*/ 2861567 h 3548529"/>
              <a:gd name="connsiteX6" fmla="*/ 0 w 4133221"/>
              <a:gd name="connsiteY6" fmla="*/ 2719289 h 354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3221" h="3548529">
                <a:moveTo>
                  <a:pt x="0" y="0"/>
                </a:moveTo>
                <a:lnTo>
                  <a:pt x="3798429" y="0"/>
                </a:lnTo>
                <a:lnTo>
                  <a:pt x="3850140" y="85119"/>
                </a:lnTo>
                <a:cubicBezTo>
                  <a:pt x="4030674" y="417451"/>
                  <a:pt x="4133221" y="798296"/>
                  <a:pt x="4133221" y="1203093"/>
                </a:cubicBezTo>
                <a:cubicBezTo>
                  <a:pt x="4133221" y="2498442"/>
                  <a:pt x="3083134" y="3548529"/>
                  <a:pt x="1787785" y="3548529"/>
                </a:cubicBezTo>
                <a:cubicBezTo>
                  <a:pt x="1140111" y="3548529"/>
                  <a:pt x="553752" y="3286007"/>
                  <a:pt x="129311" y="2861567"/>
                </a:cubicBezTo>
                <a:lnTo>
                  <a:pt x="0" y="271928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141F1CC-6A53-4BCF-9127-AABB52E249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1" y="3842187"/>
            <a:ext cx="3321156" cy="3015812"/>
          </a:xfrm>
          <a:custGeom>
            <a:avLst/>
            <a:gdLst>
              <a:gd name="connsiteX0" fmla="*/ 1359768 w 3321156"/>
              <a:gd name="connsiteY0" fmla="*/ 0 h 3015812"/>
              <a:gd name="connsiteX1" fmla="*/ 3321156 w 3321156"/>
              <a:gd name="connsiteY1" fmla="*/ 1961388 h 3015812"/>
              <a:gd name="connsiteX2" fmla="*/ 3084427 w 3321156"/>
              <a:gd name="connsiteY2" fmla="*/ 2896302 h 3015812"/>
              <a:gd name="connsiteX3" fmla="*/ 3011823 w 3321156"/>
              <a:gd name="connsiteY3" fmla="*/ 3015812 h 3015812"/>
              <a:gd name="connsiteX4" fmla="*/ 0 w 3321156"/>
              <a:gd name="connsiteY4" fmla="*/ 3015812 h 3015812"/>
              <a:gd name="connsiteX5" fmla="*/ 0 w 3321156"/>
              <a:gd name="connsiteY5" fmla="*/ 549808 h 3015812"/>
              <a:gd name="connsiteX6" fmla="*/ 112143 w 3321156"/>
              <a:gd name="connsiteY6" fmla="*/ 447886 h 3015812"/>
              <a:gd name="connsiteX7" fmla="*/ 1359768 w 3321156"/>
              <a:gd name="connsiteY7" fmla="*/ 0 h 301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1156" h="3015812">
                <a:moveTo>
                  <a:pt x="1359768" y="0"/>
                </a:moveTo>
                <a:cubicBezTo>
                  <a:pt x="2443013" y="0"/>
                  <a:pt x="3321156" y="878143"/>
                  <a:pt x="3321156" y="1961388"/>
                </a:cubicBezTo>
                <a:cubicBezTo>
                  <a:pt x="3321156" y="2299902"/>
                  <a:pt x="3235400" y="2618387"/>
                  <a:pt x="3084427" y="2896302"/>
                </a:cubicBezTo>
                <a:lnTo>
                  <a:pt x="3011823" y="3015812"/>
                </a:lnTo>
                <a:lnTo>
                  <a:pt x="0" y="3015812"/>
                </a:lnTo>
                <a:lnTo>
                  <a:pt x="0" y="549808"/>
                </a:lnTo>
                <a:lnTo>
                  <a:pt x="112143" y="447886"/>
                </a:lnTo>
                <a:cubicBezTo>
                  <a:pt x="451187" y="168082"/>
                  <a:pt x="885848" y="0"/>
                  <a:pt x="135976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61B2B49-7142-4CA8-A929-4671548E6A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4530" y="2496668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EC2F13C7-7C89-FBDE-3229-3139D4A33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-1"/>
          <a:stretch/>
        </p:blipFill>
        <p:spPr>
          <a:xfrm>
            <a:off x="3559122" y="2661260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8" name="Рисунок 8">
            <a:extLst>
              <a:ext uri="{FF2B5EF4-FFF2-40B4-BE49-F238E27FC236}">
                <a16:creationId xmlns:a16="http://schemas.microsoft.com/office/drawing/2014/main" id="{FAAA2D28-16F0-5B97-7948-C2D6E90A2A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r="5350" b="-2"/>
          <a:stretch/>
        </p:blipFill>
        <p:spPr>
          <a:xfrm>
            <a:off x="20" y="10"/>
            <a:ext cx="3967953" cy="3383270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</p:spPr>
      </p:pic>
      <p:pic>
        <p:nvPicPr>
          <p:cNvPr id="10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5ABBDBC-C2DE-55A0-DA89-274B93E75D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050"/>
          <a:stretch/>
        </p:blipFill>
        <p:spPr>
          <a:xfrm>
            <a:off x="90684" y="3846274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067B6ED-951A-96D3-1711-C09E0378F7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66690" y="736237"/>
            <a:ext cx="4421411" cy="6455062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1800" b="1" dirty="0">
                <a:latin typeface="Sabon Next LT"/>
                <a:cs typeface="Sabon Next LT"/>
              </a:rPr>
              <a:t>1) "</a:t>
            </a:r>
            <a:r>
              <a:rPr lang="en-US" sz="1800" b="1" dirty="0" err="1">
                <a:latin typeface="Sabon Next LT"/>
                <a:cs typeface="Sabon Next LT"/>
              </a:rPr>
              <a:t>Принцесса</a:t>
            </a:r>
            <a:r>
              <a:rPr lang="en-US" sz="1800" b="1" dirty="0">
                <a:latin typeface="Sabon Next LT"/>
                <a:cs typeface="Sabon Next LT"/>
              </a:rPr>
              <a:t> </a:t>
            </a:r>
            <a:r>
              <a:rPr lang="en-US" sz="1800" b="1" dirty="0" err="1">
                <a:latin typeface="Sabon Next LT"/>
                <a:cs typeface="Sabon Next LT"/>
              </a:rPr>
              <a:t>востока</a:t>
            </a:r>
            <a:r>
              <a:rPr lang="en-US" sz="1800" b="1" dirty="0">
                <a:latin typeface="Sabon Next LT"/>
                <a:cs typeface="Sabon Next LT"/>
              </a:rPr>
              <a:t>"-</a:t>
            </a:r>
            <a:r>
              <a:rPr lang="en-US" sz="1800" b="1" dirty="0" err="1">
                <a:latin typeface="Sabon Next LT"/>
                <a:cs typeface="Sabon Next LT"/>
              </a:rPr>
              <a:t>это</a:t>
            </a:r>
            <a:r>
              <a:rPr lang="en-US" sz="1800" b="1" dirty="0">
                <a:latin typeface="Sabon Next LT"/>
                <a:cs typeface="Sabon Next LT"/>
              </a:rPr>
              <a:t> </a:t>
            </a:r>
            <a:r>
              <a:rPr lang="en-US" sz="1800" b="1" dirty="0" err="1">
                <a:latin typeface="Sabon Next LT"/>
                <a:cs typeface="Sabon Next LT"/>
              </a:rPr>
              <a:t>бьюти-студия</a:t>
            </a:r>
            <a:r>
              <a:rPr lang="en-US" sz="1800" b="1" dirty="0">
                <a:latin typeface="Sabon Next LT"/>
                <a:cs typeface="Sabon Next LT"/>
              </a:rPr>
              <a:t> </a:t>
            </a:r>
            <a:r>
              <a:rPr lang="en-US" sz="1800" b="1" dirty="0" err="1">
                <a:latin typeface="Sabon Next LT"/>
                <a:cs typeface="Sabon Next LT"/>
              </a:rPr>
              <a:t>бизнес-класса</a:t>
            </a:r>
            <a:r>
              <a:rPr lang="en-US" sz="1800" b="1" dirty="0">
                <a:latin typeface="Sabon Next LT"/>
                <a:cs typeface="Sabon Next LT"/>
              </a:rPr>
              <a:t>. </a:t>
            </a:r>
            <a:endParaRPr lang="en-US" sz="1800" dirty="0">
              <a:latin typeface="Sabon Next LT"/>
              <a:cs typeface="Sabon Next LT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1800" dirty="0">
                <a:latin typeface="Sabon Next LT"/>
                <a:cs typeface="Sabon Next LT"/>
              </a:rPr>
              <a:t>В </a:t>
            </a:r>
            <a:r>
              <a:rPr lang="en-US" sz="1800" dirty="0" err="1">
                <a:latin typeface="Sabon Next LT"/>
                <a:cs typeface="Sabon Next LT"/>
              </a:rPr>
              <a:t>салоне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имеется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молельная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комната</a:t>
            </a:r>
            <a:r>
              <a:rPr lang="en-US" sz="1800" dirty="0">
                <a:latin typeface="Sabon Next LT"/>
                <a:cs typeface="Sabon Next LT"/>
              </a:rPr>
              <a:t> и </a:t>
            </a:r>
            <a:r>
              <a:rPr lang="en-US" sz="1800" dirty="0" err="1">
                <a:latin typeface="Sabon Next LT"/>
                <a:cs typeface="Sabon Next LT"/>
              </a:rPr>
              <a:t>комната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для</a:t>
            </a:r>
            <a:r>
              <a:rPr lang="en-US" sz="1800" dirty="0">
                <a:latin typeface="Sabon Next LT"/>
                <a:cs typeface="Sabon Next LT"/>
              </a:rPr>
              <a:t> </a:t>
            </a:r>
            <a:r>
              <a:rPr lang="en-US" sz="1800" dirty="0" err="1">
                <a:latin typeface="Sabon Next LT"/>
                <a:cs typeface="Sabon Next LT"/>
              </a:rPr>
              <a:t>омовения</a:t>
            </a:r>
            <a:r>
              <a:rPr lang="en-US" sz="1800" dirty="0">
                <a:latin typeface="Sabon Next LT"/>
                <a:cs typeface="Sabon Next LT"/>
              </a:rPr>
              <a:t>. </a:t>
            </a:r>
            <a:endParaRPr lang="ru-RU" sz="1800" dirty="0" smtClean="0">
              <a:latin typeface="Sabon Next LT"/>
              <a:cs typeface="Sabon Next LT"/>
            </a:endParaRPr>
          </a:p>
          <a:p>
            <a:pPr marL="0" indent="0">
              <a:spcAft>
                <a:spcPts val="0"/>
              </a:spcAft>
              <a:buNone/>
            </a:pPr>
            <a:endParaRPr lang="ru-RU" sz="1800" dirty="0" smtClean="0">
              <a:latin typeface="Sabon Next LT"/>
              <a:cs typeface="Sabon Next LT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1800" b="1" dirty="0" smtClean="0">
                <a:latin typeface="Sabon Next LT"/>
                <a:cs typeface="Sabon Next LT"/>
              </a:rPr>
              <a:t>2</a:t>
            </a:r>
            <a:r>
              <a:rPr lang="en-US" sz="1800" b="1" dirty="0">
                <a:latin typeface="Sabon Next LT"/>
                <a:cs typeface="Sabon Next LT"/>
              </a:rPr>
              <a:t>) "</a:t>
            </a:r>
            <a:r>
              <a:rPr lang="en-US" sz="1800" b="1" dirty="0" err="1">
                <a:latin typeface="Sabon Next LT"/>
                <a:cs typeface="Sabon Next LT"/>
              </a:rPr>
              <a:t>Жади</a:t>
            </a:r>
            <a:r>
              <a:rPr lang="en-US" sz="1800" b="1" dirty="0">
                <a:latin typeface="Sabon Next LT"/>
                <a:cs typeface="Sabon Next LT"/>
              </a:rPr>
              <a:t>" - </a:t>
            </a:r>
            <a:r>
              <a:rPr lang="en-US" sz="1800" b="1" dirty="0" err="1">
                <a:latin typeface="Sabon Next LT"/>
                <a:cs typeface="Sabon Next LT"/>
              </a:rPr>
              <a:t>салон</a:t>
            </a:r>
            <a:r>
              <a:rPr lang="en-US" sz="1800" b="1" dirty="0">
                <a:latin typeface="Sabon Next LT"/>
                <a:cs typeface="Sabon Next LT"/>
              </a:rPr>
              <a:t> </a:t>
            </a:r>
            <a:r>
              <a:rPr lang="en-US" sz="1800" b="1" dirty="0" err="1">
                <a:latin typeface="Sabon Next LT"/>
                <a:cs typeface="Sabon Next LT"/>
              </a:rPr>
              <a:t>красоты</a:t>
            </a:r>
            <a:r>
              <a:rPr lang="en-US" sz="1800" b="1" dirty="0">
                <a:latin typeface="Sabon Next LT"/>
                <a:cs typeface="Sabon Next LT"/>
              </a:rPr>
              <a:t>  </a:t>
            </a:r>
            <a:r>
              <a:rPr lang="en-US" sz="1800" b="1" dirty="0" err="1">
                <a:latin typeface="Sabon Next LT"/>
                <a:cs typeface="Sabon Next LT"/>
              </a:rPr>
              <a:t>предлагает</a:t>
            </a:r>
            <a:r>
              <a:rPr lang="en-US" sz="1800" b="1" dirty="0">
                <a:latin typeface="Sabon Next LT"/>
                <a:cs typeface="Sabon Next LT"/>
              </a:rPr>
              <a:t> </a:t>
            </a:r>
            <a:r>
              <a:rPr lang="en-US" sz="1800" b="1" dirty="0" err="1">
                <a:latin typeface="Sabon Next LT"/>
                <a:cs typeface="Sabon Next LT"/>
              </a:rPr>
              <a:t>широкий</a:t>
            </a:r>
            <a:r>
              <a:rPr lang="en-US" sz="1800" b="1" dirty="0">
                <a:latin typeface="Sabon Next LT"/>
                <a:cs typeface="Sabon Next LT"/>
              </a:rPr>
              <a:t> </a:t>
            </a:r>
            <a:r>
              <a:rPr lang="en-US" sz="1800" b="1" dirty="0" err="1">
                <a:latin typeface="Sabon Next LT"/>
                <a:cs typeface="Sabon Next LT"/>
              </a:rPr>
              <a:t>спектр</a:t>
            </a:r>
            <a:r>
              <a:rPr lang="en-US" sz="1800" b="1" dirty="0">
                <a:latin typeface="Sabon Next LT"/>
                <a:cs typeface="Sabon Next LT"/>
              </a:rPr>
              <a:t> </a:t>
            </a:r>
            <a:r>
              <a:rPr lang="en-US" sz="1800" b="1" dirty="0" err="1">
                <a:latin typeface="Sabon Next LT"/>
                <a:cs typeface="Sabon Next LT"/>
              </a:rPr>
              <a:t>услуг</a:t>
            </a:r>
            <a:r>
              <a:rPr lang="en-US" sz="1800" b="1" dirty="0">
                <a:latin typeface="Sabon Next LT"/>
                <a:cs typeface="Sabon Next LT"/>
              </a:rPr>
              <a:t> в </a:t>
            </a:r>
            <a:r>
              <a:rPr lang="en-US" sz="1800" b="1" dirty="0" err="1">
                <a:latin typeface="Sabon Next LT"/>
                <a:cs typeface="Sabon Next LT"/>
              </a:rPr>
              <a:t>области</a:t>
            </a:r>
            <a:r>
              <a:rPr lang="en-US" sz="1800" b="1" dirty="0">
                <a:latin typeface="Sabon Next LT"/>
                <a:cs typeface="Sabon Next LT"/>
              </a:rPr>
              <a:t> </a:t>
            </a:r>
            <a:r>
              <a:rPr lang="en-US" sz="1800" b="1" dirty="0" err="1">
                <a:latin typeface="Sabon Next LT"/>
                <a:cs typeface="Sabon Next LT"/>
              </a:rPr>
              <a:t>парикмахерского</a:t>
            </a:r>
            <a:r>
              <a:rPr lang="en-US" sz="1800" b="1" dirty="0">
                <a:latin typeface="Sabon Next LT"/>
                <a:cs typeface="Sabon Next LT"/>
              </a:rPr>
              <a:t> </a:t>
            </a:r>
            <a:r>
              <a:rPr lang="en-US" sz="1800" b="1" dirty="0" err="1">
                <a:latin typeface="Sabon Next LT"/>
                <a:cs typeface="Sabon Next LT"/>
              </a:rPr>
              <a:t>дела</a:t>
            </a:r>
            <a:r>
              <a:rPr lang="en-US" sz="1800" b="1" dirty="0">
                <a:latin typeface="Sabon Next LT"/>
                <a:cs typeface="Sabon Next LT"/>
              </a:rPr>
              <a:t>. </a:t>
            </a:r>
            <a:endParaRPr lang="ru-RU" sz="1800" b="1" dirty="0" smtClean="0">
              <a:latin typeface="Sabon Next LT"/>
              <a:cs typeface="Sabon Next LT"/>
            </a:endParaRPr>
          </a:p>
          <a:p>
            <a:pPr marL="0" indent="0">
              <a:spcAft>
                <a:spcPts val="0"/>
              </a:spcAft>
              <a:buNone/>
            </a:pPr>
            <a:endParaRPr lang="en-US" sz="1800" dirty="0">
              <a:latin typeface="Sabon Next LT"/>
              <a:cs typeface="Sabon Next LT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1800" b="1" dirty="0" smtClean="0">
                <a:latin typeface="Sabon Next LT"/>
                <a:cs typeface="Sabon Next LT"/>
              </a:rPr>
              <a:t>3</a:t>
            </a:r>
            <a:r>
              <a:rPr lang="en-US" sz="1800" b="1" dirty="0">
                <a:latin typeface="Sabon Next LT"/>
                <a:cs typeface="Sabon Next LT"/>
              </a:rPr>
              <a:t>) "</a:t>
            </a:r>
            <a:r>
              <a:rPr lang="en-US" sz="1800" b="1" dirty="0" err="1">
                <a:latin typeface="Sabon Next LT"/>
                <a:cs typeface="Sabon Next LT"/>
              </a:rPr>
              <a:t>Wellbody</a:t>
            </a:r>
            <a:r>
              <a:rPr lang="en-US" sz="1800" b="1" dirty="0">
                <a:latin typeface="Sabon Next LT"/>
                <a:cs typeface="Sabon Next LT"/>
              </a:rPr>
              <a:t>" -</a:t>
            </a:r>
            <a:r>
              <a:rPr lang="en-US" sz="1800" b="1" dirty="0" err="1">
                <a:latin typeface="Sabon Next LT"/>
                <a:cs typeface="Sabon Next LT"/>
              </a:rPr>
              <a:t>студия</a:t>
            </a:r>
            <a:r>
              <a:rPr lang="en-US" sz="1800" b="1" dirty="0">
                <a:latin typeface="Sabon Next LT"/>
                <a:cs typeface="Sabon Next LT"/>
              </a:rPr>
              <a:t> </a:t>
            </a:r>
            <a:r>
              <a:rPr lang="en-US" sz="1800" b="1" dirty="0" err="1">
                <a:latin typeface="Sabon Next LT"/>
                <a:cs typeface="Sabon Next LT"/>
              </a:rPr>
              <a:t>фитнеса</a:t>
            </a:r>
            <a:r>
              <a:rPr lang="en-US" sz="1800" b="1" dirty="0">
                <a:latin typeface="Sabon Next LT"/>
                <a:cs typeface="Sabon Next LT"/>
              </a:rPr>
              <a:t> и </a:t>
            </a:r>
            <a:r>
              <a:rPr lang="en-US" sz="1800" b="1" dirty="0" err="1">
                <a:latin typeface="Sabon Next LT"/>
                <a:cs typeface="Sabon Next LT"/>
              </a:rPr>
              <a:t>красоты</a:t>
            </a:r>
            <a:r>
              <a:rPr lang="en-US" sz="1800" b="1" dirty="0">
                <a:latin typeface="Sabon Next LT"/>
                <a:cs typeface="Sabon Next LT"/>
              </a:rPr>
              <a:t>.</a:t>
            </a:r>
            <a:endParaRPr lang="en-US" sz="1800" dirty="0">
              <a:latin typeface="Sabon Next LT"/>
              <a:cs typeface="Sabon Next LT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1800" dirty="0" smtClean="0">
                <a:latin typeface="Sabon Next LT"/>
                <a:cs typeface="Sabon Next LT"/>
              </a:rPr>
              <a:t> </a:t>
            </a:r>
            <a:r>
              <a:rPr lang="ru-RU" sz="1800" dirty="0" smtClean="0">
                <a:latin typeface="Sabon Next LT"/>
                <a:cs typeface="Sabon Next LT"/>
              </a:rPr>
              <a:t>Уход за телом и лицом</a:t>
            </a:r>
            <a:endParaRPr lang="en-US" sz="1800" dirty="0">
              <a:latin typeface="Sabon Next LT"/>
              <a:cs typeface="Sabon Next LT"/>
            </a:endParaRPr>
          </a:p>
        </p:txBody>
      </p:sp>
    </p:spTree>
    <p:extLst>
      <p:ext uri="{BB962C8B-B14F-4D97-AF65-F5344CB8AC3E}">
        <p14:creationId xmlns:p14="http://schemas.microsoft.com/office/powerpoint/2010/main" val="12503843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7E895B8-E2B0-735B-664F-C2C34DD820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36550" y="303213"/>
            <a:ext cx="5735638" cy="589756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47" name="Заголовок 1">
            <a:extLst>
              <a:ext uri="{FF2B5EF4-FFF2-40B4-BE49-F238E27FC236}">
                <a16:creationId xmlns:a16="http://schemas.microsoft.com/office/drawing/2014/main" id="{A6DEE1CD-CD67-1F67-AA3F-C3BDB7D16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5" y="639763"/>
            <a:ext cx="5696239" cy="1346200"/>
          </a:xfrm>
        </p:spPr>
        <p:txBody>
          <a:bodyPr/>
          <a:lstStyle/>
          <a:p>
            <a:r>
              <a:rPr lang="ru-RU" altLang="ru-RU" sz="3200" dirty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Технико-экономическая оценка возможности реализации проекта</a:t>
            </a:r>
            <a:r>
              <a:rPr lang="en-US" altLang="ru-RU" sz="4000" dirty="0">
                <a:latin typeface="Sabon Next LT" panose="02000500000000000000" pitchFamily="2" charset="0"/>
              </a:rPr>
              <a:t/>
            </a:r>
            <a:br>
              <a:rPr lang="en-US" altLang="ru-RU" sz="4000" dirty="0">
                <a:latin typeface="Sabon Next LT" panose="02000500000000000000" pitchFamily="2" charset="0"/>
              </a:rPr>
            </a:br>
            <a:endParaRPr lang="en-US" altLang="ru-RU" sz="4000" dirty="0">
              <a:solidFill>
                <a:schemeClr val="bg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1AF87D6-6449-D49A-7C60-1C59160A4A7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706438" y="2051050"/>
            <a:ext cx="4562475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9" name="Объект 7">
            <a:extLst>
              <a:ext uri="{FF2B5EF4-FFF2-40B4-BE49-F238E27FC236}">
                <a16:creationId xmlns:a16="http://schemas.microsoft.com/office/drawing/2014/main" id="{967B403F-C43E-9A26-63F7-5C5DDFFDEE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3725" y="1525686"/>
            <a:ext cx="5569095" cy="3452616"/>
          </a:xfrm>
        </p:spPr>
        <p:txBody>
          <a:bodyPr/>
          <a:lstStyle/>
          <a:p>
            <a:endParaRPr lang="ru-RU" altLang="ru-RU" sz="1800" dirty="0" smtClean="0">
              <a:solidFill>
                <a:schemeClr val="bg1"/>
              </a:solidFill>
              <a:latin typeface="Sabon Next LT" panose="02000500000000000000" pitchFamily="2" charset="0"/>
              <a:ea typeface="Sabon Next LT" panose="02000500000000000000" pitchFamily="2" charset="0"/>
              <a:cs typeface="Sabon Next LT" panose="02000500000000000000" pitchFamily="2" charset="0"/>
            </a:endParaRPr>
          </a:p>
          <a:p>
            <a:endParaRPr lang="ru-RU" altLang="ru-RU" sz="1800" dirty="0">
              <a:solidFill>
                <a:schemeClr val="bg1"/>
              </a:solidFill>
              <a:latin typeface="Sabon Next LT" panose="02000500000000000000" pitchFamily="2" charset="0"/>
              <a:ea typeface="Sabon Next LT" panose="02000500000000000000" pitchFamily="2" charset="0"/>
              <a:cs typeface="Sabon Next LT" panose="02000500000000000000" pitchFamily="2" charset="0"/>
            </a:endParaRPr>
          </a:p>
          <a:p>
            <a:r>
              <a:rPr lang="ru-RU" altLang="ru-RU" sz="1800" dirty="0" smtClean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Требуемый объем финансовых ресурсов: 1 000 000.</a:t>
            </a:r>
          </a:p>
          <a:p>
            <a:r>
              <a:rPr lang="ru-RU" altLang="ru-RU" sz="1800" dirty="0" smtClean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800" dirty="0" err="1" smtClean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Средний</a:t>
            </a:r>
            <a:r>
              <a:rPr lang="en-US" altLang="ru-RU" sz="1800" dirty="0" smtClean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800" dirty="0" err="1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чек</a:t>
            </a:r>
            <a:r>
              <a:rPr lang="en-US" altLang="ru-RU" sz="1800" dirty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800" dirty="0" err="1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на</a:t>
            </a:r>
            <a:r>
              <a:rPr lang="en-US" altLang="ru-RU" sz="1800" dirty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800" dirty="0" err="1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оказание</a:t>
            </a:r>
            <a:r>
              <a:rPr lang="en-US" altLang="ru-RU" sz="1800" dirty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800" dirty="0" err="1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услуги</a:t>
            </a:r>
            <a:r>
              <a:rPr lang="en-US" altLang="ru-RU" sz="1800" dirty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800" dirty="0" err="1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составляет</a:t>
            </a:r>
            <a:r>
              <a:rPr lang="en-US" altLang="ru-RU" sz="1800" dirty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 </a:t>
            </a:r>
            <a:r>
              <a:rPr lang="en-US" altLang="ru-RU" sz="1800" dirty="0" smtClean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1</a:t>
            </a:r>
            <a:r>
              <a:rPr lang="ru-RU" altLang="ru-RU" sz="1800" dirty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0</a:t>
            </a:r>
            <a:r>
              <a:rPr lang="en-US" altLang="ru-RU" sz="1800" dirty="0" smtClean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00 </a:t>
            </a:r>
            <a:r>
              <a:rPr lang="en-US" altLang="ru-RU" sz="1800" dirty="0" err="1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руб</a:t>
            </a:r>
            <a:r>
              <a:rPr lang="en-US" altLang="ru-RU" sz="1800" dirty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.</a:t>
            </a:r>
          </a:p>
          <a:p>
            <a:r>
              <a:rPr lang="en-US" altLang="ru-RU" sz="1800" dirty="0" err="1" smtClean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Выручка</a:t>
            </a:r>
            <a:r>
              <a:rPr lang="en-US" altLang="ru-RU" sz="1800" dirty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: 450 000 </a:t>
            </a:r>
            <a:r>
              <a:rPr lang="en-US" altLang="ru-RU" sz="1800" dirty="0" err="1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руб</a:t>
            </a:r>
            <a:r>
              <a:rPr lang="en-US" altLang="ru-RU" sz="1800" dirty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. в </a:t>
            </a:r>
            <a:r>
              <a:rPr lang="en-US" altLang="ru-RU" sz="1800" dirty="0" err="1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месяц</a:t>
            </a:r>
            <a:r>
              <a:rPr lang="en-US" altLang="ru-RU" sz="1800" dirty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, 5 400 000 </a:t>
            </a:r>
            <a:r>
              <a:rPr lang="en-US" altLang="ru-RU" sz="1800" dirty="0" err="1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руб</a:t>
            </a:r>
            <a:r>
              <a:rPr lang="en-US" altLang="ru-RU" sz="1800" dirty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. в </a:t>
            </a:r>
            <a:r>
              <a:rPr lang="en-US" altLang="ru-RU" sz="1800" dirty="0" err="1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год</a:t>
            </a:r>
            <a:r>
              <a:rPr lang="en-US" altLang="ru-RU" sz="1800" dirty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. </a:t>
            </a:r>
            <a:endParaRPr lang="ru-RU" altLang="ru-RU" sz="1800" dirty="0" smtClean="0">
              <a:solidFill>
                <a:schemeClr val="bg1"/>
              </a:solidFill>
              <a:latin typeface="Sabon Next LT" panose="02000500000000000000" pitchFamily="2" charset="0"/>
              <a:ea typeface="Sabon Next LT" panose="02000500000000000000" pitchFamily="2" charset="0"/>
              <a:cs typeface="Sabon Next LT" panose="02000500000000000000" pitchFamily="2" charset="0"/>
            </a:endParaRPr>
          </a:p>
          <a:p>
            <a:r>
              <a:rPr lang="ru-RU" altLang="ru-RU" sz="1800" dirty="0" smtClean="0">
                <a:solidFill>
                  <a:schemeClr val="bg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Чистая прибыль: 105 000 в месяц, 1 260 000 в год</a:t>
            </a:r>
            <a:endParaRPr lang="en-US" altLang="ru-RU" sz="1800" dirty="0">
              <a:solidFill>
                <a:schemeClr val="bg1"/>
              </a:solidFill>
              <a:latin typeface="Sabon Next LT" panose="02000500000000000000" pitchFamily="2" charset="0"/>
              <a:ea typeface="Sabon Next LT" panose="02000500000000000000" pitchFamily="2" charset="0"/>
              <a:cs typeface="Sabon Next LT" panose="02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CC33DA-472A-7BB0-D781-4D2AFDF51181}"/>
              </a:ext>
            </a:extLst>
          </p:cNvPr>
          <p:cNvSpPr txBox="1"/>
          <p:nvPr/>
        </p:nvSpPr>
        <p:spPr>
          <a:xfrm>
            <a:off x="6162820" y="3292910"/>
            <a:ext cx="592043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Тарифная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политика</a:t>
            </a:r>
            <a:r>
              <a:rPr lang="en-US" altLang="ru-RU" sz="1600" dirty="0" smtClean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:</a:t>
            </a:r>
            <a:endParaRPr lang="en-US" altLang="ru-RU" sz="1600" dirty="0">
              <a:solidFill>
                <a:srgbClr val="767171"/>
              </a:solidFill>
              <a:latin typeface="Sabon Next LT" panose="02000500000000000000" pitchFamily="2" charset="0"/>
              <a:ea typeface="Sabon Next LT" panose="02000500000000000000" pitchFamily="2" charset="0"/>
              <a:cs typeface="Sabon Next LT" panose="02000500000000000000" pitchFamily="2" charset="0"/>
            </a:endParaRPr>
          </a:p>
          <a:p>
            <a:pPr eaLnBrk="1" hangingPunct="1"/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Ценновой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сегмент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будет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средним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по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городу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. </a:t>
            </a:r>
          </a:p>
          <a:p>
            <a:pPr eaLnBrk="1" hangingPunct="1"/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Актуальный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прайс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: </a:t>
            </a:r>
          </a:p>
          <a:p>
            <a:pPr eaLnBrk="1" hangingPunct="1"/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1. 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Ламинирование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 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ресниц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  1200 р</a:t>
            </a:r>
          </a:p>
          <a:p>
            <a:pPr eaLnBrk="1" hangingPunct="1"/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2. 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Архитектура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 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бровей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500 – </a:t>
            </a:r>
            <a:r>
              <a:rPr lang="en-US" altLang="ru-RU" sz="1600" dirty="0" smtClean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1</a:t>
            </a:r>
            <a:r>
              <a:rPr lang="ru-RU" altLang="ru-RU" sz="1600" dirty="0" smtClean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8</a:t>
            </a:r>
            <a:r>
              <a:rPr lang="en-US" altLang="ru-RU" sz="1600" dirty="0" smtClean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00 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р</a:t>
            </a:r>
          </a:p>
          <a:p>
            <a:pPr eaLnBrk="1" hangingPunct="1"/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3. 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Широкий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 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спектр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 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парикмахерских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 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услуг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300 - 10 000</a:t>
            </a:r>
          </a:p>
          <a:p>
            <a:pPr eaLnBrk="1" hangingPunct="1"/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4.Маникюр, 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педикюр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500 </a:t>
            </a:r>
            <a:r>
              <a:rPr lang="en-US" altLang="ru-RU" sz="1600" dirty="0" smtClean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-</a:t>
            </a:r>
            <a:r>
              <a:rPr lang="ru-RU" altLang="ru-RU" sz="1600" dirty="0" smtClean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20</a:t>
            </a:r>
            <a:r>
              <a:rPr lang="en-US" altLang="ru-RU" sz="1600" dirty="0" smtClean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00</a:t>
            </a:r>
            <a:endParaRPr lang="en-US" altLang="ru-RU" sz="1600" dirty="0">
              <a:solidFill>
                <a:srgbClr val="767171"/>
              </a:solidFill>
              <a:latin typeface="Sabon Next LT" panose="02000500000000000000" pitchFamily="2" charset="0"/>
              <a:ea typeface="Sabon Next LT" panose="02000500000000000000" pitchFamily="2" charset="0"/>
              <a:cs typeface="Sabon Next LT" panose="02000500000000000000" pitchFamily="2" charset="0"/>
            </a:endParaRPr>
          </a:p>
          <a:p>
            <a:pPr eaLnBrk="1" hangingPunct="1"/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5. 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Макияж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1300 -1990</a:t>
            </a:r>
          </a:p>
          <a:p>
            <a:pPr eaLnBrk="1" hangingPunct="1"/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6. 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Подготовка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 к 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никаху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( 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по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сложности</a:t>
            </a:r>
            <a:r>
              <a:rPr lang="en-US" altLang="ru-RU" sz="1600" dirty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и </a:t>
            </a:r>
            <a:r>
              <a:rPr lang="en-US" altLang="ru-RU" sz="1600" dirty="0" err="1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договоренности</a:t>
            </a:r>
            <a:r>
              <a:rPr lang="en-US" altLang="ru-RU" sz="1600" dirty="0" smtClean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).</a:t>
            </a:r>
            <a:r>
              <a:rPr lang="ru-RU" altLang="ru-RU" sz="1600" dirty="0" smtClean="0">
                <a:solidFill>
                  <a:srgbClr val="767171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 До 25 000</a:t>
            </a:r>
            <a:endParaRPr lang="en-US" altLang="ru-RU" sz="1600" dirty="0">
              <a:solidFill>
                <a:srgbClr val="767171"/>
              </a:solidFill>
              <a:latin typeface="Sabon Next LT" panose="02000500000000000000" pitchFamily="2" charset="0"/>
              <a:ea typeface="Sabon Next LT" panose="02000500000000000000" pitchFamily="2" charset="0"/>
              <a:cs typeface="Sabon Next LT" panose="020005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84901" y="303213"/>
            <a:ext cx="604050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Использование средств гранта:</a:t>
            </a:r>
          </a:p>
          <a:p>
            <a:r>
              <a:rPr lang="ru-RU" sz="2000" dirty="0" smtClean="0"/>
              <a:t>1</a:t>
            </a:r>
            <a:r>
              <a:rPr lang="ru-RU" sz="2000" dirty="0"/>
              <a:t>. Аренда, ремонт и обустройство </a:t>
            </a:r>
            <a:r>
              <a:rPr lang="ru-RU" sz="2000" dirty="0" smtClean="0"/>
              <a:t>помещения</a:t>
            </a:r>
            <a:r>
              <a:rPr lang="ru-RU" sz="2000" dirty="0"/>
              <a:t> </a:t>
            </a:r>
            <a:r>
              <a:rPr lang="ru-RU" sz="2000" dirty="0" smtClean="0"/>
              <a:t>460 000</a:t>
            </a:r>
            <a:endParaRPr lang="ru-RU" sz="2000" dirty="0"/>
          </a:p>
          <a:p>
            <a:r>
              <a:rPr lang="ru-RU" sz="2000" dirty="0"/>
              <a:t>2. Закупка основных и расходных материалов для</a:t>
            </a:r>
          </a:p>
          <a:p>
            <a:r>
              <a:rPr lang="ru-RU" sz="2000" dirty="0"/>
              <a:t>оказания </a:t>
            </a:r>
            <a:r>
              <a:rPr lang="ru-RU" sz="2000" dirty="0" smtClean="0"/>
              <a:t>услуг 210 000</a:t>
            </a:r>
            <a:endParaRPr lang="ru-RU" sz="2000" dirty="0"/>
          </a:p>
          <a:p>
            <a:r>
              <a:rPr lang="ru-RU" sz="2000" dirty="0" smtClean="0"/>
              <a:t>3. Реклама 100 000</a:t>
            </a:r>
            <a:endParaRPr lang="ru-RU" sz="2000" dirty="0"/>
          </a:p>
          <a:p>
            <a:r>
              <a:rPr lang="ru-RU" sz="2000" dirty="0" smtClean="0"/>
              <a:t>4. Запуск цифровой платформы 20 000</a:t>
            </a:r>
          </a:p>
          <a:p>
            <a:r>
              <a:rPr lang="ru-RU" sz="2000" dirty="0"/>
              <a:t>5. </a:t>
            </a:r>
            <a:r>
              <a:rPr lang="ru-RU" sz="2000" dirty="0" smtClean="0"/>
              <a:t>Оформление документации, </a:t>
            </a:r>
            <a:r>
              <a:rPr lang="ru-RU" sz="2000" dirty="0"/>
              <a:t>открытие </a:t>
            </a:r>
            <a:r>
              <a:rPr lang="ru-RU" sz="2000" dirty="0" smtClean="0"/>
              <a:t>ООО 10 000</a:t>
            </a:r>
          </a:p>
          <a:p>
            <a:r>
              <a:rPr lang="ru-RU" sz="2000" dirty="0" smtClean="0"/>
              <a:t>6. Заработная плата сотрудников 200 000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6438" y="3879274"/>
            <a:ext cx="5167888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Рентабельность первоначальных инвестиций на момент окупаемости проекта: более 50%, так как планируется выйти на окупаемость инвестиций через </a:t>
            </a:r>
            <a:r>
              <a:rPr lang="ru-RU" sz="1600" dirty="0" smtClean="0">
                <a:solidFill>
                  <a:schemeClr val="bg1"/>
                </a:solidFill>
              </a:rPr>
              <a:t>8-10 </a:t>
            </a:r>
            <a:r>
              <a:rPr lang="ru-RU" sz="1600" dirty="0">
                <a:solidFill>
                  <a:schemeClr val="bg1"/>
                </a:solidFill>
              </a:rPr>
              <a:t>месяцев после открытия </a:t>
            </a:r>
            <a:r>
              <a:rPr lang="ru-RU" sz="1600" dirty="0" smtClean="0">
                <a:solidFill>
                  <a:schemeClr val="bg1"/>
                </a:solidFill>
              </a:rPr>
              <a:t>проекта.</a:t>
            </a:r>
          </a:p>
          <a:p>
            <a:endParaRPr lang="ru-RU" sz="1600" dirty="0" smtClean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Рентабельность </a:t>
            </a:r>
            <a:r>
              <a:rPr lang="ru-RU" sz="1600" dirty="0">
                <a:solidFill>
                  <a:schemeClr val="bg1"/>
                </a:solidFill>
              </a:rPr>
              <a:t>проекта составит 400% за период три года </a:t>
            </a:r>
            <a:r>
              <a:rPr lang="ru-RU" sz="1600" dirty="0" smtClean="0">
                <a:solidFill>
                  <a:schemeClr val="bg1"/>
                </a:solidFill>
              </a:rPr>
              <a:t>с момента начала реализации проекта (начала </a:t>
            </a:r>
            <a:r>
              <a:rPr lang="ru-RU" sz="1600" dirty="0" err="1" smtClean="0">
                <a:solidFill>
                  <a:schemeClr val="bg1"/>
                </a:solidFill>
              </a:rPr>
              <a:t>грантового</a:t>
            </a:r>
            <a:r>
              <a:rPr lang="ru-RU" sz="1600" dirty="0" smtClean="0">
                <a:solidFill>
                  <a:schemeClr val="bg1"/>
                </a:solidFill>
              </a:rPr>
              <a:t> периода).  </a:t>
            </a:r>
            <a:endParaRPr lang="en-US" sz="1600" dirty="0">
              <a:solidFill>
                <a:schemeClr val="bg1"/>
              </a:solidFill>
              <a:cs typeface="Calibri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10C331-EFBC-DBBF-6A57-E50F6322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-196850"/>
            <a:ext cx="5915025" cy="2076450"/>
          </a:xfrm>
        </p:spPr>
        <p:txBody>
          <a:bodyPr anchor="b">
            <a:normAutofit/>
          </a:bodyPr>
          <a:lstStyle/>
          <a:p>
            <a:r>
              <a:rPr lang="ru-RU" altLang="ru-RU" dirty="0" smtClean="0">
                <a:solidFill>
                  <a:srgbClr val="0E4D3C"/>
                </a:solidFill>
                <a:latin typeface="Sabon Next LT" panose="02000500000000000000" pitchFamily="2" charset="0"/>
                <a:ea typeface="Sabon Next LT" panose="02000500000000000000" pitchFamily="2" charset="0"/>
                <a:cs typeface="Sabon Next LT" panose="02000500000000000000" pitchFamily="2" charset="0"/>
              </a:rPr>
              <a:t>Текущие результаты и план развития</a:t>
            </a:r>
            <a:endParaRPr lang="en-US" altLang="ru-RU" dirty="0">
              <a:solidFill>
                <a:srgbClr val="0E4D3C"/>
              </a:solidFill>
              <a:latin typeface="Sabon Next LT" panose="02000500000000000000" pitchFamily="2" charset="0"/>
              <a:ea typeface="Sabon Next LT" panose="02000500000000000000" pitchFamily="2" charset="0"/>
              <a:cs typeface="Sabon Next LT" panose="02000500000000000000" pitchFamily="2" charset="0"/>
            </a:endParaRPr>
          </a:p>
        </p:txBody>
      </p:sp>
      <p:graphicFrame>
        <p:nvGraphicFramePr>
          <p:cNvPr id="115" name="Объект 2">
            <a:extLst>
              <a:ext uri="{FF2B5EF4-FFF2-40B4-BE49-F238E27FC236}">
                <a16:creationId xmlns:a16="http://schemas.microsoft.com/office/drawing/2014/main" id="{0D738CA6-870C-E9DC-E030-6F77EA61DC1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22723670"/>
              </p:ext>
            </p:extLst>
          </p:nvPr>
        </p:nvGraphicFramePr>
        <p:xfrm>
          <a:off x="581891" y="2059709"/>
          <a:ext cx="6502400" cy="3482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5" name="Рисунок 45" descr="Изображение выглядит как стена, внутренний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CB28F2FA-974F-281C-9B75-EBD37E2CA5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7680137" y="1119"/>
            <a:ext cx="4559051" cy="6851986"/>
          </a:xfrm>
        </p:spPr>
      </p:pic>
    </p:spTree>
    <p:extLst>
      <p:ext uri="{BB962C8B-B14F-4D97-AF65-F5344CB8AC3E}">
        <p14:creationId xmlns:p14="http://schemas.microsoft.com/office/powerpoint/2010/main" val="213214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47FA2D-D8F0-B1DC-B2FB-EB447F075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432" y="-90496"/>
            <a:ext cx="10515600" cy="1325563"/>
          </a:xfrm>
        </p:spPr>
        <p:txBody>
          <a:bodyPr>
            <a:normAutofit/>
          </a:bodyPr>
          <a:lstStyle/>
          <a:p>
            <a:r>
              <a:rPr lang="ru-RU" altLang="ru-RU" dirty="0">
                <a:solidFill>
                  <a:srgbClr val="0E4D3C"/>
                </a:solidFill>
                <a:latin typeface="Sabon Next LT" panose="02000500000000000000" pitchFamily="2" charset="0"/>
                <a:ea typeface="Angsana New" panose="02020603050405020304" pitchFamily="18" charset="-34"/>
                <a:cs typeface="Angsana New" panose="02020603050405020304" pitchFamily="18" charset="-34"/>
              </a:rPr>
              <a:t>Команда </a:t>
            </a:r>
            <a:endParaRPr lang="ru-RU" altLang="ru-RU" dirty="0">
              <a:solidFill>
                <a:srgbClr val="0E4D3C"/>
              </a:solidFill>
              <a:latin typeface="Sabon Next LT" panose="02000500000000000000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EA5B4F-BC54-CF23-2A1B-473931857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30432" y="-1944"/>
            <a:ext cx="5181600" cy="41195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rgbClr val="201449">
                  <a:alpha val="70000"/>
                </a:srgbClr>
              </a:solidFill>
            </a:endParaRPr>
          </a:p>
          <a:p>
            <a:pPr fontAlgn="auto">
              <a:spcAft>
                <a:spcPts val="0"/>
              </a:spcAft>
              <a:buClr>
                <a:srgbClr val="E4DEF6"/>
              </a:buClr>
              <a:defRPr/>
            </a:pPr>
            <a:endParaRPr lang="ru-RU" dirty="0">
              <a:solidFill>
                <a:srgbClr val="201449">
                  <a:alpha val="70000"/>
                </a:srgbClr>
              </a:solidFill>
            </a:endParaRPr>
          </a:p>
          <a:p>
            <a:pPr fontAlgn="auto">
              <a:spcAft>
                <a:spcPts val="0"/>
              </a:spcAft>
              <a:buClr>
                <a:srgbClr val="E4DEF6"/>
              </a:buClr>
              <a:defRPr/>
            </a:pPr>
            <a:endParaRPr lang="ru-RU" dirty="0">
              <a:solidFill>
                <a:srgbClr val="201449">
                  <a:alpha val="70000"/>
                </a:srgbClr>
              </a:solidFill>
              <a:ea typeface="+mn-lt"/>
              <a:cs typeface="+mn-lt"/>
            </a:endParaRPr>
          </a:p>
          <a:p>
            <a:pPr fontAlgn="auto">
              <a:spcAft>
                <a:spcPts val="0"/>
              </a:spcAft>
              <a:buClr>
                <a:srgbClr val="E4DEF6"/>
              </a:buClr>
              <a:defRPr/>
            </a:pPr>
            <a:endParaRPr lang="ru-RU" dirty="0">
              <a:solidFill>
                <a:srgbClr val="201449">
                  <a:alpha val="70000"/>
                </a:srgbClr>
              </a:solidFill>
            </a:endParaRPr>
          </a:p>
        </p:txBody>
      </p:sp>
      <p:pic>
        <p:nvPicPr>
          <p:cNvPr id="11268" name="Рисунок 5" descr="Изображение выглядит как человек, стена, внутренний, очки&#10;&#10;Автоматически созданное описание">
            <a:extLst>
              <a:ext uri="{FF2B5EF4-FFF2-40B4-BE49-F238E27FC236}">
                <a16:creationId xmlns:a16="http://schemas.microsoft.com/office/drawing/2014/main" id="{66502349-FFA4-2EB8-09B4-C75F41546A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4809" y="3271053"/>
            <a:ext cx="2137523" cy="2840271"/>
          </a:xfrm>
        </p:spPr>
      </p:pic>
      <p:pic>
        <p:nvPicPr>
          <p:cNvPr id="11269" name="Рисунок 6" descr="Изображение выглядит как человек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AE7D2CD3-B0F8-40FC-308E-7BE65683B10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573" y="2994054"/>
            <a:ext cx="2230136" cy="3030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Box 6">
            <a:extLst>
              <a:ext uri="{FF2B5EF4-FFF2-40B4-BE49-F238E27FC236}">
                <a16:creationId xmlns:a16="http://schemas.microsoft.com/office/drawing/2014/main" id="{C0ED108A-9B69-50C2-557B-3F9737AEA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844" y="408731"/>
            <a:ext cx="414958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dirty="0">
                <a:solidFill>
                  <a:srgbClr val="201449"/>
                </a:solidFill>
              </a:rPr>
              <a:t>1. Албутова Ксения - руководитель проекта</a:t>
            </a:r>
            <a:r>
              <a:rPr lang="ru-RU" altLang="ru-RU" dirty="0" smtClean="0">
                <a:solidFill>
                  <a:srgbClr val="201449"/>
                </a:solidFill>
              </a:rPr>
              <a:t>.</a:t>
            </a:r>
          </a:p>
          <a:p>
            <a:pPr eaLnBrk="1" hangingPunct="1"/>
            <a:endParaRPr lang="ru-RU" altLang="ru-RU" dirty="0">
              <a:solidFill>
                <a:srgbClr val="201449"/>
              </a:solidFill>
            </a:endParaRPr>
          </a:p>
          <a:p>
            <a:pPr eaLnBrk="1" hangingPunct="1"/>
            <a:r>
              <a:rPr lang="ru-RU" dirty="0"/>
              <a:t>Участие в Акселераторе КИУ в 2022 году, неоконченное высшее </a:t>
            </a:r>
            <a:r>
              <a:rPr lang="ru-RU" dirty="0" smtClean="0"/>
              <a:t>финансово- экономическое образование ЧОУ ВО “Казанский </a:t>
            </a:r>
            <a:r>
              <a:rPr lang="ru-RU" dirty="0"/>
              <a:t>инновационный университет </a:t>
            </a:r>
            <a:r>
              <a:rPr lang="ru-RU" dirty="0" err="1"/>
              <a:t>В.Г.Тимирясова</a:t>
            </a:r>
            <a:r>
              <a:rPr lang="ru-RU" dirty="0"/>
              <a:t> (ИЭУП) , опыт </a:t>
            </a:r>
            <a:r>
              <a:rPr lang="ru-RU" dirty="0" smtClean="0"/>
              <a:t>работы (около 2х лет) </a:t>
            </a:r>
            <a:r>
              <a:rPr lang="ru-RU" dirty="0"/>
              <a:t>в подобных проектах</a:t>
            </a:r>
            <a:r>
              <a:rPr lang="ru-RU" dirty="0" smtClean="0"/>
              <a:t>. </a:t>
            </a:r>
            <a:endParaRPr lang="ru-RU" altLang="ru-RU" dirty="0" smtClean="0">
              <a:solidFill>
                <a:srgbClr val="201449"/>
              </a:solidFill>
            </a:endParaRPr>
          </a:p>
        </p:txBody>
      </p:sp>
      <p:sp>
        <p:nvSpPr>
          <p:cNvPr id="11271" name="TextBox 7">
            <a:extLst>
              <a:ext uri="{FF2B5EF4-FFF2-40B4-BE49-F238E27FC236}">
                <a16:creationId xmlns:a16="http://schemas.microsoft.com/office/drawing/2014/main" id="{017D8740-7F6C-2B56-5924-B91C25810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5299" y="999241"/>
            <a:ext cx="3525133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dirty="0">
                <a:solidFill>
                  <a:srgbClr val="201449"/>
                </a:solidFill>
                <a:cs typeface="Arial" panose="020B0604020202020204" pitchFamily="34" charset="0"/>
              </a:rPr>
              <a:t>2. </a:t>
            </a:r>
            <a:r>
              <a:rPr lang="ru-RU" altLang="ru-RU" dirty="0" err="1">
                <a:solidFill>
                  <a:srgbClr val="201449"/>
                </a:solidFill>
                <a:cs typeface="Arial" panose="020B0604020202020204" pitchFamily="34" charset="0"/>
              </a:rPr>
              <a:t>Сиразиев</a:t>
            </a:r>
            <a:r>
              <a:rPr lang="ru-RU" altLang="ru-RU" dirty="0">
                <a:solidFill>
                  <a:srgbClr val="201449"/>
                </a:solidFill>
                <a:cs typeface="Arial" panose="020B0604020202020204" pitchFamily="34" charset="0"/>
              </a:rPr>
              <a:t> </a:t>
            </a:r>
            <a:r>
              <a:rPr lang="ru-RU" altLang="ru-RU" dirty="0" err="1" smtClean="0">
                <a:solidFill>
                  <a:srgbClr val="201449"/>
                </a:solidFill>
                <a:cs typeface="Arial" panose="020B0604020202020204" pitchFamily="34" charset="0"/>
              </a:rPr>
              <a:t>Нияз</a:t>
            </a:r>
            <a:r>
              <a:rPr lang="ru-RU" altLang="ru-RU" dirty="0" smtClean="0">
                <a:solidFill>
                  <a:srgbClr val="201449"/>
                </a:solidFill>
                <a:cs typeface="Arial" panose="020B0604020202020204" pitchFamily="34" charset="0"/>
              </a:rPr>
              <a:t>- финансовый</a:t>
            </a:r>
            <a:r>
              <a:rPr lang="en-US" altLang="ru-RU" dirty="0" smtClean="0">
                <a:solidFill>
                  <a:srgbClr val="201449"/>
                </a:solidFill>
                <a:cs typeface="Arial" panose="020B0604020202020204" pitchFamily="34" charset="0"/>
              </a:rPr>
              <a:t> </a:t>
            </a:r>
            <a:r>
              <a:rPr lang="ru-RU" altLang="ru-RU" dirty="0" smtClean="0">
                <a:solidFill>
                  <a:srgbClr val="201449"/>
                </a:solidFill>
                <a:cs typeface="Arial" panose="020B0604020202020204" pitchFamily="34" charset="0"/>
              </a:rPr>
              <a:t>директор.</a:t>
            </a:r>
          </a:p>
          <a:p>
            <a:pPr eaLnBrk="1" hangingPunct="1"/>
            <a:endParaRPr lang="ru-RU" altLang="ru-RU" dirty="0" smtClean="0">
              <a:cs typeface="Arial" panose="020B0604020202020204" pitchFamily="34" charset="0"/>
            </a:endParaRPr>
          </a:p>
          <a:p>
            <a:pPr eaLnBrk="1" hangingPunct="1"/>
            <a:r>
              <a:rPr lang="ru-RU" dirty="0"/>
              <a:t>Участие в Акселераторе КИУ в 2022 году, неоконченное </a:t>
            </a:r>
            <a:r>
              <a:rPr lang="ru-RU" dirty="0" smtClean="0"/>
              <a:t>высшее финансово - экономическое образование.</a:t>
            </a:r>
            <a:endParaRPr lang="ru-RU" altLang="ru-RU" dirty="0"/>
          </a:p>
        </p:txBody>
      </p:sp>
      <p:sp>
        <p:nvSpPr>
          <p:cNvPr id="11272" name="TextBox 8">
            <a:extLst>
              <a:ext uri="{FF2B5EF4-FFF2-40B4-BE49-F238E27FC236}">
                <a16:creationId xmlns:a16="http://schemas.microsoft.com/office/drawing/2014/main" id="{CF68A5F1-8377-0A0B-F923-C59A38F51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0432" y="275057"/>
            <a:ext cx="426156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dirty="0">
                <a:solidFill>
                  <a:srgbClr val="201449"/>
                </a:solidFill>
              </a:rPr>
              <a:t>3. </a:t>
            </a:r>
            <a:r>
              <a:rPr lang="ru-RU" altLang="ru-RU" dirty="0" err="1" smtClean="0">
                <a:solidFill>
                  <a:srgbClr val="201449"/>
                </a:solidFill>
              </a:rPr>
              <a:t>Проснева</a:t>
            </a:r>
            <a:r>
              <a:rPr lang="ru-RU" altLang="ru-RU" dirty="0" smtClean="0">
                <a:solidFill>
                  <a:srgbClr val="201449"/>
                </a:solidFill>
              </a:rPr>
              <a:t> Дарья - </a:t>
            </a:r>
            <a:r>
              <a:rPr lang="ru-RU" altLang="ru-RU" dirty="0">
                <a:solidFill>
                  <a:srgbClr val="201449"/>
                </a:solidFill>
              </a:rPr>
              <a:t>директор по маркетингу</a:t>
            </a:r>
            <a:r>
              <a:rPr lang="ru-RU" altLang="ru-RU" dirty="0" smtClean="0">
                <a:solidFill>
                  <a:srgbClr val="201449"/>
                </a:solidFill>
              </a:rPr>
              <a:t>.</a:t>
            </a:r>
          </a:p>
          <a:p>
            <a:pPr eaLnBrk="1" hangingPunct="1"/>
            <a:endParaRPr lang="ru-RU" altLang="ru-RU" dirty="0" smtClean="0">
              <a:solidFill>
                <a:srgbClr val="201449"/>
              </a:solidFill>
            </a:endParaRPr>
          </a:p>
          <a:p>
            <a:pPr eaLnBrk="1" hangingPunct="1"/>
            <a:r>
              <a:rPr lang="ru-RU" dirty="0"/>
              <a:t>Участие в Акселераторе КИУ в 2022 году, неоконченное высшее </a:t>
            </a:r>
            <a:r>
              <a:rPr lang="ru-RU" dirty="0" smtClean="0"/>
              <a:t>финансово-экономическое образование.</a:t>
            </a:r>
            <a:r>
              <a:rPr lang="en-US" dirty="0" smtClean="0"/>
              <a:t> </a:t>
            </a:r>
            <a:r>
              <a:rPr lang="ru-RU" dirty="0" smtClean="0"/>
              <a:t>Опыт в </a:t>
            </a:r>
            <a:r>
              <a:rPr lang="ru-RU" dirty="0"/>
              <a:t>продвижении заведения общественного питания </a:t>
            </a:r>
            <a:r>
              <a:rPr lang="ru-RU" dirty="0" smtClean="0"/>
              <a:t>в социальных сетях и написание рекламных слоганов.</a:t>
            </a:r>
            <a:endParaRPr lang="ru-RU" alt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4852" y="2886832"/>
            <a:ext cx="2110365" cy="281381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375769" y="3137381"/>
            <a:ext cx="181623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Возможен аутсорсинг в бухгалтерской и юридической деятельности.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7" descr="Изображение выглядит как стена, предметы личной гигиены, внутренний, косметика&#10;&#10;Автоматически созданное описание">
            <a:extLst>
              <a:ext uri="{FF2B5EF4-FFF2-40B4-BE49-F238E27FC236}">
                <a16:creationId xmlns:a16="http://schemas.microsoft.com/office/drawing/2014/main" id="{189C8C2E-DD67-C2F1-3497-FA4000AB6D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59" r="21369"/>
          <a:stretch/>
        </p:blipFill>
        <p:spPr>
          <a:xfrm>
            <a:off x="20" y="10"/>
            <a:ext cx="700987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1"/>
                </a:lnTo>
                <a:lnTo>
                  <a:pt x="6295211" y="1"/>
                </a:lnTo>
                <a:lnTo>
                  <a:pt x="6195255" y="380651"/>
                </a:lnTo>
                <a:cubicBezTo>
                  <a:pt x="5677600" y="2559611"/>
                  <a:pt x="5966601" y="4758249"/>
                  <a:pt x="6880029" y="6647018"/>
                </a:cubicBezTo>
                <a:lnTo>
                  <a:pt x="698828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Freeform: Shape 21">
            <a:extLst>
              <a:ext uri="{FF2B5EF4-FFF2-40B4-BE49-F238E27FC236}">
                <a16:creationId xmlns:a16="http://schemas.microsoft.com/office/drawing/2014/main" id="{A0AF22A3-44F6-1AC6-944E-D256549F0D0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5711825" y="0"/>
            <a:ext cx="6480175" cy="6858000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21" name="Freeform: Shape 23">
            <a:extLst>
              <a:ext uri="{FF2B5EF4-FFF2-40B4-BE49-F238E27FC236}">
                <a16:creationId xmlns:a16="http://schemas.microsoft.com/office/drawing/2014/main" id="{CE9018FF-6B6D-AEA7-DAE2-D92A569AA90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5942013" y="0"/>
            <a:ext cx="6249987" cy="6858000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293" name="Заголовок 1">
            <a:extLst>
              <a:ext uri="{FF2B5EF4-FFF2-40B4-BE49-F238E27FC236}">
                <a16:creationId xmlns:a16="http://schemas.microsoft.com/office/drawing/2014/main" id="{23CF2F2C-97E4-07E2-FF5C-93F49ADF2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2161" y="1789611"/>
            <a:ext cx="6049690" cy="1267098"/>
          </a:xfrm>
        </p:spPr>
        <p:txBody>
          <a:bodyPr/>
          <a:lstStyle/>
          <a:p>
            <a:r>
              <a:rPr lang="ru-RU" altLang="ru-RU" dirty="0">
                <a:ea typeface="Angsana New" panose="02020603050405020304" pitchFamily="18" charset="-34"/>
                <a:cs typeface="Angsana New" panose="02020603050405020304" pitchFamily="18" charset="-34"/>
              </a:rPr>
              <a:t>   </a:t>
            </a:r>
            <a:r>
              <a:rPr lang="ru-RU" altLang="ru-RU" dirty="0" smtClean="0">
                <a:ea typeface="Angsana New" panose="02020603050405020304" pitchFamily="18" charset="-34"/>
                <a:cs typeface="Angsana New" panose="02020603050405020304" pitchFamily="18" charset="-34"/>
              </a:rPr>
              <a:t>Спасибо за внимание!</a:t>
            </a:r>
            <a:endParaRPr lang="ru-RU" altLang="ru-RU" dirty="0">
              <a:ea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294" name="Объект 5">
            <a:extLst>
              <a:ext uri="{FF2B5EF4-FFF2-40B4-BE49-F238E27FC236}">
                <a16:creationId xmlns:a16="http://schemas.microsoft.com/office/drawing/2014/main" id="{68DEF3D3-332C-2969-B00E-752683E92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5179" y="4633980"/>
            <a:ext cx="4821238" cy="3181350"/>
          </a:xfrm>
        </p:spPr>
        <p:txBody>
          <a:bodyPr/>
          <a:lstStyle/>
          <a:p>
            <a:r>
              <a:rPr lang="ru-RU" altLang="ru-RU" sz="2400" dirty="0"/>
              <a:t>Контакты: </a:t>
            </a:r>
            <a:endParaRPr lang="ru-RU" altLang="ru-RU" sz="2400" dirty="0">
              <a:cs typeface="Calibri" panose="020F0502020204030204" pitchFamily="34" charset="0"/>
            </a:endParaRPr>
          </a:p>
          <a:p>
            <a:pPr>
              <a:buClr>
                <a:srgbClr val="E4DEF6"/>
              </a:buClr>
            </a:pPr>
            <a:r>
              <a:rPr lang="ru-RU" altLang="ru-RU" sz="2400" dirty="0"/>
              <a:t>Албутова К.С 8 987 406 19 65</a:t>
            </a:r>
            <a:endParaRPr lang="ru-RU" altLang="ru-RU" sz="2400" dirty="0">
              <a:cs typeface="Calibri" panose="020F0502020204030204" pitchFamily="34" charset="0"/>
            </a:endParaRPr>
          </a:p>
          <a:p>
            <a:pPr>
              <a:buClr>
                <a:srgbClr val="E4DEF6"/>
              </a:buClr>
            </a:pPr>
            <a:r>
              <a:rPr lang="ru-RU" altLang="ru-RU" sz="2400" dirty="0"/>
              <a:t>ksalbutova@mail.ru</a:t>
            </a:r>
            <a:endParaRPr lang="ru-RU" altLang="ru-RU" sz="1800" dirty="0">
              <a:cs typeface="Calibri" panose="020F0502020204030204" pitchFamily="3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398</Words>
  <Application>Microsoft Office PowerPoint</Application>
  <PresentationFormat>Широкоэкранный</PresentationFormat>
  <Paragraphs>76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Angsana New</vt:lpstr>
      <vt:lpstr>Arial</vt:lpstr>
      <vt:lpstr>Calibri</vt:lpstr>
      <vt:lpstr>Calibri Light</vt:lpstr>
      <vt:lpstr>Sabon Next LT</vt:lpstr>
      <vt:lpstr>Office Theme</vt:lpstr>
      <vt:lpstr>Презентация PowerPoint</vt:lpstr>
      <vt:lpstr>Презентация PowerPoint</vt:lpstr>
      <vt:lpstr>Решаемые проблемы:</vt:lpstr>
      <vt:lpstr>Целевая аудитория </vt:lpstr>
      <vt:lpstr>Инновационность проекта </vt:lpstr>
      <vt:lpstr>Конкурентоспособность проекта.</vt:lpstr>
      <vt:lpstr>Конкуренты:</vt:lpstr>
      <vt:lpstr> Технико-экономическая оценка возможности реализации проекта </vt:lpstr>
      <vt:lpstr>Текущие результаты и план развития</vt:lpstr>
      <vt:lpstr>Команда </vt:lpstr>
      <vt:lpstr>   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amgal</dc:creator>
  <cp:lastModifiedBy>User</cp:lastModifiedBy>
  <cp:revision>32</cp:revision>
  <dcterms:created xsi:type="dcterms:W3CDTF">2022-11-24T12:17:17Z</dcterms:created>
  <dcterms:modified xsi:type="dcterms:W3CDTF">2023-11-25T17:45:06Z</dcterms:modified>
</cp:coreProperties>
</file>