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y="5143500" cx="9144000"/>
  <p:notesSz cx="6858000" cy="9144000"/>
  <p:embeddedFontLst>
    <p:embeddedFont>
      <p:font typeface="Raleway"/>
      <p:regular r:id="rId24"/>
      <p:bold r:id="rId25"/>
      <p:italic r:id="rId26"/>
      <p:boldItalic r:id="rId27"/>
    </p:embeddedFont>
    <p:embeddedFont>
      <p:font typeface="Raleway SemiBold"/>
      <p:regular r:id="rId28"/>
      <p:bold r:id="rId29"/>
      <p:italic r:id="rId30"/>
      <p:boldItalic r:id="rId31"/>
    </p:embeddedFont>
    <p:embeddedFont>
      <p:font typeface="Helvetica Neue"/>
      <p:regular r:id="rId32"/>
      <p:bold r:id="rId33"/>
      <p:italic r:id="rId34"/>
      <p:boldItalic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280B9EB-4140-4C50-A20F-2957B818C5DF}">
  <a:tblStyle styleId="{3280B9EB-4140-4C50-A20F-2957B818C5D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85D243EC-CF53-4C0B-A4F8-079E6E6A24E4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Raleway-regular.fntdata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-italic.fntdata"/><Relationship Id="rId25" Type="http://schemas.openxmlformats.org/officeDocument/2006/relationships/font" Target="fonts/Raleway-bold.fntdata"/><Relationship Id="rId28" Type="http://schemas.openxmlformats.org/officeDocument/2006/relationships/font" Target="fonts/RalewaySemiBold-regular.fntdata"/><Relationship Id="rId27" Type="http://schemas.openxmlformats.org/officeDocument/2006/relationships/font" Target="fonts/Raleway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SemiBold-boldItalic.fntdata"/><Relationship Id="rId30" Type="http://schemas.openxmlformats.org/officeDocument/2006/relationships/font" Target="fonts/RalewaySemiBold-italic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3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7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8bd6ef81ff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g28bd6ef81ff_0_11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61af27e2c6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g261af27e2c6_1_20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6" name="Google Shape;196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2" name="Google Shape;212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0" name="Google Shape;22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ec968b3e06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5" name="Google Shape;235;g1ec968b3e06_0_2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1" name="Google Shape;251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5" name="Google Shape;265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9bf2004962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9" name="Google Shape;289;g29bf2004962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6" name="Google Shape;316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1" name="Google Shape;331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9.jp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5" Type="http://schemas.openxmlformats.org/officeDocument/2006/relationships/image" Target="../media/image25.png"/><Relationship Id="rId6" Type="http://schemas.openxmlformats.org/officeDocument/2006/relationships/image" Target="../media/image23.png"/><Relationship Id="rId7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image" Target="../media/image19.jpg"/><Relationship Id="rId5" Type="http://schemas.openxmlformats.org/officeDocument/2006/relationships/image" Target="../media/image2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jpg"/><Relationship Id="rId4" Type="http://schemas.openxmlformats.org/officeDocument/2006/relationships/image" Target="../media/image3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Relationship Id="rId4" Type="http://schemas.openxmlformats.org/officeDocument/2006/relationships/image" Target="../media/image26.png"/><Relationship Id="rId5" Type="http://schemas.openxmlformats.org/officeDocument/2006/relationships/image" Target="../media/image28.jpg"/><Relationship Id="rId6" Type="http://schemas.openxmlformats.org/officeDocument/2006/relationships/hyperlink" Target="mailto:zenstation@bk.ru" TargetMode="External"/><Relationship Id="rId7" Type="http://schemas.openxmlformats.org/officeDocument/2006/relationships/hyperlink" Target="https://t.me/zenstation1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ru" sz="3100">
                <a:solidFill>
                  <a:schemeClr val="dk1"/>
                </a:solidFill>
              </a:rPr>
              <a:t>Primum Non </a:t>
            </a:r>
            <a:r>
              <a:rPr lang="ru" sz="3100">
                <a:solidFill>
                  <a:schemeClr val="dk1"/>
                </a:solidFill>
              </a:rPr>
              <a:t>Nocere</a:t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25" y="2340275"/>
            <a:ext cx="46557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Arial"/>
              <a:buNone/>
            </a:pPr>
            <a:r>
              <a:rPr lang="ru" sz="1700">
                <a:latin typeface="Arial"/>
                <a:ea typeface="Arial"/>
                <a:cs typeface="Arial"/>
                <a:sym typeface="Arial"/>
              </a:rPr>
              <a:t>Производство</a:t>
            </a:r>
            <a:r>
              <a:rPr lang="ru" sz="1700">
                <a:latin typeface="Arial"/>
                <a:ea typeface="Arial"/>
                <a:cs typeface="Arial"/>
                <a:sym typeface="Arial"/>
              </a:rPr>
              <a:t> тканей с </a:t>
            </a:r>
            <a:r>
              <a:rPr b="1" lang="ru" sz="1700">
                <a:latin typeface="Arial"/>
                <a:ea typeface="Arial"/>
                <a:cs typeface="Arial"/>
                <a:sym typeface="Arial"/>
              </a:rPr>
              <a:t>UPF-защитой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5"/>
          <p:cNvSpPr txBox="1"/>
          <p:nvPr/>
        </p:nvSpPr>
        <p:spPr>
          <a:xfrm>
            <a:off x="556150" y="2971863"/>
            <a:ext cx="30309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Спикер Мария Орлова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51" y="-47900"/>
            <a:ext cx="16485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 txBox="1"/>
          <p:nvPr/>
        </p:nvSpPr>
        <p:spPr>
          <a:xfrm>
            <a:off x="0" y="1154050"/>
            <a:ext cx="3145500" cy="3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79999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</a:rPr>
              <a:t>UPF (Ultraviolet Protection Factor) - это характеристика одежды, отражающая степень защиты от ультрафиолетового излучения. Обычная ткань в большинстве своем пропускает некое количество УФ-лучей и не защищает на 100%, что может пагубно влиять на состояние кожи. 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405813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236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8" name="Google Shape;138;p26"/>
          <p:cNvPicPr preferRelativeResize="0"/>
          <p:nvPr/>
        </p:nvPicPr>
        <p:blipFill rotWithShape="1">
          <a:blip r:embed="rId5">
            <a:alphaModFix/>
          </a:blip>
          <a:srcRect b="3044" l="0" r="0" t="0"/>
          <a:stretch/>
        </p:blipFill>
        <p:spPr>
          <a:xfrm>
            <a:off x="3283850" y="1154050"/>
            <a:ext cx="3990426" cy="337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8" name="Google Shape;14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532950" y="293263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52" name="Google Shape;152;p27"/>
          <p:cNvGrpSpPr/>
          <p:nvPr/>
        </p:nvGrpSpPr>
        <p:grpSpPr>
          <a:xfrm>
            <a:off x="0" y="124375"/>
            <a:ext cx="4728304" cy="97200"/>
            <a:chOff x="0" y="692501"/>
            <a:chExt cx="2624940" cy="97200"/>
          </a:xfrm>
        </p:grpSpPr>
        <p:sp>
          <p:nvSpPr>
            <p:cNvPr id="153" name="Google Shape;153;p2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" name="Google Shape;154;p2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" name="Google Shape;155;p2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" name="Google Shape;156;p2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" name="Google Shape;157;p2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58" name="Google Shape;15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14364" y="912175"/>
            <a:ext cx="4445374" cy="424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 txBox="1"/>
          <p:nvPr>
            <p:ph type="title"/>
          </p:nvPr>
        </p:nvSpPr>
        <p:spPr>
          <a:xfrm>
            <a:off x="2125942" y="28101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4" name="Google Shape;164;p28"/>
          <p:cNvSpPr txBox="1"/>
          <p:nvPr>
            <p:ph idx="1" type="body"/>
          </p:nvPr>
        </p:nvSpPr>
        <p:spPr>
          <a:xfrm>
            <a:off x="530725" y="1100400"/>
            <a:ext cx="8110800" cy="20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Наша ЦА </a:t>
            </a:r>
            <a:r>
              <a:rPr b="1" lang="ru" sz="18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B2B2C</a:t>
            </a:r>
            <a:r>
              <a:rPr lang="ru" sz="18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sz="18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Производители ткани и одежды (Inditex, Gloria jeans, Uniqlo, loria Jeans, Twist; Mudo; adL; LTB), которые имеют выход на масс-маркет и могут в дальнейшем обеспечить клиентов разнообразной UPF- одеждой.</a:t>
            </a:r>
            <a:endParaRPr sz="18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8"/>
          <p:cNvSpPr/>
          <p:nvPr/>
        </p:nvSpPr>
        <p:spPr>
          <a:xfrm>
            <a:off x="456818" y="2269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2" name="Google Shape;17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3008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96524" y="3505625"/>
            <a:ext cx="1414561" cy="1350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100" y="3564856"/>
            <a:ext cx="1414561" cy="1350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07950" y="3489960"/>
            <a:ext cx="1447400" cy="1381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73736" y="3505625"/>
            <a:ext cx="1350076" cy="1350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7" name="Google Shape;177;p28"/>
          <p:cNvCxnSpPr/>
          <p:nvPr/>
        </p:nvCxnSpPr>
        <p:spPr>
          <a:xfrm>
            <a:off x="2099661" y="4333403"/>
            <a:ext cx="414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78" name="Google Shape;178;p28"/>
          <p:cNvCxnSpPr/>
          <p:nvPr/>
        </p:nvCxnSpPr>
        <p:spPr>
          <a:xfrm>
            <a:off x="4202224" y="4333403"/>
            <a:ext cx="414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79" name="Google Shape;179;p28"/>
          <p:cNvCxnSpPr/>
          <p:nvPr/>
        </p:nvCxnSpPr>
        <p:spPr>
          <a:xfrm>
            <a:off x="6219349" y="4333403"/>
            <a:ext cx="414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9"/>
          <p:cNvSpPr txBox="1"/>
          <p:nvPr>
            <p:ph type="title"/>
          </p:nvPr>
        </p:nvSpPr>
        <p:spPr>
          <a:xfrm>
            <a:off x="456817" y="6879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29"/>
          <p:cNvSpPr txBox="1"/>
          <p:nvPr>
            <p:ph idx="1" type="body"/>
          </p:nvPr>
        </p:nvSpPr>
        <p:spPr>
          <a:xfrm>
            <a:off x="552175" y="1480500"/>
            <a:ext cx="8085600" cy="42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500"/>
              <a:buFont typeface="Arial"/>
              <a:buChar char="●"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Многие люди не могут находиться в дневное время на улице по многочисленным причинам: агрессивный УФ-индекс; онкологические и аутоиммунные заболевания, высокая чувствительность к солнечным лучам. </a:t>
            </a:r>
            <a:r>
              <a:rPr lang="ru" sz="1500">
                <a:latin typeface="Arial"/>
                <a:ea typeface="Arial"/>
                <a:cs typeface="Arial"/>
                <a:sym typeface="Arial"/>
              </a:rPr>
              <a:t>Это составляет 10% от всех покупателей одежды на территории России.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●"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Современные методы защиты или </a:t>
            </a:r>
            <a:r>
              <a:rPr lang="ru" sz="1500">
                <a:latin typeface="Arial"/>
                <a:ea typeface="Arial"/>
                <a:cs typeface="Arial"/>
                <a:sym typeface="Arial"/>
              </a:rPr>
              <a:t>недостаточно</a:t>
            </a:r>
            <a:r>
              <a:rPr lang="ru" sz="1500">
                <a:latin typeface="Arial"/>
                <a:ea typeface="Arial"/>
                <a:cs typeface="Arial"/>
                <a:sym typeface="Arial"/>
              </a:rPr>
              <a:t> надежные (как обычная ткань), или требуют постоянного обновления (как SPF- крема, которые нужно </a:t>
            </a:r>
            <a:r>
              <a:rPr lang="ru" sz="1500">
                <a:latin typeface="Arial"/>
                <a:ea typeface="Arial"/>
                <a:cs typeface="Arial"/>
                <a:sym typeface="Arial"/>
              </a:rPr>
              <a:t>обновлять</a:t>
            </a:r>
            <a:r>
              <a:rPr lang="ru" sz="1500">
                <a:latin typeface="Arial"/>
                <a:ea typeface="Arial"/>
                <a:cs typeface="Arial"/>
                <a:sym typeface="Arial"/>
              </a:rPr>
              <a:t> каждые 3 часа). Людям трудно найти </a:t>
            </a:r>
            <a:r>
              <a:rPr lang="ru" sz="1500">
                <a:latin typeface="Arial"/>
                <a:ea typeface="Arial"/>
                <a:cs typeface="Arial"/>
                <a:sym typeface="Arial"/>
              </a:rPr>
              <a:t>подходящую</a:t>
            </a:r>
            <a:r>
              <a:rPr lang="ru" sz="1500">
                <a:latin typeface="Arial"/>
                <a:ea typeface="Arial"/>
                <a:cs typeface="Arial"/>
                <a:sym typeface="Arial"/>
              </a:rPr>
              <a:t> солнцезащитную одежду.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●"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У текстильных фабрик нет подходящей технологии, которая предоставит ткани UPF- свойства.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86" name="Google Shape;186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9"/>
          <p:cNvSpPr/>
          <p:nvPr/>
        </p:nvSpPr>
        <p:spPr>
          <a:xfrm>
            <a:off x="456818" y="-6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3" name="Google Shape;19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73911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"/>
          <p:cNvSpPr txBox="1"/>
          <p:nvPr>
            <p:ph type="title"/>
          </p:nvPr>
        </p:nvSpPr>
        <p:spPr>
          <a:xfrm>
            <a:off x="2125567" y="3648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9" name="Google Shape;199;p30"/>
          <p:cNvSpPr txBox="1"/>
          <p:nvPr>
            <p:ph idx="1" type="body"/>
          </p:nvPr>
        </p:nvSpPr>
        <p:spPr>
          <a:xfrm>
            <a:off x="575400" y="1074747"/>
            <a:ext cx="7993200" cy="13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Arial"/>
              <a:buChar char="❖"/>
            </a:pPr>
            <a:r>
              <a:rPr lang="ru" sz="1400"/>
              <a:t>Создать технологию, которая на этапе производства придаст ткани UPF защиту . Мы добьемся этого с помощью особой химической обработки </a:t>
            </a:r>
            <a:r>
              <a:rPr lang="ru" sz="1400"/>
              <a:t>(процесс </a:t>
            </a:r>
            <a:r>
              <a:rPr lang="ru" sz="1400" u="sng"/>
              <a:t>аппретирования</a:t>
            </a:r>
            <a:r>
              <a:rPr lang="ru" sz="1400"/>
              <a:t>)</a:t>
            </a:r>
            <a:r>
              <a:rPr lang="ru" sz="1400"/>
              <a:t> на основе диоксида титана и оксида цинка.</a:t>
            </a:r>
            <a:endParaRPr sz="14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0"/>
          <p:cNvSpPr/>
          <p:nvPr/>
        </p:nvSpPr>
        <p:spPr>
          <a:xfrm>
            <a:off x="456818" y="25654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7" name="Google Shape;20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330461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8137" y="2198950"/>
            <a:ext cx="2839775" cy="283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0"/>
          <p:cNvPicPr preferRelativeResize="0"/>
          <p:nvPr/>
        </p:nvPicPr>
        <p:blipFill rotWithShape="1">
          <a:blip r:embed="rId5">
            <a:alphaModFix/>
          </a:blip>
          <a:srcRect b="24813" l="16114" r="60858" t="30805"/>
          <a:stretch/>
        </p:blipFill>
        <p:spPr>
          <a:xfrm>
            <a:off x="1373250" y="2198950"/>
            <a:ext cx="2619264" cy="283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1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15" name="Google Shape;215;p31"/>
          <p:cNvSpPr txBox="1"/>
          <p:nvPr/>
        </p:nvSpPr>
        <p:spPr>
          <a:xfrm>
            <a:off x="432325" y="1704075"/>
            <a:ext cx="8110500" cy="214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r>
              <a:rPr lang="ru" sz="1500">
                <a:solidFill>
                  <a:schemeClr val="dk2"/>
                </a:solidFill>
              </a:rPr>
              <a:t>Защита от ультрафиолетового излучения и поддержание здоровья кожи</a:t>
            </a:r>
            <a:endParaRPr sz="1500">
              <a:solidFill>
                <a:schemeClr val="dk2"/>
              </a:solidFill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r>
              <a:rPr lang="ru" sz="1500">
                <a:solidFill>
                  <a:schemeClr val="dk2"/>
                </a:solidFill>
              </a:rPr>
              <a:t>Предотвращение рака кожи и сохранение ремиссии</a:t>
            </a:r>
            <a:endParaRPr sz="1500">
              <a:solidFill>
                <a:schemeClr val="dk2"/>
              </a:solidFill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r>
              <a:rPr lang="ru" sz="1500">
                <a:solidFill>
                  <a:schemeClr val="dk2"/>
                </a:solidFill>
              </a:rPr>
              <a:t>Защита от преждевременного старения</a:t>
            </a:r>
            <a:endParaRPr sz="1500">
              <a:solidFill>
                <a:schemeClr val="dk2"/>
              </a:solidFill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r>
              <a:rPr lang="ru" sz="1500">
                <a:solidFill>
                  <a:schemeClr val="dk2"/>
                </a:solidFill>
              </a:rPr>
              <a:t>Повышенный комфорт, модные и функциональные решения</a:t>
            </a:r>
            <a:endParaRPr sz="1500">
              <a:solidFill>
                <a:schemeClr val="dk2"/>
              </a:solidFill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r>
              <a:rPr lang="ru" sz="1500">
                <a:solidFill>
                  <a:schemeClr val="dk2"/>
                </a:solidFill>
              </a:rPr>
              <a:t>Продолжение активной жизни</a:t>
            </a:r>
            <a:endParaRPr sz="1500">
              <a:solidFill>
                <a:schemeClr val="dk2"/>
              </a:solidFill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r>
              <a:rPr lang="ru" sz="1500">
                <a:solidFill>
                  <a:schemeClr val="dk2"/>
                </a:solidFill>
              </a:rPr>
              <a:t>Расширение продукции текстильных компаний, повышение продаж на 10%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216" name="Google Shape;216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2"/>
          <p:cNvSpPr/>
          <p:nvPr/>
        </p:nvSpPr>
        <p:spPr>
          <a:xfrm>
            <a:off x="456818" y="24341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2"/>
          <p:cNvSpPr txBox="1"/>
          <p:nvPr/>
        </p:nvSpPr>
        <p:spPr>
          <a:xfrm>
            <a:off x="488944" y="1313563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26" name="Google Shape;226;p32"/>
          <p:cNvSpPr txBox="1"/>
          <p:nvPr>
            <p:ph type="title"/>
          </p:nvPr>
        </p:nvSpPr>
        <p:spPr>
          <a:xfrm>
            <a:off x="456817" y="2311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7" name="Google Shape;227;p32"/>
          <p:cNvSpPr txBox="1"/>
          <p:nvPr>
            <p:ph idx="1" type="body"/>
          </p:nvPr>
        </p:nvSpPr>
        <p:spPr>
          <a:xfrm>
            <a:off x="488950" y="705875"/>
            <a:ext cx="7993200" cy="3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2794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По статистике ООН, суммарно </a:t>
            </a:r>
            <a:r>
              <a:rPr b="1" lang="ru" sz="1500">
                <a:latin typeface="Arial"/>
                <a:ea typeface="Arial"/>
                <a:cs typeface="Arial"/>
                <a:sym typeface="Arial"/>
              </a:rPr>
              <a:t>17% людей в мире</a:t>
            </a:r>
            <a:r>
              <a:rPr lang="ru" sz="1500">
                <a:latin typeface="Arial"/>
                <a:ea typeface="Arial"/>
                <a:cs typeface="Arial"/>
                <a:sym typeface="Arial"/>
              </a:rPr>
              <a:t> болеют онко- и аутоиммунными заболеваниями. В России это составляет </a:t>
            </a:r>
            <a:r>
              <a:rPr b="1" lang="ru" sz="1500">
                <a:latin typeface="Arial"/>
                <a:ea typeface="Arial"/>
                <a:cs typeface="Arial"/>
                <a:sym typeface="Arial"/>
              </a:rPr>
              <a:t>10% от населения</a:t>
            </a:r>
            <a:r>
              <a:rPr lang="ru" sz="1500">
                <a:latin typeface="Arial"/>
                <a:ea typeface="Arial"/>
                <a:cs typeface="Arial"/>
                <a:sym typeface="Arial"/>
              </a:rPr>
              <a:t>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2794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По данным Fashion Consulting Group, объем рынка российского fashion-ритейла в 2021 г. постепенно восстанавливался после коронавирусного провала. После 1,7 трлн рублей в 2020 г. объем рынка вырос до </a:t>
            </a:r>
            <a:r>
              <a:rPr b="1" lang="ru" sz="1500">
                <a:latin typeface="Arial"/>
                <a:ea typeface="Arial"/>
                <a:cs typeface="Arial"/>
                <a:sym typeface="Arial"/>
              </a:rPr>
              <a:t>1,8 трлн в 2021</a:t>
            </a:r>
            <a:endParaRPr b="1" sz="15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</p:txBody>
      </p:sp>
      <p:sp>
        <p:nvSpPr>
          <p:cNvPr id="228" name="Google Shape;228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2"/>
          <p:cNvSpPr/>
          <p:nvPr/>
        </p:nvSpPr>
        <p:spPr>
          <a:xfrm>
            <a:off x="847600" y="3248125"/>
            <a:ext cx="7275900" cy="8220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269999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500">
                <a:solidFill>
                  <a:schemeClr val="dk2"/>
                </a:solidFill>
              </a:rPr>
              <a:t>На 10% процентов населения, которые остро нуждаются в данной одежде, приходится 180 млрд рублей от объема рынка РФ.</a:t>
            </a:r>
            <a:endParaRPr b="1" sz="15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33"/>
          <p:cNvSpPr/>
          <p:nvPr/>
        </p:nvSpPr>
        <p:spPr>
          <a:xfrm>
            <a:off x="456818" y="24341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33"/>
          <p:cNvSpPr txBox="1"/>
          <p:nvPr/>
        </p:nvSpPr>
        <p:spPr>
          <a:xfrm>
            <a:off x="488944" y="1313563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41" name="Google Shape;241;p33"/>
          <p:cNvSpPr txBox="1"/>
          <p:nvPr>
            <p:ph type="title"/>
          </p:nvPr>
        </p:nvSpPr>
        <p:spPr>
          <a:xfrm>
            <a:off x="456817" y="2311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2" name="Google Shape;24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6" name="Google Shape;246;p33"/>
          <p:cNvPicPr preferRelativeResize="0"/>
          <p:nvPr/>
        </p:nvPicPr>
        <p:blipFill rotWithShape="1">
          <a:blip r:embed="rId3">
            <a:alphaModFix/>
          </a:blip>
          <a:srcRect b="0" l="0" r="33083" t="0"/>
          <a:stretch/>
        </p:blipFill>
        <p:spPr>
          <a:xfrm>
            <a:off x="1535475" y="1370025"/>
            <a:ext cx="6118949" cy="35193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3"/>
          <p:cNvSpPr txBox="1"/>
          <p:nvPr/>
        </p:nvSpPr>
        <p:spPr>
          <a:xfrm>
            <a:off x="456830" y="826050"/>
            <a:ext cx="8331300" cy="415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C4587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Анализ объема fashion- рынка  </a:t>
            </a:r>
            <a:r>
              <a:rPr lang="ru" sz="1500">
                <a:solidFill>
                  <a:srgbClr val="1C4587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 методике PAM/ TAM / SAM / SOM</a:t>
            </a:r>
            <a:r>
              <a:rPr lang="ru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248" name="Google Shape;248;p33"/>
          <p:cNvCxnSpPr/>
          <p:nvPr/>
        </p:nvCxnSpPr>
        <p:spPr>
          <a:xfrm>
            <a:off x="5837850" y="4133225"/>
            <a:ext cx="15600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4"/>
          <p:cNvSpPr/>
          <p:nvPr/>
        </p:nvSpPr>
        <p:spPr>
          <a:xfrm>
            <a:off x="456826" y="4319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4"/>
          <p:cNvSpPr txBox="1"/>
          <p:nvPr>
            <p:ph type="title"/>
          </p:nvPr>
        </p:nvSpPr>
        <p:spPr>
          <a:xfrm>
            <a:off x="456825" y="3974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57" name="Google Shape;25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1" name="Google Shape;261;p34"/>
          <p:cNvGraphicFramePr/>
          <p:nvPr/>
        </p:nvGraphicFramePr>
        <p:xfrm>
          <a:off x="766475" y="1349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{3280B9EB-4140-4C50-A20F-2957B818C5DF}</a:tableStyleId>
              </a:tblPr>
              <a:tblGrid>
                <a:gridCol w="1413025"/>
                <a:gridCol w="1836700"/>
                <a:gridCol w="1708875"/>
                <a:gridCol w="2280400"/>
              </a:tblGrid>
              <a:tr h="70187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/>
                        <a:t>Производ</a:t>
                      </a:r>
                      <a:endParaRPr b="1" sz="1200"/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/>
                        <a:t>ители</a:t>
                      </a:r>
                      <a:endParaRPr b="1" sz="1200"/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/>
                        <a:t>Харак</a:t>
                      </a:r>
                      <a:endParaRPr b="1" sz="1200"/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200"/>
                        <a:t>теристика</a:t>
                      </a:r>
                      <a:endParaRPr b="1" sz="12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500">
                          <a:solidFill>
                            <a:schemeClr val="dk2"/>
                          </a:solidFill>
                        </a:rPr>
                        <a:t>Columbia</a:t>
                      </a:r>
                      <a:endParaRPr b="1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500">
                          <a:solidFill>
                            <a:schemeClr val="dk2"/>
                          </a:solidFill>
                        </a:rPr>
                        <a:t>Luminora</a:t>
                      </a:r>
                      <a:endParaRPr b="1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500">
                          <a:solidFill>
                            <a:schemeClr val="dk2"/>
                          </a:solidFill>
                        </a:rPr>
                        <a:t>         </a:t>
                      </a:r>
                      <a:r>
                        <a:rPr b="1" lang="ru" sz="1500">
                          <a:solidFill>
                            <a:schemeClr val="dk2"/>
                          </a:solidFill>
                        </a:rPr>
                        <a:t>Primum Non Nocere</a:t>
                      </a:r>
                      <a:endParaRPr b="1"/>
                    </a:p>
                  </a:txBody>
                  <a:tcPr marT="91425" marB="91425" marR="91425" marL="91425" anchor="ctr"/>
                </a:tc>
              </a:tr>
              <a:tr h="62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Защита от солнца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96,7% - 98%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91,2%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98%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Разнообразия моделей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Нет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Нет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Есть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Масс-маркет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Есть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Нет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Есть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Ценовой сегмент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Средний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Высокий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Разнообразный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cxnSp>
        <p:nvCxnSpPr>
          <p:cNvPr id="262" name="Google Shape;262;p34"/>
          <p:cNvCxnSpPr/>
          <p:nvPr/>
        </p:nvCxnSpPr>
        <p:spPr>
          <a:xfrm>
            <a:off x="775450" y="1365050"/>
            <a:ext cx="1412100" cy="118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5"/>
          <p:cNvSpPr txBox="1"/>
          <p:nvPr/>
        </p:nvSpPr>
        <p:spPr>
          <a:xfrm>
            <a:off x="401725" y="624400"/>
            <a:ext cx="8386500" cy="40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➢"/>
            </a:pPr>
            <a:r>
              <a:rPr lang="ru">
                <a:solidFill>
                  <a:schemeClr val="dk2"/>
                </a:solidFill>
              </a:rPr>
              <a:t>Мы создадим экземпляры разных видов ткани, способные защитить от УФ излучения. После проведения клинических исследований, у нас будет технология, которую можно использовать на фабриках по производству тканей </a:t>
            </a:r>
            <a:r>
              <a:rPr b="1" lang="ru">
                <a:solidFill>
                  <a:schemeClr val="dk2"/>
                </a:solidFill>
              </a:rPr>
              <a:t>(MVP)</a:t>
            </a:r>
            <a:r>
              <a:rPr lang="ru">
                <a:solidFill>
                  <a:schemeClr val="dk2"/>
                </a:solidFill>
              </a:rPr>
              <a:t>.</a:t>
            </a:r>
            <a:endParaRPr>
              <a:solidFill>
                <a:schemeClr val="dk2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ru">
                <a:solidFill>
                  <a:schemeClr val="dk2"/>
                </a:solidFill>
              </a:rPr>
              <a:t>Далее мы зарегистрируем </a:t>
            </a:r>
            <a:r>
              <a:rPr b="1" lang="ru">
                <a:solidFill>
                  <a:schemeClr val="dk2"/>
                </a:solidFill>
              </a:rPr>
              <a:t>патент</a:t>
            </a:r>
            <a:r>
              <a:rPr lang="ru">
                <a:solidFill>
                  <a:schemeClr val="dk2"/>
                </a:solidFill>
              </a:rPr>
              <a:t> на технологию, который будем продавать текстильным фабрикам. </a:t>
            </a:r>
            <a:endParaRPr sz="15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ru" sz="1500">
                <a:solidFill>
                  <a:srgbClr val="132C40"/>
                </a:solidFill>
              </a:rPr>
              <a:t>Мы используем </a:t>
            </a:r>
            <a:r>
              <a:rPr b="1" lang="ru" sz="1500">
                <a:solidFill>
                  <a:srgbClr val="132C40"/>
                </a:solidFill>
              </a:rPr>
              <a:t>лицензионный тип бизнес-модели</a:t>
            </a:r>
            <a:r>
              <a:rPr lang="ru" sz="1500">
                <a:solidFill>
                  <a:srgbClr val="132C40"/>
                </a:solidFill>
              </a:rPr>
              <a:t>, где предоставим право на использование нашей технологии за определенную плату или процент от выручки.</a:t>
            </a:r>
            <a:r>
              <a:rPr lang="ru">
                <a:solidFill>
                  <a:schemeClr val="dk2"/>
                </a:solidFill>
              </a:rPr>
              <a:t> Ключевые партнёры: </a:t>
            </a:r>
            <a:r>
              <a:rPr lang="ru" sz="1500">
                <a:solidFill>
                  <a:srgbClr val="132C40"/>
                </a:solidFill>
              </a:rPr>
              <a:t>Twist; Mudo; adL; LTB и ряд других.</a:t>
            </a:r>
            <a:endParaRPr sz="15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68" name="Google Shape;268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5"/>
          <p:cNvSpPr/>
          <p:nvPr/>
        </p:nvSpPr>
        <p:spPr>
          <a:xfrm>
            <a:off x="401718" y="255182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5"/>
          <p:cNvSpPr txBox="1"/>
          <p:nvPr>
            <p:ph type="title"/>
          </p:nvPr>
        </p:nvSpPr>
        <p:spPr>
          <a:xfrm>
            <a:off x="401717" y="115293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72" name="Google Shape;272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6"/>
          <p:cNvSpPr txBox="1"/>
          <p:nvPr>
            <p:ph type="title"/>
          </p:nvPr>
        </p:nvSpPr>
        <p:spPr>
          <a:xfrm>
            <a:off x="456817" y="23115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1" name="Google Shape;281;p36"/>
          <p:cNvSpPr txBox="1"/>
          <p:nvPr>
            <p:ph idx="1" type="body"/>
          </p:nvPr>
        </p:nvSpPr>
        <p:spPr>
          <a:xfrm>
            <a:off x="456825" y="949902"/>
            <a:ext cx="7993200" cy="44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★"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Три проработанные гипотезы.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★"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Проведен </a:t>
            </a:r>
            <a:r>
              <a:rPr lang="ru" sz="1500">
                <a:latin typeface="Arial"/>
                <a:ea typeface="Arial"/>
                <a:cs typeface="Arial"/>
                <a:sym typeface="Arial"/>
              </a:rPr>
              <a:t>Google опрос </a:t>
            </a:r>
            <a:r>
              <a:rPr lang="ru" sz="1500">
                <a:latin typeface="Arial"/>
                <a:ea typeface="Arial"/>
                <a:cs typeface="Arial"/>
                <a:sym typeface="Arial"/>
              </a:rPr>
              <a:t>ЦА среди конечных клиентов, интервью с А сегментом и интервью с врачами.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★"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Создана бизнес-модель, определен рынок и его объем.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★"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Установлен</a:t>
            </a:r>
            <a:r>
              <a:rPr lang="ru" sz="1500">
                <a:latin typeface="Arial"/>
                <a:ea typeface="Arial"/>
                <a:cs typeface="Arial"/>
                <a:sym typeface="Arial"/>
              </a:rPr>
              <a:t> контакт с главврачом НИИ онкологии в Томске, и научными сотрудниками НМИЦ онкологии им. Н.Н. Петрова в Санкт-Петербурге. 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★"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Есть контакты предварительных инвесторов и заинтересованных лиц.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★"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Приобретен образец ткани с технологией Omli-shade от Columbia.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★"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Создан информативный сайт. 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82" name="Google Shape;282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6" name="Google Shape;28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9950" y="3713625"/>
            <a:ext cx="1269075" cy="126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7"/>
          <p:cNvSpPr txBox="1"/>
          <p:nvPr>
            <p:ph idx="1" type="body"/>
          </p:nvPr>
        </p:nvSpPr>
        <p:spPr>
          <a:xfrm>
            <a:off x="5768750" y="1227950"/>
            <a:ext cx="264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i="1" lang="ru"/>
              <a:t>Google опрос 90 респондентов</a:t>
            </a:r>
            <a:endParaRPr i="1"/>
          </a:p>
        </p:txBody>
      </p:sp>
      <p:sp>
        <p:nvSpPr>
          <p:cNvPr id="292" name="Google Shape;29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6" name="Google Shape;29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4650" y="2964675"/>
            <a:ext cx="4855624" cy="2190725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7"/>
          <p:cNvSpPr txBox="1"/>
          <p:nvPr/>
        </p:nvSpPr>
        <p:spPr>
          <a:xfrm>
            <a:off x="0" y="3751113"/>
            <a:ext cx="38700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Интервью с научным сотрудником </a:t>
            </a:r>
            <a:r>
              <a:rPr i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НМИЦ онкологии, Алиной Григорьевской.</a:t>
            </a:r>
            <a:endParaRPr i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descr="Диаграмма ответов в Формах. Вопрос: Как часто вы находитесь на улице под солнечными лучами?. Количество ответов: 89 ответов." id="298" name="Google Shape;298;p37" title="Как часто вы находитесь на улице под солнечными лучами?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4352" y="253452"/>
            <a:ext cx="5514399" cy="231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8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304" name="Google Shape;304;p38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{85D243EC-CF53-4C0B-A4F8-079E6E6A24E4}</a:tableStyleId>
              </a:tblPr>
              <a:tblGrid>
                <a:gridCol w="2510675"/>
                <a:gridCol w="2510675"/>
                <a:gridCol w="2510675"/>
              </a:tblGrid>
              <a:tr h="518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160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(CEO), 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Мария Орлова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60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(СMO), 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Юлия Иванова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5" name="Google Shape;305;p38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6" name="Google Shape;306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9" name="Google Shape;309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0" name="Google Shape;310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12" name="Google Shape;31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8150" y="1439850"/>
            <a:ext cx="843023" cy="1159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8150" y="2600625"/>
            <a:ext cx="843026" cy="1124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9"/>
          <p:cNvSpPr txBox="1"/>
          <p:nvPr>
            <p:ph type="title"/>
          </p:nvPr>
        </p:nvSpPr>
        <p:spPr>
          <a:xfrm>
            <a:off x="1087792" y="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19" name="Google Shape;319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0" name="Google Shape;320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39"/>
          <p:cNvSpPr/>
          <p:nvPr/>
        </p:nvSpPr>
        <p:spPr>
          <a:xfrm>
            <a:off x="-7" y="-6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Google Shape;32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890" y="7391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4" name="Google Shape;324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5" name="Google Shape;325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6" name="Google Shape;326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27" name="Google Shape;327;p39"/>
          <p:cNvGraphicFramePr/>
          <p:nvPr/>
        </p:nvGraphicFramePr>
        <p:xfrm>
          <a:off x="312885" y="965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{85D243EC-CF53-4C0B-A4F8-079E6E6A24E4}</a:tableStyleId>
              </a:tblPr>
              <a:tblGrid>
                <a:gridCol w="8219500"/>
              </a:tblGrid>
              <a:tr h="475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Ч</a:t>
                      </a: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</a:t>
                      </a:r>
                      <a:r>
                        <a:rPr b="1" lang="ru" sz="11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 ДЕЛАЕМ</a:t>
                      </a:r>
                      <a:endParaRPr b="1"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701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500">
                          <a:solidFill>
                            <a:schemeClr val="dk2"/>
                          </a:solidFill>
                        </a:rPr>
                        <a:t>Провести интервью с текстильными фабриками.</a:t>
                      </a:r>
                      <a:endParaRPr sz="1500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3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500">
                          <a:solidFill>
                            <a:schemeClr val="dk2"/>
                          </a:solidFill>
                        </a:rPr>
                        <a:t>Необходимо найти химика. Разработка формулы для химической обработки одежды на основе диоксида титана и оксида цинка.</a:t>
                      </a:r>
                      <a:endParaRPr sz="15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500">
                          <a:solidFill>
                            <a:schemeClr val="dk2"/>
                          </a:solidFill>
                        </a:rPr>
                        <a:t>Работа с образцом ткани от конкурентов: определение состава ткани и технологии.</a:t>
                      </a:r>
                      <a:endParaRPr sz="15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Создать MVP.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Провести клинические испытания.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Зарегистрировать</a:t>
                      </a:r>
                      <a:r>
                        <a:rPr lang="ru" sz="1500"/>
                        <a:t> патент на технологию.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28" name="Google Shape;328;p39"/>
          <p:cNvSpPr txBox="1"/>
          <p:nvPr/>
        </p:nvSpPr>
        <p:spPr>
          <a:xfrm>
            <a:off x="125300" y="834600"/>
            <a:ext cx="5021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5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0"/>
          <p:cNvSpPr txBox="1"/>
          <p:nvPr>
            <p:ph type="title"/>
          </p:nvPr>
        </p:nvSpPr>
        <p:spPr>
          <a:xfrm>
            <a:off x="2294613" y="2141950"/>
            <a:ext cx="35103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000">
                <a:solidFill>
                  <a:schemeClr val="accent5"/>
                </a:solidFill>
              </a:rPr>
              <a:t>КОНТАКТЫ ЛИДЕРА:</a:t>
            </a:r>
            <a:endParaRPr sz="2000">
              <a:solidFill>
                <a:schemeClr val="accent5"/>
              </a:solidFill>
            </a:endParaRPr>
          </a:p>
        </p:txBody>
      </p:sp>
      <p:sp>
        <p:nvSpPr>
          <p:cNvPr id="334" name="Google Shape;334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5" name="Google Shape;335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4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7" name="Google Shape;337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9" name="Google Shape;339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0" name="Google Shape;340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1" name="Google Shape;341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2" name="Google Shape;342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5075" y="2141950"/>
            <a:ext cx="2233650" cy="223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725" y="2128801"/>
            <a:ext cx="1643126" cy="2259948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40"/>
          <p:cNvSpPr txBox="1"/>
          <p:nvPr>
            <p:ph idx="1" type="body"/>
          </p:nvPr>
        </p:nvSpPr>
        <p:spPr>
          <a:xfrm>
            <a:off x="2294625" y="2522050"/>
            <a:ext cx="29223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b="1" lang="ru" sz="1800">
                <a:solidFill>
                  <a:schemeClr val="accent5"/>
                </a:solidFill>
              </a:rPr>
              <a:t>Орлова Мария</a:t>
            </a:r>
            <a:endParaRPr b="1" sz="1800"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chemeClr val="accent5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zenstation@bk.ru</a:t>
            </a:r>
            <a:endParaRPr sz="1800"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chemeClr val="accent5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https://t.me/zenstation1</a:t>
            </a:r>
            <a:endParaRPr sz="1800">
              <a:solidFill>
                <a:schemeClr val="accent5"/>
              </a:solidFill>
            </a:endParaRPr>
          </a:p>
          <a:p>
            <a:pPr indent="-203200" lvl="0" marL="406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5" name="Google Shape;345;p40"/>
          <p:cNvSpPr txBox="1"/>
          <p:nvPr>
            <p:ph type="title"/>
          </p:nvPr>
        </p:nvSpPr>
        <p:spPr>
          <a:xfrm>
            <a:off x="1649700" y="608950"/>
            <a:ext cx="5844600" cy="6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" sz="3000">
                <a:solidFill>
                  <a:schemeClr val="dk1"/>
                </a:solidFill>
              </a:rPr>
              <a:t>БЛАГОДАРИМ ЗА ВНИМАНИЕ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