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3" r:id="rId8"/>
    <p:sldId id="276" r:id="rId9"/>
    <p:sldId id="277" r:id="rId10"/>
    <p:sldId id="278" r:id="rId11"/>
    <p:sldId id="279" r:id="rId12"/>
    <p:sldId id="280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9" autoAdjust="0"/>
    <p:restoredTop sz="94660"/>
  </p:normalViewPr>
  <p:slideViewPr>
    <p:cSldViewPr>
      <p:cViewPr varScale="1">
        <p:scale>
          <a:sx n="46" d="100"/>
          <a:sy n="46" d="100"/>
        </p:scale>
        <p:origin x="1229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109456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109456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0945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2087" y="5866655"/>
            <a:ext cx="8607425" cy="1721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Цифровой помощник оценки преподавания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2090" y="9691386"/>
            <a:ext cx="8610600" cy="5751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3650" spc="-10" dirty="0">
                <a:latin typeface="Microsoft Sans Serif"/>
                <a:cs typeface="Microsoft Sans Serif"/>
              </a:rPr>
              <a:t>НовГУ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9955" y="1080241"/>
              <a:ext cx="123556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4121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C114F86-167E-4A1D-9884-1510F2D6A9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18" y="455064"/>
            <a:ext cx="4183531" cy="1602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5977FA-E992-DB11-DB17-3DD9D46E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0" y="3749675"/>
            <a:ext cx="1836525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0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C4341F-F6A5-4AD4-8311-AC2BB747647F}"/>
              </a:ext>
            </a:extLst>
          </p:cNvPr>
          <p:cNvSpPr/>
          <p:nvPr/>
        </p:nvSpPr>
        <p:spPr>
          <a:xfrm>
            <a:off x="852736" y="2455521"/>
            <a:ext cx="1407611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20" dirty="0">
                <a:latin typeface="Microsoft Sans Serif"/>
                <a:cs typeface="Microsoft Sans Serif"/>
              </a:rPr>
              <a:t>Исследования и разработка: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Разработка мобильного приложения (</a:t>
            </a:r>
            <a:r>
              <a:rPr lang="ru-RU" sz="2800" spc="-20" dirty="0" err="1">
                <a:latin typeface="Microsoft Sans Serif"/>
                <a:cs typeface="Microsoft Sans Serif"/>
              </a:rPr>
              <a:t>iOS</a:t>
            </a:r>
            <a:r>
              <a:rPr lang="ru-RU" sz="2800" spc="-20" dirty="0">
                <a:latin typeface="Microsoft Sans Serif"/>
                <a:cs typeface="Microsoft Sans Serif"/>
              </a:rPr>
              <a:t>/</a:t>
            </a:r>
            <a:r>
              <a:rPr lang="ru-RU" sz="2800" spc="-20" dirty="0" err="1">
                <a:latin typeface="Microsoft Sans Serif"/>
                <a:cs typeface="Microsoft Sans Serif"/>
              </a:rPr>
              <a:t>Android</a:t>
            </a:r>
            <a:r>
              <a:rPr lang="ru-RU" sz="2800" spc="-20" dirty="0">
                <a:latin typeface="Microsoft Sans Serif"/>
                <a:cs typeface="Microsoft Sans Serif"/>
              </a:rPr>
              <a:t>).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Интеграция с существующими LMS-системами университета.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  <a:p>
            <a:r>
              <a:rPr lang="ru-RU" sz="2800" b="1" spc="-20" dirty="0">
                <a:latin typeface="Microsoft Sans Serif"/>
                <a:cs typeface="Microsoft Sans Serif"/>
              </a:rPr>
              <a:t>Защита интеллектуальной собственности: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Подача заявки на регистрацию программы для ЭВМ.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r>
              <a:rPr lang="ru-RU" sz="2800" b="1" spc="-20" dirty="0">
                <a:latin typeface="Microsoft Sans Serif"/>
                <a:cs typeface="Microsoft Sans Serif"/>
              </a:rPr>
              <a:t>Маркетинг и внедрение: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Пилотное внедрение на 3-4 программах НовГУ.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Подготовка коммерческого предложения для других вузов региона и </a:t>
            </a:r>
            <a:r>
              <a:rPr lang="ru-RU" sz="2800" spc="-20" dirty="0" err="1">
                <a:latin typeface="Microsoft Sans Serif"/>
                <a:cs typeface="Microsoft Sans Serif"/>
              </a:rPr>
              <a:t>партнеров</a:t>
            </a:r>
            <a:endParaRPr lang="ru-RU" sz="2800" spc="-20" dirty="0">
              <a:latin typeface="Microsoft Sans Serif"/>
              <a:cs typeface="Microsoft Sans Serif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800" spc="-20" dirty="0">
              <a:latin typeface="Microsoft Sans Serif"/>
              <a:cs typeface="Microsoft Sans Serif"/>
            </a:endParaRPr>
          </a:p>
          <a:p>
            <a:r>
              <a:rPr lang="ru-RU" sz="2800" b="1" spc="-20" dirty="0">
                <a:latin typeface="Microsoft Sans Serif"/>
                <a:cs typeface="Microsoft Sans Serif"/>
              </a:rPr>
              <a:t>Привлечение инвестиций: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Поиск грантовой поддержки для развития IT-решений в образовании.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800" spc="-20" dirty="0">
                <a:latin typeface="Microsoft Sans Serif"/>
                <a:cs typeface="Microsoft Sans Serif"/>
              </a:rPr>
              <a:t>Привлечение инвестиций для масштабирования и создания команды продаж.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963" y="2789093"/>
            <a:ext cx="6266175" cy="88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2" y="2789093"/>
            <a:ext cx="1212969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Для достижения ближайших шагов проекту необходимо:</a:t>
            </a:r>
          </a:p>
          <a:p>
            <a:endParaRPr lang="ru-RU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/>
              <a:t>Нетворкинг и </a:t>
            </a:r>
            <a:r>
              <a:rPr lang="ru-RU" sz="3200" b="1" dirty="0" err="1"/>
              <a:t>партнерства</a:t>
            </a:r>
            <a:r>
              <a:rPr lang="ru-RU" sz="3200" b="1" dirty="0"/>
              <a:t>:</a:t>
            </a:r>
            <a:r>
              <a:rPr lang="ru-RU" sz="3200" dirty="0"/>
              <a:t> Выход на руководителей учебных департаментов других вузов для проведения пилотных внедрений.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32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/>
              <a:t>Продвижение:</a:t>
            </a:r>
            <a:r>
              <a:rPr lang="ru-RU" sz="3200" dirty="0"/>
              <a:t> Помощь в подготовке материалов для участия в профильных </a:t>
            </a:r>
            <a:r>
              <a:rPr lang="ru-RU" sz="3200" dirty="0" err="1"/>
              <a:t>EdTech</a:t>
            </a:r>
            <a:r>
              <a:rPr lang="ru-RU" sz="3200" dirty="0"/>
              <a:t>-конференциях и выставках.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32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1" dirty="0"/>
              <a:t>Финансирование:</a:t>
            </a:r>
            <a:r>
              <a:rPr lang="ru-RU" sz="3200" dirty="0"/>
              <a:t> Поддержка для масштабирования технической инфраструктуры и найма разработчика под мобильные платформы.</a:t>
            </a:r>
          </a:p>
          <a:p>
            <a:br>
              <a:rPr lang="ru-RU" sz="3200" dirty="0"/>
            </a:br>
            <a:endParaRPr lang="ru-RU" sz="3200" spc="-20" dirty="0">
              <a:latin typeface="Microsoft Sans Serif"/>
              <a:cs typeface="Microsoft Sans Serif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281" y="2302346"/>
            <a:ext cx="8743819" cy="87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pic>
        <p:nvPicPr>
          <p:cNvPr id="3" name="object 6">
            <a:extLst>
              <a:ext uri="{FF2B5EF4-FFF2-40B4-BE49-F238E27FC236}">
                <a16:creationId xmlns:a16="http://schemas.microsoft.com/office/drawing/2014/main" id="{606B255C-352E-D17D-A225-7D7453C8CF1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650" y="2682875"/>
            <a:ext cx="4552949" cy="792480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0D7452C3-DC20-D593-2070-61E8057A31F7}"/>
              </a:ext>
            </a:extLst>
          </p:cNvPr>
          <p:cNvSpPr txBox="1"/>
          <p:nvPr/>
        </p:nvSpPr>
        <p:spPr>
          <a:xfrm>
            <a:off x="1930404" y="3580872"/>
            <a:ext cx="1863089" cy="920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800"/>
              </a:lnSpc>
              <a:spcBef>
                <a:spcPts val="95"/>
              </a:spcBef>
            </a:pPr>
            <a:r>
              <a:rPr sz="2700" spc="-135" dirty="0" err="1">
                <a:latin typeface="Arial Black"/>
                <a:cs typeface="Arial Black"/>
              </a:rPr>
              <a:t>Про</a:t>
            </a:r>
            <a:r>
              <a:rPr lang="ru-RU" sz="2700" spc="-135" dirty="0">
                <a:latin typeface="Arial Black"/>
                <a:cs typeface="Arial Black"/>
              </a:rPr>
              <a:t>б</a:t>
            </a:r>
            <a:r>
              <a:rPr sz="2700" spc="-135" dirty="0" err="1">
                <a:latin typeface="Arial Black"/>
                <a:cs typeface="Arial Black"/>
              </a:rPr>
              <a:t>ле</a:t>
            </a:r>
            <a:r>
              <a:rPr lang="ru-RU" sz="2700" spc="-135" dirty="0">
                <a:latin typeface="Arial Black"/>
                <a:cs typeface="Arial Black"/>
              </a:rPr>
              <a:t>м</a:t>
            </a:r>
            <a:r>
              <a:rPr sz="2700" spc="-135" dirty="0">
                <a:latin typeface="Arial Black"/>
                <a:cs typeface="Arial Black"/>
              </a:rPr>
              <a:t>а </a:t>
            </a:r>
            <a:r>
              <a:rPr sz="2700" spc="-10" dirty="0" err="1">
                <a:latin typeface="Arial Black"/>
                <a:cs typeface="Arial Black"/>
              </a:rPr>
              <a:t>прое</a:t>
            </a:r>
            <a:r>
              <a:rPr lang="ru-RU" sz="2700" spc="-10" dirty="0">
                <a:latin typeface="Arial Black"/>
                <a:cs typeface="Arial Black"/>
              </a:rPr>
              <a:t>к</a:t>
            </a:r>
            <a:r>
              <a:rPr sz="2700" spc="-10" dirty="0" err="1">
                <a:latin typeface="Arial Black"/>
                <a:cs typeface="Arial Black"/>
              </a:rPr>
              <a:t>та</a:t>
            </a:r>
            <a:endParaRPr sz="2700" dirty="0">
              <a:latin typeface="Arial Black"/>
              <a:cs typeface="Arial Black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8C843F5B-5B0F-F73F-81A7-BCA4A446B16E}"/>
              </a:ext>
            </a:extLst>
          </p:cNvPr>
          <p:cNvSpPr txBox="1"/>
          <p:nvPr/>
        </p:nvSpPr>
        <p:spPr>
          <a:xfrm>
            <a:off x="1430336" y="4946360"/>
            <a:ext cx="3965575" cy="519571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80"/>
              </a:spcBef>
            </a:pPr>
            <a:r>
              <a:rPr sz="2200" dirty="0">
                <a:latin typeface="Trebuchet MS"/>
                <a:cs typeface="Trebuchet MS"/>
              </a:rPr>
              <a:t>Трудоемкий,</a:t>
            </a:r>
            <a:r>
              <a:rPr sz="2200" spc="105" dirty="0">
                <a:latin typeface="Trebuchet MS"/>
                <a:cs typeface="Trebuchet MS"/>
              </a:rPr>
              <a:t> </a:t>
            </a:r>
            <a:r>
              <a:rPr sz="2200" spc="95" dirty="0">
                <a:latin typeface="Trebuchet MS"/>
                <a:cs typeface="Trebuchet MS"/>
              </a:rPr>
              <a:t>медленный</a:t>
            </a:r>
            <a:r>
              <a:rPr sz="2200" spc="120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и </a:t>
            </a:r>
            <a:r>
              <a:rPr sz="2200" spc="105" dirty="0" err="1">
                <a:latin typeface="Trebuchet MS"/>
                <a:cs typeface="Trebuchet MS"/>
              </a:rPr>
              <a:t>подвер</a:t>
            </a:r>
            <a:r>
              <a:rPr lang="ru-RU" sz="2200" spc="105" dirty="0">
                <a:latin typeface="Trebuchet MS"/>
                <a:cs typeface="Trebuchet MS"/>
              </a:rPr>
              <a:t>ж</a:t>
            </a:r>
            <a:r>
              <a:rPr sz="2200" spc="105" dirty="0" err="1">
                <a:latin typeface="Trebuchet MS"/>
                <a:cs typeface="Trebuchet MS"/>
              </a:rPr>
              <a:t>енный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125" dirty="0" err="1">
                <a:latin typeface="Trebuchet MS"/>
                <a:cs typeface="Trebuchet MS"/>
              </a:rPr>
              <a:t>оши</a:t>
            </a:r>
            <a:r>
              <a:rPr lang="ru-RU" sz="2200" spc="125" dirty="0">
                <a:latin typeface="Trebuchet MS"/>
                <a:cs typeface="Trebuchet MS"/>
              </a:rPr>
              <a:t>б</a:t>
            </a:r>
            <a:r>
              <a:rPr sz="2200" spc="125" dirty="0" err="1">
                <a:latin typeface="Trebuchet MS"/>
                <a:cs typeface="Trebuchet MS"/>
              </a:rPr>
              <a:t>кам</a:t>
            </a:r>
            <a:r>
              <a:rPr sz="2200" spc="125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процесс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25" dirty="0" err="1">
                <a:latin typeface="Trebuchet MS"/>
                <a:cs typeface="Trebuchet MS"/>
              </a:rPr>
              <a:t>ручной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о</a:t>
            </a:r>
            <a:r>
              <a:rPr lang="ru-RU" sz="2200" spc="110" dirty="0">
                <a:latin typeface="Trebuchet MS"/>
                <a:cs typeface="Trebuchet MS"/>
              </a:rPr>
              <a:t>б</a:t>
            </a:r>
            <a:r>
              <a:rPr sz="2200" spc="110" dirty="0">
                <a:latin typeface="Trebuchet MS"/>
                <a:cs typeface="Trebuchet MS"/>
              </a:rPr>
              <a:t>ра6отки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90" dirty="0">
                <a:latin typeface="Trebuchet MS"/>
                <a:cs typeface="Trebuchet MS"/>
              </a:rPr>
              <a:t>и </a:t>
            </a:r>
            <a:r>
              <a:rPr sz="2200" spc="75" dirty="0" err="1">
                <a:latin typeface="Trebuchet MS"/>
                <a:cs typeface="Trebuchet MS"/>
              </a:rPr>
              <a:t>анали</a:t>
            </a:r>
            <a:r>
              <a:rPr lang="ru-RU" sz="2200" spc="75" dirty="0">
                <a:latin typeface="Trebuchet MS"/>
                <a:cs typeface="Trebuchet MS"/>
              </a:rPr>
              <a:t>з</a:t>
            </a:r>
            <a:r>
              <a:rPr sz="2200" spc="75" dirty="0">
                <a:latin typeface="Trebuchet MS"/>
                <a:cs typeface="Trebuchet MS"/>
              </a:rPr>
              <a:t>а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данных,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100" dirty="0">
                <a:latin typeface="Trebuchet MS"/>
                <a:cs typeface="Trebuchet MS"/>
              </a:rPr>
              <a:t>полученных </a:t>
            </a:r>
            <a:r>
              <a:rPr sz="2200" spc="114" dirty="0">
                <a:latin typeface="Trebuchet MS"/>
                <a:cs typeface="Trebuchet MS"/>
              </a:rPr>
              <a:t>в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55" dirty="0" err="1">
                <a:latin typeface="Trebuchet MS"/>
                <a:cs typeface="Trebuchet MS"/>
              </a:rPr>
              <a:t>ре</a:t>
            </a:r>
            <a:r>
              <a:rPr lang="ru-RU" sz="2200" spc="55" dirty="0">
                <a:latin typeface="Trebuchet MS"/>
                <a:cs typeface="Trebuchet MS"/>
              </a:rPr>
              <a:t>з</a:t>
            </a:r>
            <a:r>
              <a:rPr sz="2200" spc="55" dirty="0" err="1">
                <a:latin typeface="Trebuchet MS"/>
                <a:cs typeface="Trebuchet MS"/>
              </a:rPr>
              <a:t>ультате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45" dirty="0">
                <a:latin typeface="Trebuchet MS"/>
                <a:cs typeface="Trebuchet MS"/>
              </a:rPr>
              <a:t>студенческой </a:t>
            </a:r>
            <a:r>
              <a:rPr sz="2200" spc="110" dirty="0">
                <a:latin typeface="Trebuchet MS"/>
                <a:cs typeface="Trebuchet MS"/>
              </a:rPr>
              <a:t>оценки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преподавания.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lang="ru-RU" sz="2200" spc="114" dirty="0">
                <a:latin typeface="Trebuchet MS"/>
                <a:cs typeface="Trebuchet MS"/>
              </a:rPr>
              <a:t>Э</a:t>
            </a:r>
            <a:r>
              <a:rPr sz="2200" spc="114" dirty="0" err="1">
                <a:latin typeface="Trebuchet MS"/>
                <a:cs typeface="Trebuchet MS"/>
              </a:rPr>
              <a:t>то</a:t>
            </a:r>
            <a:r>
              <a:rPr sz="2200" spc="114" dirty="0">
                <a:latin typeface="Trebuchet MS"/>
                <a:cs typeface="Trebuchet MS"/>
              </a:rPr>
              <a:t> </a:t>
            </a:r>
            <a:r>
              <a:rPr sz="2200" spc="105" dirty="0">
                <a:latin typeface="Trebuchet MS"/>
                <a:cs typeface="Trebuchet MS"/>
              </a:rPr>
              <a:t>приводит</a:t>
            </a:r>
            <a:r>
              <a:rPr sz="2200" spc="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к</a:t>
            </a:r>
            <a:r>
              <a:rPr sz="2200" spc="65" dirty="0">
                <a:latin typeface="Trebuchet MS"/>
                <a:cs typeface="Trebuchet MS"/>
              </a:rPr>
              <a:t> </a:t>
            </a:r>
            <a:r>
              <a:rPr lang="ru-RU" sz="2200" dirty="0">
                <a:latin typeface="Trebuchet MS"/>
                <a:cs typeface="Trebuchet MS"/>
              </a:rPr>
              <a:t>з</a:t>
            </a:r>
            <a:r>
              <a:rPr sz="2200" dirty="0" err="1">
                <a:latin typeface="Trebuchet MS"/>
                <a:cs typeface="Trebuchet MS"/>
              </a:rPr>
              <a:t>адер</a:t>
            </a:r>
            <a:r>
              <a:rPr lang="ru-RU" sz="2200" dirty="0">
                <a:latin typeface="Trebuchet MS"/>
                <a:cs typeface="Trebuchet MS"/>
              </a:rPr>
              <a:t>ж</a:t>
            </a:r>
            <a:r>
              <a:rPr sz="2200" dirty="0" err="1">
                <a:latin typeface="Trebuchet MS"/>
                <a:cs typeface="Trebuchet MS"/>
              </a:rPr>
              <a:t>кам</a:t>
            </a:r>
            <a:r>
              <a:rPr sz="2200" spc="65" dirty="0">
                <a:latin typeface="Trebuchet MS"/>
                <a:cs typeface="Trebuchet MS"/>
              </a:rPr>
              <a:t> в </a:t>
            </a:r>
            <a:r>
              <a:rPr sz="2200" spc="110" dirty="0" err="1">
                <a:latin typeface="Trebuchet MS"/>
                <a:cs typeface="Trebuchet MS"/>
              </a:rPr>
              <a:t>получении</a:t>
            </a:r>
            <a:r>
              <a:rPr sz="2200" spc="-55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о</a:t>
            </a:r>
            <a:r>
              <a:rPr lang="ru-RU" sz="2200" spc="125" dirty="0">
                <a:latin typeface="Trebuchet MS"/>
                <a:cs typeface="Trebuchet MS"/>
              </a:rPr>
              <a:t>б</a:t>
            </a:r>
            <a:r>
              <a:rPr sz="2200" spc="125" dirty="0" err="1">
                <a:latin typeface="Trebuchet MS"/>
                <a:cs typeface="Trebuchet MS"/>
              </a:rPr>
              <a:t>ратной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 err="1">
                <a:latin typeface="Trebuchet MS"/>
                <a:cs typeface="Trebuchet MS"/>
              </a:rPr>
              <a:t>свя</a:t>
            </a:r>
            <a:r>
              <a:rPr lang="ru-RU" sz="2200" spc="-10" dirty="0">
                <a:latin typeface="Trebuchet MS"/>
                <a:cs typeface="Trebuchet MS"/>
              </a:rPr>
              <a:t>з</a:t>
            </a:r>
            <a:r>
              <a:rPr sz="2200" spc="-10" dirty="0">
                <a:latin typeface="Trebuchet MS"/>
                <a:cs typeface="Trebuchet MS"/>
              </a:rPr>
              <a:t>и, </a:t>
            </a:r>
            <a:r>
              <a:rPr sz="2200" spc="50" dirty="0" err="1">
                <a:latin typeface="Trebuchet MS"/>
                <a:cs typeface="Trebuchet MS"/>
              </a:rPr>
              <a:t>усло</a:t>
            </a:r>
            <a:r>
              <a:rPr lang="ru-RU" sz="2200" spc="50" dirty="0">
                <a:latin typeface="Trebuchet MS"/>
                <a:cs typeface="Trebuchet MS"/>
              </a:rPr>
              <a:t>ж</a:t>
            </a:r>
            <a:r>
              <a:rPr sz="2200" spc="50" dirty="0" err="1">
                <a:latin typeface="Trebuchet MS"/>
                <a:cs typeface="Trebuchet MS"/>
              </a:rPr>
              <a:t>няет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110" dirty="0">
                <a:latin typeface="Trebuchet MS"/>
                <a:cs typeface="Trebuchet MS"/>
              </a:rPr>
              <a:t>принятие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решений </a:t>
            </a:r>
            <a:r>
              <a:rPr sz="2200" spc="155" dirty="0">
                <a:latin typeface="Trebuchet MS"/>
                <a:cs typeface="Trebuchet MS"/>
              </a:rPr>
              <a:t>по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120" dirty="0">
                <a:latin typeface="Trebuchet MS"/>
                <a:cs typeface="Trebuchet MS"/>
              </a:rPr>
              <a:t>улучшению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55" dirty="0">
                <a:latin typeface="Trebuchet MS"/>
                <a:cs typeface="Trebuchet MS"/>
              </a:rPr>
              <a:t>качества </a:t>
            </a:r>
            <a:r>
              <a:rPr sz="2200" spc="110" dirty="0">
                <a:latin typeface="Trebuchet MS"/>
                <a:cs typeface="Trebuchet MS"/>
              </a:rPr>
              <a:t>преподавания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140" dirty="0">
                <a:latin typeface="Trebuchet MS"/>
                <a:cs typeface="Trebuchet MS"/>
              </a:rPr>
              <a:t>и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50" dirty="0" err="1">
                <a:latin typeface="Trebuchet MS"/>
                <a:cs typeface="Trebuchet MS"/>
              </a:rPr>
              <a:t>сни</a:t>
            </a:r>
            <a:r>
              <a:rPr lang="ru-RU" sz="2200" spc="50" dirty="0">
                <a:latin typeface="Trebuchet MS"/>
                <a:cs typeface="Trebuchet MS"/>
              </a:rPr>
              <a:t>ж</a:t>
            </a:r>
            <a:r>
              <a:rPr sz="2200" spc="50" dirty="0" err="1">
                <a:latin typeface="Trebuchet MS"/>
                <a:cs typeface="Trebuchet MS"/>
              </a:rPr>
              <a:t>ает</a:t>
            </a:r>
            <a:r>
              <a:rPr sz="2200" spc="50" dirty="0">
                <a:latin typeface="Trebuchet MS"/>
                <a:cs typeface="Trebuchet MS"/>
              </a:rPr>
              <a:t> </a:t>
            </a:r>
            <a:r>
              <a:rPr sz="2200" spc="45" dirty="0">
                <a:latin typeface="Trebuchet MS"/>
                <a:cs typeface="Trebuchet MS"/>
              </a:rPr>
              <a:t>эффективность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всей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50" dirty="0">
                <a:latin typeface="Trebuchet MS"/>
                <a:cs typeface="Trebuchet MS"/>
              </a:rPr>
              <a:t>системы </a:t>
            </a:r>
            <a:r>
              <a:rPr sz="2200" spc="55" dirty="0">
                <a:latin typeface="Trebuchet MS"/>
                <a:cs typeface="Trebuchet MS"/>
              </a:rPr>
              <a:t>оценки.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CD8475DA-561B-A0E9-602B-E3B18087471F}"/>
              </a:ext>
            </a:extLst>
          </p:cNvPr>
          <p:cNvGrpSpPr/>
          <p:nvPr/>
        </p:nvGrpSpPr>
        <p:grpSpPr>
          <a:xfrm>
            <a:off x="4152272" y="1386522"/>
            <a:ext cx="7439652" cy="8900477"/>
            <a:chOff x="4152272" y="161925"/>
            <a:chExt cx="7439652" cy="10125074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80BFC920-26A6-2402-D904-2A29CEB591DC}"/>
                </a:ext>
              </a:extLst>
            </p:cNvPr>
            <p:cNvSpPr/>
            <p:nvPr/>
          </p:nvSpPr>
          <p:spPr>
            <a:xfrm>
              <a:off x="4152272" y="2462455"/>
              <a:ext cx="979805" cy="1000125"/>
            </a:xfrm>
            <a:custGeom>
              <a:avLst/>
              <a:gdLst/>
              <a:ahLst/>
              <a:cxnLst/>
              <a:rect l="l" t="t" r="r" b="b"/>
              <a:pathLst>
                <a:path w="979804" h="1000125">
                  <a:moveTo>
                    <a:pt x="812609" y="875106"/>
                  </a:moveTo>
                  <a:lnTo>
                    <a:pt x="416725" y="875106"/>
                  </a:lnTo>
                  <a:lnTo>
                    <a:pt x="392390" y="880017"/>
                  </a:lnTo>
                  <a:lnTo>
                    <a:pt x="372521" y="893411"/>
                  </a:lnTo>
                  <a:lnTo>
                    <a:pt x="359126" y="913280"/>
                  </a:lnTo>
                  <a:lnTo>
                    <a:pt x="354215" y="937615"/>
                  </a:lnTo>
                  <a:lnTo>
                    <a:pt x="359126" y="961945"/>
                  </a:lnTo>
                  <a:lnTo>
                    <a:pt x="372521" y="981814"/>
                  </a:lnTo>
                  <a:lnTo>
                    <a:pt x="392390" y="995212"/>
                  </a:lnTo>
                  <a:lnTo>
                    <a:pt x="416725" y="1000125"/>
                  </a:lnTo>
                  <a:lnTo>
                    <a:pt x="812609" y="1000125"/>
                  </a:lnTo>
                  <a:lnTo>
                    <a:pt x="836939" y="995212"/>
                  </a:lnTo>
                  <a:lnTo>
                    <a:pt x="856808" y="981814"/>
                  </a:lnTo>
                  <a:lnTo>
                    <a:pt x="870206" y="961945"/>
                  </a:lnTo>
                  <a:lnTo>
                    <a:pt x="875118" y="937615"/>
                  </a:lnTo>
                  <a:lnTo>
                    <a:pt x="870206" y="913280"/>
                  </a:lnTo>
                  <a:lnTo>
                    <a:pt x="856808" y="893411"/>
                  </a:lnTo>
                  <a:lnTo>
                    <a:pt x="836939" y="880017"/>
                  </a:lnTo>
                  <a:lnTo>
                    <a:pt x="812609" y="875106"/>
                  </a:lnTo>
                  <a:close/>
                </a:path>
                <a:path w="979804" h="1000125">
                  <a:moveTo>
                    <a:pt x="916787" y="708418"/>
                  </a:moveTo>
                  <a:lnTo>
                    <a:pt x="416725" y="708418"/>
                  </a:lnTo>
                  <a:lnTo>
                    <a:pt x="392390" y="713329"/>
                  </a:lnTo>
                  <a:lnTo>
                    <a:pt x="372521" y="726724"/>
                  </a:lnTo>
                  <a:lnTo>
                    <a:pt x="359126" y="746593"/>
                  </a:lnTo>
                  <a:lnTo>
                    <a:pt x="354215" y="770928"/>
                  </a:lnTo>
                  <a:lnTo>
                    <a:pt x="359126" y="795257"/>
                  </a:lnTo>
                  <a:lnTo>
                    <a:pt x="372521" y="815127"/>
                  </a:lnTo>
                  <a:lnTo>
                    <a:pt x="392390" y="828524"/>
                  </a:lnTo>
                  <a:lnTo>
                    <a:pt x="416725" y="833437"/>
                  </a:lnTo>
                  <a:lnTo>
                    <a:pt x="916787" y="833437"/>
                  </a:lnTo>
                  <a:lnTo>
                    <a:pt x="941117" y="828524"/>
                  </a:lnTo>
                  <a:lnTo>
                    <a:pt x="960986" y="815127"/>
                  </a:lnTo>
                  <a:lnTo>
                    <a:pt x="974384" y="795257"/>
                  </a:lnTo>
                  <a:lnTo>
                    <a:pt x="979297" y="770928"/>
                  </a:lnTo>
                  <a:lnTo>
                    <a:pt x="974384" y="746593"/>
                  </a:lnTo>
                  <a:lnTo>
                    <a:pt x="960986" y="726724"/>
                  </a:lnTo>
                  <a:lnTo>
                    <a:pt x="941117" y="713329"/>
                  </a:lnTo>
                  <a:lnTo>
                    <a:pt x="916787" y="708418"/>
                  </a:lnTo>
                  <a:close/>
                </a:path>
                <a:path w="979804" h="1000125">
                  <a:moveTo>
                    <a:pt x="229196" y="708418"/>
                  </a:moveTo>
                  <a:lnTo>
                    <a:pt x="62509" y="708418"/>
                  </a:lnTo>
                  <a:lnTo>
                    <a:pt x="38179" y="713329"/>
                  </a:lnTo>
                  <a:lnTo>
                    <a:pt x="18310" y="726724"/>
                  </a:lnTo>
                  <a:lnTo>
                    <a:pt x="4912" y="746593"/>
                  </a:lnTo>
                  <a:lnTo>
                    <a:pt x="0" y="770928"/>
                  </a:lnTo>
                  <a:lnTo>
                    <a:pt x="0" y="937615"/>
                  </a:lnTo>
                  <a:lnTo>
                    <a:pt x="4912" y="961945"/>
                  </a:lnTo>
                  <a:lnTo>
                    <a:pt x="18310" y="981814"/>
                  </a:lnTo>
                  <a:lnTo>
                    <a:pt x="38179" y="995212"/>
                  </a:lnTo>
                  <a:lnTo>
                    <a:pt x="62509" y="1000125"/>
                  </a:lnTo>
                  <a:lnTo>
                    <a:pt x="229196" y="1000125"/>
                  </a:lnTo>
                  <a:lnTo>
                    <a:pt x="253531" y="995212"/>
                  </a:lnTo>
                  <a:lnTo>
                    <a:pt x="273400" y="981814"/>
                  </a:lnTo>
                  <a:lnTo>
                    <a:pt x="286795" y="961945"/>
                  </a:lnTo>
                  <a:lnTo>
                    <a:pt x="291706" y="937615"/>
                  </a:lnTo>
                  <a:lnTo>
                    <a:pt x="291706" y="770928"/>
                  </a:lnTo>
                  <a:lnTo>
                    <a:pt x="286795" y="746593"/>
                  </a:lnTo>
                  <a:lnTo>
                    <a:pt x="273400" y="726724"/>
                  </a:lnTo>
                  <a:lnTo>
                    <a:pt x="253531" y="713329"/>
                  </a:lnTo>
                  <a:lnTo>
                    <a:pt x="229196" y="708418"/>
                  </a:lnTo>
                  <a:close/>
                </a:path>
                <a:path w="979804" h="1000125">
                  <a:moveTo>
                    <a:pt x="812609" y="520903"/>
                  </a:moveTo>
                  <a:lnTo>
                    <a:pt x="416725" y="520903"/>
                  </a:lnTo>
                  <a:lnTo>
                    <a:pt x="392390" y="525814"/>
                  </a:lnTo>
                  <a:lnTo>
                    <a:pt x="372521" y="539207"/>
                  </a:lnTo>
                  <a:lnTo>
                    <a:pt x="359126" y="559072"/>
                  </a:lnTo>
                  <a:lnTo>
                    <a:pt x="354215" y="583399"/>
                  </a:lnTo>
                  <a:lnTo>
                    <a:pt x="359126" y="607734"/>
                  </a:lnTo>
                  <a:lnTo>
                    <a:pt x="372521" y="627603"/>
                  </a:lnTo>
                  <a:lnTo>
                    <a:pt x="392390" y="640998"/>
                  </a:lnTo>
                  <a:lnTo>
                    <a:pt x="416725" y="645909"/>
                  </a:lnTo>
                  <a:lnTo>
                    <a:pt x="812609" y="645909"/>
                  </a:lnTo>
                  <a:lnTo>
                    <a:pt x="836939" y="640998"/>
                  </a:lnTo>
                  <a:lnTo>
                    <a:pt x="856808" y="627603"/>
                  </a:lnTo>
                  <a:lnTo>
                    <a:pt x="870206" y="607734"/>
                  </a:lnTo>
                  <a:lnTo>
                    <a:pt x="875118" y="583399"/>
                  </a:lnTo>
                  <a:lnTo>
                    <a:pt x="870206" y="559072"/>
                  </a:lnTo>
                  <a:lnTo>
                    <a:pt x="856808" y="539207"/>
                  </a:lnTo>
                  <a:lnTo>
                    <a:pt x="836939" y="525814"/>
                  </a:lnTo>
                  <a:lnTo>
                    <a:pt x="812609" y="520903"/>
                  </a:lnTo>
                  <a:close/>
                </a:path>
                <a:path w="979804" h="1000125">
                  <a:moveTo>
                    <a:pt x="916787" y="354215"/>
                  </a:moveTo>
                  <a:lnTo>
                    <a:pt x="416725" y="354215"/>
                  </a:lnTo>
                  <a:lnTo>
                    <a:pt x="392390" y="359126"/>
                  </a:lnTo>
                  <a:lnTo>
                    <a:pt x="372521" y="372519"/>
                  </a:lnTo>
                  <a:lnTo>
                    <a:pt x="359126" y="392384"/>
                  </a:lnTo>
                  <a:lnTo>
                    <a:pt x="354215" y="416712"/>
                  </a:lnTo>
                  <a:lnTo>
                    <a:pt x="359126" y="441047"/>
                  </a:lnTo>
                  <a:lnTo>
                    <a:pt x="372521" y="460916"/>
                  </a:lnTo>
                  <a:lnTo>
                    <a:pt x="392390" y="474310"/>
                  </a:lnTo>
                  <a:lnTo>
                    <a:pt x="416725" y="479221"/>
                  </a:lnTo>
                  <a:lnTo>
                    <a:pt x="916787" y="479221"/>
                  </a:lnTo>
                  <a:lnTo>
                    <a:pt x="941117" y="474310"/>
                  </a:lnTo>
                  <a:lnTo>
                    <a:pt x="960986" y="460916"/>
                  </a:lnTo>
                  <a:lnTo>
                    <a:pt x="974384" y="441047"/>
                  </a:lnTo>
                  <a:lnTo>
                    <a:pt x="979297" y="416712"/>
                  </a:lnTo>
                  <a:lnTo>
                    <a:pt x="974384" y="392384"/>
                  </a:lnTo>
                  <a:lnTo>
                    <a:pt x="960986" y="372519"/>
                  </a:lnTo>
                  <a:lnTo>
                    <a:pt x="941117" y="359126"/>
                  </a:lnTo>
                  <a:lnTo>
                    <a:pt x="916787" y="354215"/>
                  </a:lnTo>
                  <a:close/>
                </a:path>
                <a:path w="979804" h="1000125">
                  <a:moveTo>
                    <a:pt x="229196" y="354215"/>
                  </a:moveTo>
                  <a:lnTo>
                    <a:pt x="62509" y="354215"/>
                  </a:lnTo>
                  <a:lnTo>
                    <a:pt x="38179" y="359126"/>
                  </a:lnTo>
                  <a:lnTo>
                    <a:pt x="18310" y="372519"/>
                  </a:lnTo>
                  <a:lnTo>
                    <a:pt x="4912" y="392384"/>
                  </a:lnTo>
                  <a:lnTo>
                    <a:pt x="0" y="416712"/>
                  </a:lnTo>
                  <a:lnTo>
                    <a:pt x="0" y="583399"/>
                  </a:lnTo>
                  <a:lnTo>
                    <a:pt x="4912" y="607734"/>
                  </a:lnTo>
                  <a:lnTo>
                    <a:pt x="18310" y="627603"/>
                  </a:lnTo>
                  <a:lnTo>
                    <a:pt x="38179" y="640998"/>
                  </a:lnTo>
                  <a:lnTo>
                    <a:pt x="62509" y="645909"/>
                  </a:lnTo>
                  <a:lnTo>
                    <a:pt x="229196" y="645909"/>
                  </a:lnTo>
                  <a:lnTo>
                    <a:pt x="253531" y="640998"/>
                  </a:lnTo>
                  <a:lnTo>
                    <a:pt x="273400" y="627603"/>
                  </a:lnTo>
                  <a:lnTo>
                    <a:pt x="286795" y="607734"/>
                  </a:lnTo>
                  <a:lnTo>
                    <a:pt x="291706" y="583399"/>
                  </a:lnTo>
                  <a:lnTo>
                    <a:pt x="291706" y="416712"/>
                  </a:lnTo>
                  <a:lnTo>
                    <a:pt x="286795" y="392384"/>
                  </a:lnTo>
                  <a:lnTo>
                    <a:pt x="273400" y="372519"/>
                  </a:lnTo>
                  <a:lnTo>
                    <a:pt x="253531" y="359126"/>
                  </a:lnTo>
                  <a:lnTo>
                    <a:pt x="229196" y="354215"/>
                  </a:lnTo>
                  <a:close/>
                </a:path>
                <a:path w="979804" h="1000125">
                  <a:moveTo>
                    <a:pt x="812609" y="166687"/>
                  </a:moveTo>
                  <a:lnTo>
                    <a:pt x="416725" y="166687"/>
                  </a:lnTo>
                  <a:lnTo>
                    <a:pt x="392390" y="171600"/>
                  </a:lnTo>
                  <a:lnTo>
                    <a:pt x="372521" y="184997"/>
                  </a:lnTo>
                  <a:lnTo>
                    <a:pt x="359126" y="204867"/>
                  </a:lnTo>
                  <a:lnTo>
                    <a:pt x="354215" y="229196"/>
                  </a:lnTo>
                  <a:lnTo>
                    <a:pt x="359126" y="253526"/>
                  </a:lnTo>
                  <a:lnTo>
                    <a:pt x="372521" y="273396"/>
                  </a:lnTo>
                  <a:lnTo>
                    <a:pt x="392390" y="286793"/>
                  </a:lnTo>
                  <a:lnTo>
                    <a:pt x="416725" y="291706"/>
                  </a:lnTo>
                  <a:lnTo>
                    <a:pt x="812609" y="291706"/>
                  </a:lnTo>
                  <a:lnTo>
                    <a:pt x="836939" y="286793"/>
                  </a:lnTo>
                  <a:lnTo>
                    <a:pt x="856808" y="273396"/>
                  </a:lnTo>
                  <a:lnTo>
                    <a:pt x="870206" y="253526"/>
                  </a:lnTo>
                  <a:lnTo>
                    <a:pt x="875118" y="229196"/>
                  </a:lnTo>
                  <a:lnTo>
                    <a:pt x="870206" y="204867"/>
                  </a:lnTo>
                  <a:lnTo>
                    <a:pt x="856808" y="184997"/>
                  </a:lnTo>
                  <a:lnTo>
                    <a:pt x="836939" y="171600"/>
                  </a:lnTo>
                  <a:lnTo>
                    <a:pt x="812609" y="166687"/>
                  </a:lnTo>
                  <a:close/>
                </a:path>
                <a:path w="979804" h="1000125">
                  <a:moveTo>
                    <a:pt x="916787" y="0"/>
                  </a:moveTo>
                  <a:lnTo>
                    <a:pt x="416725" y="0"/>
                  </a:lnTo>
                  <a:lnTo>
                    <a:pt x="392390" y="4912"/>
                  </a:lnTo>
                  <a:lnTo>
                    <a:pt x="372521" y="18310"/>
                  </a:lnTo>
                  <a:lnTo>
                    <a:pt x="359126" y="38179"/>
                  </a:lnTo>
                  <a:lnTo>
                    <a:pt x="354215" y="62509"/>
                  </a:lnTo>
                  <a:lnTo>
                    <a:pt x="359126" y="86839"/>
                  </a:lnTo>
                  <a:lnTo>
                    <a:pt x="372521" y="106708"/>
                  </a:lnTo>
                  <a:lnTo>
                    <a:pt x="392390" y="120105"/>
                  </a:lnTo>
                  <a:lnTo>
                    <a:pt x="416725" y="125018"/>
                  </a:lnTo>
                  <a:lnTo>
                    <a:pt x="916787" y="125018"/>
                  </a:lnTo>
                  <a:lnTo>
                    <a:pt x="941117" y="120105"/>
                  </a:lnTo>
                  <a:lnTo>
                    <a:pt x="960986" y="106708"/>
                  </a:lnTo>
                  <a:lnTo>
                    <a:pt x="974384" y="86839"/>
                  </a:lnTo>
                  <a:lnTo>
                    <a:pt x="979297" y="62509"/>
                  </a:lnTo>
                  <a:lnTo>
                    <a:pt x="974384" y="38179"/>
                  </a:lnTo>
                  <a:lnTo>
                    <a:pt x="960986" y="18310"/>
                  </a:lnTo>
                  <a:lnTo>
                    <a:pt x="941117" y="4912"/>
                  </a:lnTo>
                  <a:lnTo>
                    <a:pt x="916787" y="0"/>
                  </a:lnTo>
                  <a:close/>
                </a:path>
                <a:path w="979804" h="1000125">
                  <a:moveTo>
                    <a:pt x="229196" y="0"/>
                  </a:moveTo>
                  <a:lnTo>
                    <a:pt x="62509" y="0"/>
                  </a:lnTo>
                  <a:lnTo>
                    <a:pt x="38179" y="4912"/>
                  </a:lnTo>
                  <a:lnTo>
                    <a:pt x="18310" y="18310"/>
                  </a:lnTo>
                  <a:lnTo>
                    <a:pt x="4912" y="38179"/>
                  </a:lnTo>
                  <a:lnTo>
                    <a:pt x="0" y="62509"/>
                  </a:lnTo>
                  <a:lnTo>
                    <a:pt x="0" y="229196"/>
                  </a:lnTo>
                  <a:lnTo>
                    <a:pt x="4912" y="253526"/>
                  </a:lnTo>
                  <a:lnTo>
                    <a:pt x="18310" y="273396"/>
                  </a:lnTo>
                  <a:lnTo>
                    <a:pt x="38179" y="286793"/>
                  </a:lnTo>
                  <a:lnTo>
                    <a:pt x="62509" y="291706"/>
                  </a:lnTo>
                  <a:lnTo>
                    <a:pt x="229196" y="291706"/>
                  </a:lnTo>
                  <a:lnTo>
                    <a:pt x="253531" y="286793"/>
                  </a:lnTo>
                  <a:lnTo>
                    <a:pt x="273400" y="273396"/>
                  </a:lnTo>
                  <a:lnTo>
                    <a:pt x="286795" y="253526"/>
                  </a:lnTo>
                  <a:lnTo>
                    <a:pt x="291706" y="229196"/>
                  </a:lnTo>
                  <a:lnTo>
                    <a:pt x="291706" y="62509"/>
                  </a:lnTo>
                  <a:lnTo>
                    <a:pt x="286795" y="38179"/>
                  </a:lnTo>
                  <a:lnTo>
                    <a:pt x="273400" y="18310"/>
                  </a:lnTo>
                  <a:lnTo>
                    <a:pt x="253531" y="4912"/>
                  </a:lnTo>
                  <a:lnTo>
                    <a:pt x="229196" y="0"/>
                  </a:lnTo>
                  <a:close/>
                </a:path>
              </a:pathLst>
            </a:custGeom>
            <a:solidFill>
              <a:srgbClr val="65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10">
              <a:extLst>
                <a:ext uri="{FF2B5EF4-FFF2-40B4-BE49-F238E27FC236}">
                  <a16:creationId xmlns:a16="http://schemas.microsoft.com/office/drawing/2014/main" id="{67EA72FF-36FF-4B84-2B9E-1C8FA578E55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61925"/>
              <a:ext cx="4886324" cy="10125074"/>
            </a:xfrm>
            <a:prstGeom prst="rect">
              <a:avLst/>
            </a:prstGeom>
          </p:spPr>
        </p:pic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21ECA582-92D4-C893-6C23-7044EF186D5C}"/>
                </a:ext>
              </a:extLst>
            </p:cNvPr>
            <p:cNvSpPr/>
            <p:nvPr/>
          </p:nvSpPr>
          <p:spPr>
            <a:xfrm>
              <a:off x="9829800" y="971879"/>
              <a:ext cx="1123950" cy="1123315"/>
            </a:xfrm>
            <a:custGeom>
              <a:avLst/>
              <a:gdLst/>
              <a:ahLst/>
              <a:cxnLst/>
              <a:rect l="l" t="t" r="r" b="b"/>
              <a:pathLst>
                <a:path w="1123950" h="1123314">
                  <a:moveTo>
                    <a:pt x="140411" y="0"/>
                  </a:moveTo>
                  <a:lnTo>
                    <a:pt x="99652" y="6046"/>
                  </a:lnTo>
                  <a:lnTo>
                    <a:pt x="62407" y="23660"/>
                  </a:lnTo>
                  <a:lnTo>
                    <a:pt x="31867" y="51336"/>
                  </a:lnTo>
                  <a:lnTo>
                    <a:pt x="10680" y="86677"/>
                  </a:lnTo>
                  <a:lnTo>
                    <a:pt x="676" y="126647"/>
                  </a:lnTo>
                  <a:lnTo>
                    <a:pt x="0" y="140411"/>
                  </a:lnTo>
                  <a:lnTo>
                    <a:pt x="169" y="147309"/>
                  </a:lnTo>
                  <a:lnTo>
                    <a:pt x="8202" y="187711"/>
                  </a:lnTo>
                  <a:lnTo>
                    <a:pt x="27631" y="224065"/>
                  </a:lnTo>
                  <a:lnTo>
                    <a:pt x="56763" y="253185"/>
                  </a:lnTo>
                  <a:lnTo>
                    <a:pt x="93116" y="272615"/>
                  </a:lnTo>
                  <a:lnTo>
                    <a:pt x="133512" y="280653"/>
                  </a:lnTo>
                  <a:lnTo>
                    <a:pt x="140411" y="280822"/>
                  </a:lnTo>
                  <a:lnTo>
                    <a:pt x="147309" y="280653"/>
                  </a:lnTo>
                  <a:lnTo>
                    <a:pt x="187705" y="272615"/>
                  </a:lnTo>
                  <a:lnTo>
                    <a:pt x="224058" y="253185"/>
                  </a:lnTo>
                  <a:lnTo>
                    <a:pt x="253179" y="224065"/>
                  </a:lnTo>
                  <a:lnTo>
                    <a:pt x="272614" y="187711"/>
                  </a:lnTo>
                  <a:lnTo>
                    <a:pt x="280653" y="147309"/>
                  </a:lnTo>
                  <a:lnTo>
                    <a:pt x="280822" y="140411"/>
                  </a:lnTo>
                  <a:lnTo>
                    <a:pt x="280653" y="133512"/>
                  </a:lnTo>
                  <a:lnTo>
                    <a:pt x="272614" y="93116"/>
                  </a:lnTo>
                  <a:lnTo>
                    <a:pt x="253179" y="56763"/>
                  </a:lnTo>
                  <a:lnTo>
                    <a:pt x="224058" y="27636"/>
                  </a:lnTo>
                  <a:lnTo>
                    <a:pt x="187705" y="8207"/>
                  </a:lnTo>
                  <a:lnTo>
                    <a:pt x="147309" y="169"/>
                  </a:lnTo>
                  <a:lnTo>
                    <a:pt x="140411" y="0"/>
                  </a:lnTo>
                  <a:close/>
                </a:path>
                <a:path w="1123950" h="1123314">
                  <a:moveTo>
                    <a:pt x="568385" y="374434"/>
                  </a:moveTo>
                  <a:lnTo>
                    <a:pt x="93611" y="374434"/>
                  </a:lnTo>
                  <a:lnTo>
                    <a:pt x="57162" y="381786"/>
                  </a:lnTo>
                  <a:lnTo>
                    <a:pt x="27408" y="401840"/>
                  </a:lnTo>
                  <a:lnTo>
                    <a:pt x="7352" y="431591"/>
                  </a:lnTo>
                  <a:lnTo>
                    <a:pt x="207" y="467004"/>
                  </a:lnTo>
                  <a:lnTo>
                    <a:pt x="0" y="468122"/>
                  </a:lnTo>
                  <a:lnTo>
                    <a:pt x="0" y="1074928"/>
                  </a:lnTo>
                  <a:lnTo>
                    <a:pt x="3804" y="1093741"/>
                  </a:lnTo>
                  <a:lnTo>
                    <a:pt x="14174" y="1109114"/>
                  </a:lnTo>
                  <a:lnTo>
                    <a:pt x="29548" y="1119485"/>
                  </a:lnTo>
                  <a:lnTo>
                    <a:pt x="48361" y="1123289"/>
                  </a:lnTo>
                  <a:lnTo>
                    <a:pt x="66370" y="1119806"/>
                  </a:lnTo>
                  <a:lnTo>
                    <a:pt x="96621" y="1078128"/>
                  </a:lnTo>
                  <a:lnTo>
                    <a:pt x="117094" y="770699"/>
                  </a:lnTo>
                  <a:lnTo>
                    <a:pt x="119365" y="762116"/>
                  </a:lnTo>
                  <a:lnTo>
                    <a:pt x="124456" y="755181"/>
                  </a:lnTo>
                  <a:lnTo>
                    <a:pt x="131695" y="750545"/>
                  </a:lnTo>
                  <a:lnTo>
                    <a:pt x="139952" y="748944"/>
                  </a:lnTo>
                  <a:lnTo>
                    <a:pt x="280822" y="748944"/>
                  </a:lnTo>
                  <a:lnTo>
                    <a:pt x="280822" y="514832"/>
                  </a:lnTo>
                  <a:lnTo>
                    <a:pt x="284502" y="496622"/>
                  </a:lnTo>
                  <a:lnTo>
                    <a:pt x="294535" y="481745"/>
                  </a:lnTo>
                  <a:lnTo>
                    <a:pt x="309411" y="471712"/>
                  </a:lnTo>
                  <a:lnTo>
                    <a:pt x="327181" y="468122"/>
                  </a:lnTo>
                  <a:lnTo>
                    <a:pt x="567905" y="468122"/>
                  </a:lnTo>
                  <a:lnTo>
                    <a:pt x="573938" y="467004"/>
                  </a:lnTo>
                  <a:lnTo>
                    <a:pt x="607898" y="433514"/>
                  </a:lnTo>
                  <a:lnTo>
                    <a:pt x="609104" y="427494"/>
                  </a:lnTo>
                  <a:lnTo>
                    <a:pt x="609104" y="414972"/>
                  </a:lnTo>
                  <a:lnTo>
                    <a:pt x="585571" y="380136"/>
                  </a:lnTo>
                  <a:lnTo>
                    <a:pt x="573938" y="375462"/>
                  </a:lnTo>
                  <a:lnTo>
                    <a:pt x="568385" y="374434"/>
                  </a:lnTo>
                  <a:close/>
                </a:path>
                <a:path w="1123950" h="1123314">
                  <a:moveTo>
                    <a:pt x="280822" y="748944"/>
                  </a:moveTo>
                  <a:lnTo>
                    <a:pt x="140871" y="748944"/>
                  </a:lnTo>
                  <a:lnTo>
                    <a:pt x="149136" y="750545"/>
                  </a:lnTo>
                  <a:lnTo>
                    <a:pt x="156382" y="755181"/>
                  </a:lnTo>
                  <a:lnTo>
                    <a:pt x="161465" y="762116"/>
                  </a:lnTo>
                  <a:lnTo>
                    <a:pt x="163721" y="770699"/>
                  </a:lnTo>
                  <a:lnTo>
                    <a:pt x="184200" y="1078128"/>
                  </a:lnTo>
                  <a:lnTo>
                    <a:pt x="188867" y="1095905"/>
                  </a:lnTo>
                  <a:lnTo>
                    <a:pt x="199410" y="1110238"/>
                  </a:lnTo>
                  <a:lnTo>
                    <a:pt x="214413" y="1119806"/>
                  </a:lnTo>
                  <a:lnTo>
                    <a:pt x="232460" y="1123289"/>
                  </a:lnTo>
                  <a:lnTo>
                    <a:pt x="251274" y="1119485"/>
                  </a:lnTo>
                  <a:lnTo>
                    <a:pt x="266647" y="1109114"/>
                  </a:lnTo>
                  <a:lnTo>
                    <a:pt x="277018" y="1093741"/>
                  </a:lnTo>
                  <a:lnTo>
                    <a:pt x="280822" y="1074928"/>
                  </a:lnTo>
                  <a:lnTo>
                    <a:pt x="280822" y="748944"/>
                  </a:lnTo>
                  <a:close/>
                </a:path>
                <a:path w="1123950" h="1123314">
                  <a:moveTo>
                    <a:pt x="1083219" y="655256"/>
                  </a:moveTo>
                  <a:lnTo>
                    <a:pt x="374421" y="655256"/>
                  </a:lnTo>
                  <a:lnTo>
                    <a:pt x="374421" y="694194"/>
                  </a:lnTo>
                  <a:lnTo>
                    <a:pt x="373583" y="699274"/>
                  </a:lnTo>
                  <a:lnTo>
                    <a:pt x="373583" y="704367"/>
                  </a:lnTo>
                  <a:lnTo>
                    <a:pt x="374421" y="709460"/>
                  </a:lnTo>
                  <a:lnTo>
                    <a:pt x="374421" y="748944"/>
                  </a:lnTo>
                  <a:lnTo>
                    <a:pt x="1082738" y="748944"/>
                  </a:lnTo>
                  <a:lnTo>
                    <a:pt x="1088783" y="747826"/>
                  </a:lnTo>
                  <a:lnTo>
                    <a:pt x="1122743" y="714336"/>
                  </a:lnTo>
                  <a:lnTo>
                    <a:pt x="1123950" y="708317"/>
                  </a:lnTo>
                  <a:lnTo>
                    <a:pt x="1123950" y="695782"/>
                  </a:lnTo>
                  <a:lnTo>
                    <a:pt x="1100404" y="660958"/>
                  </a:lnTo>
                  <a:lnTo>
                    <a:pt x="1088783" y="656285"/>
                  </a:lnTo>
                  <a:lnTo>
                    <a:pt x="1083219" y="655256"/>
                  </a:lnTo>
                  <a:close/>
                </a:path>
                <a:path w="1123950" h="1123314">
                  <a:moveTo>
                    <a:pt x="795655" y="608444"/>
                  </a:moveTo>
                  <a:lnTo>
                    <a:pt x="608444" y="608444"/>
                  </a:lnTo>
                  <a:lnTo>
                    <a:pt x="608444" y="655256"/>
                  </a:lnTo>
                  <a:lnTo>
                    <a:pt x="795655" y="655256"/>
                  </a:lnTo>
                  <a:lnTo>
                    <a:pt x="795655" y="608444"/>
                  </a:lnTo>
                  <a:close/>
                </a:path>
                <a:path w="1123950" h="1123314">
                  <a:moveTo>
                    <a:pt x="1035888" y="46812"/>
                  </a:moveTo>
                  <a:lnTo>
                    <a:pt x="374421" y="46812"/>
                  </a:lnTo>
                  <a:lnTo>
                    <a:pt x="374421" y="140411"/>
                  </a:lnTo>
                  <a:lnTo>
                    <a:pt x="982865" y="140411"/>
                  </a:lnTo>
                  <a:lnTo>
                    <a:pt x="982865" y="655256"/>
                  </a:lnTo>
                  <a:lnTo>
                    <a:pt x="1076477" y="655256"/>
                  </a:lnTo>
                  <a:lnTo>
                    <a:pt x="1076477" y="87401"/>
                  </a:lnTo>
                  <a:lnTo>
                    <a:pt x="1053312" y="52743"/>
                  </a:lnTo>
                  <a:lnTo>
                    <a:pt x="1041857" y="47993"/>
                  </a:lnTo>
                  <a:lnTo>
                    <a:pt x="1035888" y="46812"/>
                  </a:lnTo>
                  <a:close/>
                </a:path>
              </a:pathLst>
            </a:custGeom>
            <a:solidFill>
              <a:srgbClr val="65B2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27">
            <a:extLst>
              <a:ext uri="{FF2B5EF4-FFF2-40B4-BE49-F238E27FC236}">
                <a16:creationId xmlns:a16="http://schemas.microsoft.com/office/drawing/2014/main" id="{F6204C33-8F3F-A233-0706-1D5C5CED0D9E}"/>
              </a:ext>
            </a:extLst>
          </p:cNvPr>
          <p:cNvSpPr txBox="1"/>
          <p:nvPr/>
        </p:nvSpPr>
        <p:spPr>
          <a:xfrm>
            <a:off x="7082967" y="2042755"/>
            <a:ext cx="2904484" cy="1359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737870">
              <a:lnSpc>
                <a:spcPct val="108200"/>
              </a:lnSpc>
              <a:spcBef>
                <a:spcPts val="100"/>
              </a:spcBef>
            </a:pPr>
            <a:r>
              <a:rPr sz="2600" spc="-10" dirty="0" err="1">
                <a:latin typeface="Arial Black"/>
                <a:cs typeface="Arial Black"/>
              </a:rPr>
              <a:t>Целевая</a:t>
            </a:r>
            <a:r>
              <a:rPr sz="2600" spc="-10" dirty="0">
                <a:latin typeface="Arial Black"/>
                <a:cs typeface="Arial Black"/>
              </a:rPr>
              <a:t> </a:t>
            </a:r>
            <a:r>
              <a:rPr sz="2600" spc="-20" dirty="0" err="1">
                <a:latin typeface="Arial Black"/>
                <a:cs typeface="Arial Black"/>
              </a:rPr>
              <a:t>ауд</a:t>
            </a:r>
            <a:r>
              <a:rPr lang="ru-RU" sz="2600" spc="-20" dirty="0">
                <a:latin typeface="Arial Black"/>
                <a:cs typeface="Arial Black"/>
              </a:rPr>
              <a:t>и</a:t>
            </a:r>
            <a:r>
              <a:rPr sz="2600" spc="-20" dirty="0" err="1">
                <a:latin typeface="Arial Black"/>
                <a:cs typeface="Arial Black"/>
              </a:rPr>
              <a:t>тор</a:t>
            </a:r>
            <a:r>
              <a:rPr lang="ru-RU" sz="2600" spc="-20" dirty="0">
                <a:latin typeface="Arial Black"/>
                <a:cs typeface="Arial Black"/>
              </a:rPr>
              <a:t>и</a:t>
            </a:r>
            <a:r>
              <a:rPr sz="2600" spc="-20" dirty="0">
                <a:latin typeface="Arial Black"/>
                <a:cs typeface="Arial Black"/>
              </a:rPr>
              <a:t>я</a:t>
            </a:r>
            <a:endParaRPr sz="2600" dirty="0">
              <a:latin typeface="Arial Black"/>
              <a:cs typeface="Arial Black"/>
            </a:endParaRPr>
          </a:p>
          <a:p>
            <a:pPr marL="12700" marR="5080">
              <a:lnSpc>
                <a:spcPct val="109000"/>
              </a:lnSpc>
              <a:spcBef>
                <a:spcPts val="1365"/>
              </a:spcBef>
              <a:tabLst>
                <a:tab pos="1489710" algn="l"/>
              </a:tabLst>
            </a:pP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EDE48700-7569-4769-B65C-44704725BA9D}"/>
              </a:ext>
            </a:extLst>
          </p:cNvPr>
          <p:cNvSpPr txBox="1"/>
          <p:nvPr/>
        </p:nvSpPr>
        <p:spPr>
          <a:xfrm>
            <a:off x="7064385" y="5799740"/>
            <a:ext cx="4174490" cy="99065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950" spc="-95" dirty="0">
                <a:latin typeface="Trebuchet MS"/>
                <a:cs typeface="Trebuchet MS"/>
              </a:rPr>
              <a:t>-</a:t>
            </a:r>
            <a:r>
              <a:rPr sz="1950" spc="-75" dirty="0">
                <a:latin typeface="Trebuchet MS"/>
                <a:cs typeface="Trebuchet MS"/>
              </a:rPr>
              <a:t> </a:t>
            </a:r>
            <a:r>
              <a:rPr sz="1950" spc="-10" dirty="0" err="1">
                <a:latin typeface="Arial Black"/>
                <a:cs typeface="Arial Black"/>
              </a:rPr>
              <a:t>Преподавател</a:t>
            </a:r>
            <a:r>
              <a:rPr lang="ru-RU" sz="1950" spc="-10" dirty="0">
                <a:latin typeface="Arial Black"/>
                <a:cs typeface="Arial Black"/>
              </a:rPr>
              <a:t>и</a:t>
            </a:r>
            <a:r>
              <a:rPr sz="1950" spc="-10" dirty="0"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  <a:p>
            <a:pPr marL="12700" algn="l">
              <a:lnSpc>
                <a:spcPct val="100000"/>
              </a:lnSpc>
              <a:spcBef>
                <a:spcPts val="210"/>
              </a:spcBef>
              <a:tabLst>
                <a:tab pos="1854835" algn="l"/>
                <a:tab pos="3423920" algn="l"/>
              </a:tabLst>
            </a:pPr>
            <a:r>
              <a:rPr sz="1950" spc="60" dirty="0">
                <a:latin typeface="Trebuchet MS"/>
                <a:cs typeface="Trebuchet MS"/>
              </a:rPr>
              <a:t>Получатели</a:t>
            </a:r>
            <a:r>
              <a:rPr sz="1950" dirty="0">
                <a:latin typeface="Trebuchet MS"/>
                <a:cs typeface="Trebuchet MS"/>
              </a:rPr>
              <a:t>	</a:t>
            </a:r>
            <a:r>
              <a:rPr sz="1950" spc="95" dirty="0">
                <a:latin typeface="Trebuchet MS"/>
                <a:cs typeface="Trebuchet MS"/>
              </a:rPr>
              <a:t>о</a:t>
            </a:r>
            <a:r>
              <a:rPr lang="ru-RU" sz="1950" spc="95" dirty="0">
                <a:latin typeface="Trebuchet MS"/>
                <a:cs typeface="Trebuchet MS"/>
              </a:rPr>
              <a:t>б</a:t>
            </a:r>
            <a:r>
              <a:rPr sz="1950" spc="95" dirty="0" err="1">
                <a:latin typeface="Trebuchet MS"/>
                <a:cs typeface="Trebuchet MS"/>
              </a:rPr>
              <a:t>ратно</a:t>
            </a:r>
            <a:r>
              <a:rPr lang="ru-RU" sz="1950" spc="95" dirty="0">
                <a:latin typeface="Trebuchet MS"/>
                <a:cs typeface="Trebuchet MS"/>
              </a:rPr>
              <a:t>й</a:t>
            </a:r>
            <a:r>
              <a:rPr sz="1950" dirty="0">
                <a:latin typeface="Trebuchet MS"/>
                <a:cs typeface="Trebuchet MS"/>
              </a:rPr>
              <a:t>	</a:t>
            </a:r>
            <a:r>
              <a:rPr sz="1950" spc="-10" dirty="0" err="1">
                <a:latin typeface="Trebuchet MS"/>
                <a:cs typeface="Trebuchet MS"/>
              </a:rPr>
              <a:t>свя</a:t>
            </a:r>
            <a:r>
              <a:rPr lang="ru-RU" sz="1950" spc="-10" dirty="0">
                <a:latin typeface="Trebuchet MS"/>
                <a:cs typeface="Trebuchet MS"/>
              </a:rPr>
              <a:t>з</a:t>
            </a:r>
            <a:r>
              <a:rPr sz="1950" spc="-10" dirty="0">
                <a:latin typeface="Trebuchet MS"/>
                <a:cs typeface="Trebuchet MS"/>
              </a:rPr>
              <a:t>и,</a:t>
            </a:r>
            <a:endParaRPr sz="19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2480310" algn="l"/>
                <a:tab pos="2781300" algn="l"/>
              </a:tabLst>
            </a:pPr>
            <a:r>
              <a:rPr lang="ru-RU" sz="1950" spc="60" dirty="0">
                <a:latin typeface="Trebuchet MS"/>
                <a:cs typeface="Trebuchet MS"/>
              </a:rPr>
              <a:t>з</a:t>
            </a:r>
            <a:r>
              <a:rPr sz="1950" spc="60" dirty="0" err="1">
                <a:latin typeface="Trebuchet MS"/>
                <a:cs typeface="Trebuchet MS"/>
              </a:rPr>
              <a:t>аинтересованные</a:t>
            </a:r>
            <a:r>
              <a:rPr sz="1950" dirty="0">
                <a:latin typeface="Trebuchet MS"/>
                <a:cs typeface="Trebuchet MS"/>
              </a:rPr>
              <a:t>	</a:t>
            </a:r>
            <a:r>
              <a:rPr sz="1950" spc="50" dirty="0">
                <a:latin typeface="Trebuchet MS"/>
                <a:cs typeface="Trebuchet MS"/>
              </a:rPr>
              <a:t>в</a:t>
            </a:r>
            <a:r>
              <a:rPr sz="1950" dirty="0">
                <a:latin typeface="Trebuchet MS"/>
                <a:cs typeface="Trebuchet MS"/>
              </a:rPr>
              <a:t>	</a:t>
            </a:r>
            <a:r>
              <a:rPr sz="1950" spc="80" dirty="0" err="1">
                <a:latin typeface="Trebuchet MS"/>
                <a:cs typeface="Trebuchet MS"/>
              </a:rPr>
              <a:t>улучшении</a:t>
            </a:r>
            <a:r>
              <a:rPr lang="ru-RU" sz="1950" spc="80" dirty="0">
                <a:latin typeface="Trebuchet MS"/>
                <a:cs typeface="Trebuchet MS"/>
              </a:rPr>
              <a:t> 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BCEA10E4-E196-5971-03B7-B644BC952ECC}"/>
              </a:ext>
            </a:extLst>
          </p:cNvPr>
          <p:cNvSpPr txBox="1"/>
          <p:nvPr/>
        </p:nvSpPr>
        <p:spPr>
          <a:xfrm>
            <a:off x="7064381" y="6796246"/>
            <a:ext cx="190563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60" dirty="0">
                <a:latin typeface="Trebuchet MS"/>
                <a:cs typeface="Trebuchet MS"/>
              </a:rPr>
              <a:t>своих</a:t>
            </a:r>
            <a:r>
              <a:rPr sz="1950" spc="-60" dirty="0">
                <a:latin typeface="Trebuchet MS"/>
                <a:cs typeface="Trebuchet MS"/>
              </a:rPr>
              <a:t> </a:t>
            </a:r>
            <a:r>
              <a:rPr sz="1950" spc="50" dirty="0">
                <a:latin typeface="Trebuchet MS"/>
                <a:cs typeface="Trebuchet MS"/>
              </a:rPr>
              <a:t>навыков.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4355AE93-B0D0-5B68-98C6-17B569DAEE65}"/>
              </a:ext>
            </a:extLst>
          </p:cNvPr>
          <p:cNvSpPr txBox="1"/>
          <p:nvPr/>
        </p:nvSpPr>
        <p:spPr>
          <a:xfrm>
            <a:off x="7064379" y="7418990"/>
            <a:ext cx="417639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1950" spc="-100" dirty="0">
                <a:latin typeface="Trebuchet MS"/>
                <a:cs typeface="Trebuchet MS"/>
              </a:rPr>
              <a:t>-</a:t>
            </a:r>
            <a:r>
              <a:rPr sz="1950" spc="-55" dirty="0" err="1">
                <a:latin typeface="Arial Black"/>
                <a:cs typeface="Arial Black"/>
              </a:rPr>
              <a:t>Ру</a:t>
            </a:r>
            <a:r>
              <a:rPr lang="ru-RU" sz="1950" spc="-55" dirty="0">
                <a:latin typeface="Arial Black"/>
                <a:cs typeface="Arial Black"/>
              </a:rPr>
              <a:t>к</a:t>
            </a:r>
            <a:r>
              <a:rPr sz="1950" spc="-55" dirty="0" err="1">
                <a:latin typeface="Arial Black"/>
                <a:cs typeface="Arial Black"/>
              </a:rPr>
              <a:t>оводство</a:t>
            </a:r>
            <a:r>
              <a:rPr sz="1950" spc="-90" dirty="0">
                <a:latin typeface="Arial Black"/>
                <a:cs typeface="Arial Black"/>
              </a:rPr>
              <a:t> </a:t>
            </a:r>
            <a:r>
              <a:rPr sz="1950" spc="-65" dirty="0">
                <a:latin typeface="Arial Black"/>
                <a:cs typeface="Arial Black"/>
              </a:rPr>
              <a:t>о</a:t>
            </a:r>
            <a:r>
              <a:rPr lang="ru-RU" sz="1950" spc="-65" dirty="0">
                <a:latin typeface="Arial Black"/>
                <a:cs typeface="Arial Black"/>
              </a:rPr>
              <a:t>б</a:t>
            </a:r>
            <a:r>
              <a:rPr sz="1950" spc="-65" dirty="0" err="1">
                <a:latin typeface="Arial Black"/>
                <a:cs typeface="Arial Black"/>
              </a:rPr>
              <a:t>разовательно</a:t>
            </a:r>
            <a:r>
              <a:rPr lang="ru-RU" sz="1950" spc="-65" dirty="0">
                <a:latin typeface="Arial Black"/>
                <a:cs typeface="Arial Black"/>
              </a:rPr>
              <a:t>й</a:t>
            </a:r>
            <a:r>
              <a:rPr sz="1950" spc="-65" dirty="0">
                <a:latin typeface="Arial Black"/>
                <a:cs typeface="Arial Black"/>
              </a:rPr>
              <a:t> </a:t>
            </a:r>
            <a:r>
              <a:rPr sz="1950" spc="-10" dirty="0" err="1">
                <a:latin typeface="Arial Black"/>
                <a:cs typeface="Arial Black"/>
              </a:rPr>
              <a:t>програ</a:t>
            </a:r>
            <a:r>
              <a:rPr lang="ru-RU" sz="1950" spc="-10" dirty="0">
                <a:latin typeface="Arial Black"/>
                <a:cs typeface="Arial Black"/>
              </a:rPr>
              <a:t>мм</a:t>
            </a:r>
            <a:r>
              <a:rPr sz="1950" spc="-10" dirty="0">
                <a:latin typeface="Arial Black"/>
                <a:cs typeface="Arial Black"/>
              </a:rPr>
              <a:t>ы</a:t>
            </a:r>
            <a:r>
              <a:rPr sz="1950" spc="-10" dirty="0"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59697C9-655E-D185-E4CB-72095555000F}"/>
              </a:ext>
            </a:extLst>
          </p:cNvPr>
          <p:cNvSpPr txBox="1"/>
          <p:nvPr/>
        </p:nvSpPr>
        <p:spPr>
          <a:xfrm>
            <a:off x="7082967" y="8174937"/>
            <a:ext cx="4178300" cy="16232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9000"/>
              </a:lnSpc>
              <a:spcBef>
                <a:spcPts val="95"/>
              </a:spcBef>
              <a:tabLst>
                <a:tab pos="3120390" algn="l"/>
              </a:tabLst>
            </a:pPr>
            <a:r>
              <a:rPr lang="ru-RU" sz="1950" spc="70" dirty="0">
                <a:latin typeface="Trebuchet MS"/>
                <a:cs typeface="Trebuchet MS"/>
              </a:rPr>
              <a:t>Анализирует результаты анкетирования для </a:t>
            </a:r>
            <a:r>
              <a:rPr sz="1950" spc="70" dirty="0" err="1">
                <a:latin typeface="Trebuchet MS"/>
                <a:cs typeface="Trebuchet MS"/>
              </a:rPr>
              <a:t>совершенствования</a:t>
            </a:r>
            <a:r>
              <a:rPr sz="1950" dirty="0">
                <a:latin typeface="Trebuchet MS"/>
                <a:cs typeface="Trebuchet MS"/>
              </a:rPr>
              <a:t>	</a:t>
            </a:r>
            <a:r>
              <a:rPr sz="1950" spc="80" dirty="0">
                <a:latin typeface="Trebuchet MS"/>
                <a:cs typeface="Trebuchet MS"/>
              </a:rPr>
              <a:t>уче6ных </a:t>
            </a:r>
            <a:r>
              <a:rPr sz="1950" spc="100" dirty="0">
                <a:latin typeface="Trebuchet MS"/>
                <a:cs typeface="Trebuchet MS"/>
              </a:rPr>
              <a:t>планов</a:t>
            </a:r>
            <a:r>
              <a:rPr sz="1950" spc="185" dirty="0">
                <a:latin typeface="Trebuchet MS"/>
                <a:cs typeface="Trebuchet MS"/>
              </a:rPr>
              <a:t> </a:t>
            </a:r>
            <a:r>
              <a:rPr sz="1950" spc="120" dirty="0">
                <a:latin typeface="Trebuchet MS"/>
                <a:cs typeface="Trebuchet MS"/>
              </a:rPr>
              <a:t>и</a:t>
            </a:r>
            <a:r>
              <a:rPr sz="1950" spc="204" dirty="0">
                <a:latin typeface="Trebuchet MS"/>
                <a:cs typeface="Trebuchet MS"/>
              </a:rPr>
              <a:t> </a:t>
            </a:r>
            <a:r>
              <a:rPr sz="1950" spc="50" dirty="0">
                <a:latin typeface="Trebuchet MS"/>
                <a:cs typeface="Trebuchet MS"/>
              </a:rPr>
              <a:t>определяет</a:t>
            </a:r>
            <a:r>
              <a:rPr sz="1950" spc="280" dirty="0">
                <a:latin typeface="Trebuchet MS"/>
                <a:cs typeface="Trebuchet MS"/>
              </a:rPr>
              <a:t> </a:t>
            </a:r>
            <a:r>
              <a:rPr sz="1950" dirty="0" err="1">
                <a:latin typeface="Trebuchet MS"/>
                <a:cs typeface="Trebuchet MS"/>
              </a:rPr>
              <a:t>состав</a:t>
            </a:r>
            <a:r>
              <a:rPr sz="1950" spc="285" dirty="0">
                <a:latin typeface="Trebuchet MS"/>
                <a:cs typeface="Trebuchet MS"/>
              </a:rPr>
              <a:t> </a:t>
            </a:r>
            <a:r>
              <a:rPr sz="1950" spc="120" dirty="0">
                <a:latin typeface="Trebuchet MS"/>
                <a:cs typeface="Trebuchet MS"/>
              </a:rPr>
              <a:t>ППС</a:t>
            </a:r>
            <a:r>
              <a:rPr lang="ru-RU" sz="1950" spc="120" dirty="0">
                <a:latin typeface="Trebuchet MS"/>
                <a:cs typeface="Trebuchet MS"/>
              </a:rPr>
              <a:t> образовательной программы.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DD827092-47A2-5206-9FC2-375C10BE53E0}"/>
              </a:ext>
            </a:extLst>
          </p:cNvPr>
          <p:cNvSpPr txBox="1"/>
          <p:nvPr/>
        </p:nvSpPr>
        <p:spPr>
          <a:xfrm>
            <a:off x="7082967" y="3818751"/>
            <a:ext cx="4155908" cy="156517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950" spc="-95" dirty="0">
                <a:latin typeface="Trebuchet MS"/>
                <a:cs typeface="Trebuchet MS"/>
              </a:rPr>
              <a:t>-</a:t>
            </a:r>
            <a:r>
              <a:rPr sz="1950" spc="-75" dirty="0">
                <a:latin typeface="Trebuchet MS"/>
                <a:cs typeface="Trebuchet MS"/>
              </a:rPr>
              <a:t> </a:t>
            </a:r>
            <a:r>
              <a:rPr lang="ru-RU" sz="1950" spc="-10" dirty="0">
                <a:latin typeface="Arial Black"/>
                <a:cs typeface="Arial Black"/>
              </a:rPr>
              <a:t>Студенты</a:t>
            </a:r>
            <a:r>
              <a:rPr sz="1950" spc="-10" dirty="0">
                <a:latin typeface="Trebuchet MS"/>
                <a:cs typeface="Trebuchet MS"/>
              </a:rPr>
              <a:t>.</a:t>
            </a:r>
            <a:endParaRPr sz="1950" dirty="0">
              <a:latin typeface="Trebuchet MS"/>
              <a:cs typeface="Trebuchet MS"/>
            </a:endParaRPr>
          </a:p>
          <a:p>
            <a:pPr marL="12700" algn="l">
              <a:lnSpc>
                <a:spcPct val="100000"/>
              </a:lnSpc>
              <a:spcBef>
                <a:spcPts val="210"/>
              </a:spcBef>
              <a:tabLst>
                <a:tab pos="1854835" algn="l"/>
                <a:tab pos="3423920" algn="l"/>
              </a:tabLst>
            </a:pPr>
            <a:r>
              <a:rPr lang="ru-RU" sz="1950" spc="60" dirty="0">
                <a:latin typeface="Trebuchet MS"/>
                <a:cs typeface="Trebuchet MS"/>
              </a:rPr>
              <a:t>Основные участники процесса, предоставляющие обратную связь о дисциплинах и преподавателях.</a:t>
            </a:r>
            <a:endParaRPr sz="1950" dirty="0">
              <a:latin typeface="Trebuchet MS"/>
              <a:cs typeface="Trebuchet MS"/>
            </a:endParaRPr>
          </a:p>
        </p:txBody>
      </p:sp>
      <p:pic>
        <p:nvPicPr>
          <p:cNvPr id="18" name="object 28">
            <a:extLst>
              <a:ext uri="{FF2B5EF4-FFF2-40B4-BE49-F238E27FC236}">
                <a16:creationId xmlns:a16="http://schemas.microsoft.com/office/drawing/2014/main" id="{71F445A5-19CD-C78E-8698-EAFC3A48706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14250" y="284658"/>
            <a:ext cx="4781549" cy="5827217"/>
          </a:xfrm>
          <a:prstGeom prst="rect">
            <a:avLst/>
          </a:prstGeom>
        </p:spPr>
      </p:pic>
      <p:sp>
        <p:nvSpPr>
          <p:cNvPr id="19" name="object 29">
            <a:extLst>
              <a:ext uri="{FF2B5EF4-FFF2-40B4-BE49-F238E27FC236}">
                <a16:creationId xmlns:a16="http://schemas.microsoft.com/office/drawing/2014/main" id="{073874C9-7049-B240-1FAE-C2BE397CAA03}"/>
              </a:ext>
            </a:extLst>
          </p:cNvPr>
          <p:cNvSpPr txBox="1"/>
          <p:nvPr/>
        </p:nvSpPr>
        <p:spPr>
          <a:xfrm>
            <a:off x="12947650" y="584907"/>
            <a:ext cx="2506345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00" spc="-155" dirty="0" err="1">
                <a:latin typeface="Arial Black"/>
                <a:cs typeface="Arial Black"/>
              </a:rPr>
              <a:t>Цель</a:t>
            </a:r>
            <a:r>
              <a:rPr sz="2700" spc="-195" dirty="0">
                <a:latin typeface="Arial Black"/>
                <a:cs typeface="Arial Black"/>
              </a:rPr>
              <a:t> </a:t>
            </a:r>
            <a:r>
              <a:rPr sz="2700" spc="-65" dirty="0" err="1">
                <a:latin typeface="Arial Black"/>
                <a:cs typeface="Arial Black"/>
              </a:rPr>
              <a:t>прое</a:t>
            </a:r>
            <a:r>
              <a:rPr lang="ru-RU" sz="2700" spc="-65" dirty="0">
                <a:latin typeface="Arial Black"/>
                <a:cs typeface="Arial Black"/>
              </a:rPr>
              <a:t>к</a:t>
            </a:r>
            <a:r>
              <a:rPr sz="2700" spc="-65" dirty="0" err="1">
                <a:latin typeface="Arial Black"/>
                <a:cs typeface="Arial Black"/>
              </a:rPr>
              <a:t>та</a:t>
            </a:r>
            <a:endParaRPr sz="2700" dirty="0">
              <a:latin typeface="Arial Black"/>
              <a:cs typeface="Arial Black"/>
            </a:endParaRPr>
          </a:p>
        </p:txBody>
      </p:sp>
      <p:sp>
        <p:nvSpPr>
          <p:cNvPr id="20" name="object 30">
            <a:extLst>
              <a:ext uri="{FF2B5EF4-FFF2-40B4-BE49-F238E27FC236}">
                <a16:creationId xmlns:a16="http://schemas.microsoft.com/office/drawing/2014/main" id="{5B7F072D-5D83-6A16-2E18-46832A393141}"/>
              </a:ext>
            </a:extLst>
          </p:cNvPr>
          <p:cNvSpPr/>
          <p:nvPr/>
        </p:nvSpPr>
        <p:spPr>
          <a:xfrm>
            <a:off x="15995650" y="50299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42545" y="318770"/>
                </a:moveTo>
                <a:lnTo>
                  <a:pt x="24378" y="367030"/>
                </a:lnTo>
                <a:lnTo>
                  <a:pt x="11033" y="417830"/>
                </a:lnTo>
                <a:lnTo>
                  <a:pt x="2807" y="469900"/>
                </a:lnTo>
                <a:lnTo>
                  <a:pt x="0" y="524510"/>
                </a:lnTo>
                <a:lnTo>
                  <a:pt x="2087" y="570230"/>
                </a:lnTo>
                <a:lnTo>
                  <a:pt x="8457" y="618490"/>
                </a:lnTo>
                <a:lnTo>
                  <a:pt x="18750" y="664210"/>
                </a:lnTo>
                <a:lnTo>
                  <a:pt x="32836" y="707390"/>
                </a:lnTo>
                <a:lnTo>
                  <a:pt x="50528" y="749300"/>
                </a:lnTo>
                <a:lnTo>
                  <a:pt x="71642" y="788670"/>
                </a:lnTo>
                <a:lnTo>
                  <a:pt x="95989" y="826770"/>
                </a:lnTo>
                <a:lnTo>
                  <a:pt x="123383" y="862330"/>
                </a:lnTo>
                <a:lnTo>
                  <a:pt x="153638" y="895350"/>
                </a:lnTo>
                <a:lnTo>
                  <a:pt x="186567" y="924560"/>
                </a:lnTo>
                <a:lnTo>
                  <a:pt x="221983" y="952500"/>
                </a:lnTo>
                <a:lnTo>
                  <a:pt x="259700" y="976630"/>
                </a:lnTo>
                <a:lnTo>
                  <a:pt x="299532" y="998220"/>
                </a:lnTo>
                <a:lnTo>
                  <a:pt x="341291" y="1016000"/>
                </a:lnTo>
                <a:lnTo>
                  <a:pt x="384792" y="1029970"/>
                </a:lnTo>
                <a:lnTo>
                  <a:pt x="429847" y="1040130"/>
                </a:lnTo>
                <a:lnTo>
                  <a:pt x="476270" y="1046480"/>
                </a:lnTo>
                <a:lnTo>
                  <a:pt x="523875" y="1047750"/>
                </a:lnTo>
                <a:lnTo>
                  <a:pt x="571479" y="1046480"/>
                </a:lnTo>
                <a:lnTo>
                  <a:pt x="617902" y="1040130"/>
                </a:lnTo>
                <a:lnTo>
                  <a:pt x="662957" y="1029970"/>
                </a:lnTo>
                <a:lnTo>
                  <a:pt x="706458" y="1016000"/>
                </a:lnTo>
                <a:lnTo>
                  <a:pt x="748217" y="998220"/>
                </a:lnTo>
                <a:lnTo>
                  <a:pt x="788049" y="976630"/>
                </a:lnTo>
                <a:lnTo>
                  <a:pt x="801944" y="967740"/>
                </a:lnTo>
                <a:lnTo>
                  <a:pt x="523875" y="967740"/>
                </a:lnTo>
                <a:lnTo>
                  <a:pt x="475657" y="965200"/>
                </a:lnTo>
                <a:lnTo>
                  <a:pt x="428924" y="957580"/>
                </a:lnTo>
                <a:lnTo>
                  <a:pt x="383949" y="944880"/>
                </a:lnTo>
                <a:lnTo>
                  <a:pt x="341005" y="928370"/>
                </a:lnTo>
                <a:lnTo>
                  <a:pt x="300364" y="906780"/>
                </a:lnTo>
                <a:lnTo>
                  <a:pt x="262299" y="882650"/>
                </a:lnTo>
                <a:lnTo>
                  <a:pt x="227083" y="853440"/>
                </a:lnTo>
                <a:lnTo>
                  <a:pt x="194989" y="821690"/>
                </a:lnTo>
                <a:lnTo>
                  <a:pt x="166289" y="786130"/>
                </a:lnTo>
                <a:lnTo>
                  <a:pt x="141256" y="748030"/>
                </a:lnTo>
                <a:lnTo>
                  <a:pt x="120163" y="707390"/>
                </a:lnTo>
                <a:lnTo>
                  <a:pt x="103283" y="664210"/>
                </a:lnTo>
                <a:lnTo>
                  <a:pt x="90888" y="619760"/>
                </a:lnTo>
                <a:lnTo>
                  <a:pt x="83251" y="572770"/>
                </a:lnTo>
                <a:lnTo>
                  <a:pt x="80645" y="524510"/>
                </a:lnTo>
                <a:lnTo>
                  <a:pt x="82349" y="486410"/>
                </a:lnTo>
                <a:lnTo>
                  <a:pt x="87328" y="448310"/>
                </a:lnTo>
                <a:lnTo>
                  <a:pt x="95378" y="412750"/>
                </a:lnTo>
                <a:lnTo>
                  <a:pt x="106299" y="377190"/>
                </a:lnTo>
                <a:lnTo>
                  <a:pt x="99540" y="372110"/>
                </a:lnTo>
                <a:lnTo>
                  <a:pt x="92995" y="367030"/>
                </a:lnTo>
                <a:lnTo>
                  <a:pt x="86689" y="361950"/>
                </a:lnTo>
                <a:lnTo>
                  <a:pt x="80645" y="356870"/>
                </a:lnTo>
                <a:lnTo>
                  <a:pt x="42545" y="318770"/>
                </a:lnTo>
                <a:close/>
              </a:path>
              <a:path w="1047750" h="1047750">
                <a:moveTo>
                  <a:pt x="801944" y="81280"/>
                </a:moveTo>
                <a:lnTo>
                  <a:pt x="523875" y="81280"/>
                </a:lnTo>
                <a:lnTo>
                  <a:pt x="572092" y="83820"/>
                </a:lnTo>
                <a:lnTo>
                  <a:pt x="618825" y="91440"/>
                </a:lnTo>
                <a:lnTo>
                  <a:pt x="663800" y="104140"/>
                </a:lnTo>
                <a:lnTo>
                  <a:pt x="706744" y="120650"/>
                </a:lnTo>
                <a:lnTo>
                  <a:pt x="747385" y="142240"/>
                </a:lnTo>
                <a:lnTo>
                  <a:pt x="785450" y="166370"/>
                </a:lnTo>
                <a:lnTo>
                  <a:pt x="820666" y="195580"/>
                </a:lnTo>
                <a:lnTo>
                  <a:pt x="852760" y="227330"/>
                </a:lnTo>
                <a:lnTo>
                  <a:pt x="881460" y="262890"/>
                </a:lnTo>
                <a:lnTo>
                  <a:pt x="906493" y="300990"/>
                </a:lnTo>
                <a:lnTo>
                  <a:pt x="927586" y="341630"/>
                </a:lnTo>
                <a:lnTo>
                  <a:pt x="944466" y="384810"/>
                </a:lnTo>
                <a:lnTo>
                  <a:pt x="956861" y="429260"/>
                </a:lnTo>
                <a:lnTo>
                  <a:pt x="964498" y="476250"/>
                </a:lnTo>
                <a:lnTo>
                  <a:pt x="967105" y="524510"/>
                </a:lnTo>
                <a:lnTo>
                  <a:pt x="964635" y="570230"/>
                </a:lnTo>
                <a:lnTo>
                  <a:pt x="964567" y="571500"/>
                </a:lnTo>
                <a:lnTo>
                  <a:pt x="956861" y="619760"/>
                </a:lnTo>
                <a:lnTo>
                  <a:pt x="944466" y="664210"/>
                </a:lnTo>
                <a:lnTo>
                  <a:pt x="927586" y="707390"/>
                </a:lnTo>
                <a:lnTo>
                  <a:pt x="906493" y="748030"/>
                </a:lnTo>
                <a:lnTo>
                  <a:pt x="881460" y="786130"/>
                </a:lnTo>
                <a:lnTo>
                  <a:pt x="852760" y="821690"/>
                </a:lnTo>
                <a:lnTo>
                  <a:pt x="820666" y="853440"/>
                </a:lnTo>
                <a:lnTo>
                  <a:pt x="785450" y="882650"/>
                </a:lnTo>
                <a:lnTo>
                  <a:pt x="747385" y="906780"/>
                </a:lnTo>
                <a:lnTo>
                  <a:pt x="706744" y="928370"/>
                </a:lnTo>
                <a:lnTo>
                  <a:pt x="663800" y="944880"/>
                </a:lnTo>
                <a:lnTo>
                  <a:pt x="618825" y="957580"/>
                </a:lnTo>
                <a:lnTo>
                  <a:pt x="572092" y="965200"/>
                </a:lnTo>
                <a:lnTo>
                  <a:pt x="523875" y="967740"/>
                </a:lnTo>
                <a:lnTo>
                  <a:pt x="801944" y="967740"/>
                </a:lnTo>
                <a:lnTo>
                  <a:pt x="861182" y="924560"/>
                </a:lnTo>
                <a:lnTo>
                  <a:pt x="894111" y="895350"/>
                </a:lnTo>
                <a:lnTo>
                  <a:pt x="924366" y="862330"/>
                </a:lnTo>
                <a:lnTo>
                  <a:pt x="951760" y="826770"/>
                </a:lnTo>
                <a:lnTo>
                  <a:pt x="976107" y="788670"/>
                </a:lnTo>
                <a:lnTo>
                  <a:pt x="997221" y="749300"/>
                </a:lnTo>
                <a:lnTo>
                  <a:pt x="1014913" y="707390"/>
                </a:lnTo>
                <a:lnTo>
                  <a:pt x="1028999" y="664210"/>
                </a:lnTo>
                <a:lnTo>
                  <a:pt x="1039292" y="618490"/>
                </a:lnTo>
                <a:lnTo>
                  <a:pt x="1045604" y="571500"/>
                </a:lnTo>
                <a:lnTo>
                  <a:pt x="1047750" y="524510"/>
                </a:lnTo>
                <a:lnTo>
                  <a:pt x="1045662" y="478790"/>
                </a:lnTo>
                <a:lnTo>
                  <a:pt x="1039292" y="430530"/>
                </a:lnTo>
                <a:lnTo>
                  <a:pt x="1028999" y="384810"/>
                </a:lnTo>
                <a:lnTo>
                  <a:pt x="1014913" y="341630"/>
                </a:lnTo>
                <a:lnTo>
                  <a:pt x="997221" y="299720"/>
                </a:lnTo>
                <a:lnTo>
                  <a:pt x="976107" y="260350"/>
                </a:lnTo>
                <a:lnTo>
                  <a:pt x="951760" y="222250"/>
                </a:lnTo>
                <a:lnTo>
                  <a:pt x="924366" y="186690"/>
                </a:lnTo>
                <a:lnTo>
                  <a:pt x="894111" y="153670"/>
                </a:lnTo>
                <a:lnTo>
                  <a:pt x="861182" y="124460"/>
                </a:lnTo>
                <a:lnTo>
                  <a:pt x="825766" y="96520"/>
                </a:lnTo>
                <a:lnTo>
                  <a:pt x="801944" y="81280"/>
                </a:lnTo>
                <a:close/>
              </a:path>
              <a:path w="1047750" h="1047750">
                <a:moveTo>
                  <a:pt x="186690" y="402590"/>
                </a:moveTo>
                <a:lnTo>
                  <a:pt x="182753" y="402590"/>
                </a:lnTo>
                <a:lnTo>
                  <a:pt x="173593" y="431800"/>
                </a:lnTo>
                <a:lnTo>
                  <a:pt x="166814" y="462280"/>
                </a:lnTo>
                <a:lnTo>
                  <a:pt x="162607" y="492760"/>
                </a:lnTo>
                <a:lnTo>
                  <a:pt x="161163" y="524510"/>
                </a:lnTo>
                <a:lnTo>
                  <a:pt x="164224" y="570230"/>
                </a:lnTo>
                <a:lnTo>
                  <a:pt x="164309" y="571500"/>
                </a:lnTo>
                <a:lnTo>
                  <a:pt x="164394" y="572770"/>
                </a:lnTo>
                <a:lnTo>
                  <a:pt x="174139" y="621030"/>
                </a:lnTo>
                <a:lnTo>
                  <a:pt x="189708" y="665480"/>
                </a:lnTo>
                <a:lnTo>
                  <a:pt x="210749" y="707390"/>
                </a:lnTo>
                <a:lnTo>
                  <a:pt x="236828" y="745490"/>
                </a:lnTo>
                <a:lnTo>
                  <a:pt x="267509" y="781050"/>
                </a:lnTo>
                <a:lnTo>
                  <a:pt x="302358" y="811530"/>
                </a:lnTo>
                <a:lnTo>
                  <a:pt x="340938" y="838200"/>
                </a:lnTo>
                <a:lnTo>
                  <a:pt x="382815" y="858520"/>
                </a:lnTo>
                <a:lnTo>
                  <a:pt x="427554" y="873760"/>
                </a:lnTo>
                <a:lnTo>
                  <a:pt x="474719" y="883920"/>
                </a:lnTo>
                <a:lnTo>
                  <a:pt x="523875" y="887730"/>
                </a:lnTo>
                <a:lnTo>
                  <a:pt x="573030" y="883920"/>
                </a:lnTo>
                <a:lnTo>
                  <a:pt x="620195" y="873760"/>
                </a:lnTo>
                <a:lnTo>
                  <a:pt x="664934" y="858520"/>
                </a:lnTo>
                <a:lnTo>
                  <a:pt x="706811" y="838200"/>
                </a:lnTo>
                <a:lnTo>
                  <a:pt x="745391" y="811530"/>
                </a:lnTo>
                <a:lnTo>
                  <a:pt x="751199" y="806450"/>
                </a:lnTo>
                <a:lnTo>
                  <a:pt x="523875" y="806450"/>
                </a:lnTo>
                <a:lnTo>
                  <a:pt x="478203" y="802640"/>
                </a:lnTo>
                <a:lnTo>
                  <a:pt x="434848" y="792480"/>
                </a:lnTo>
                <a:lnTo>
                  <a:pt x="394395" y="774700"/>
                </a:lnTo>
                <a:lnTo>
                  <a:pt x="357433" y="751840"/>
                </a:lnTo>
                <a:lnTo>
                  <a:pt x="324548" y="723900"/>
                </a:lnTo>
                <a:lnTo>
                  <a:pt x="296326" y="690880"/>
                </a:lnTo>
                <a:lnTo>
                  <a:pt x="273354" y="654050"/>
                </a:lnTo>
                <a:lnTo>
                  <a:pt x="256219" y="613410"/>
                </a:lnTo>
                <a:lnTo>
                  <a:pt x="245508" y="570230"/>
                </a:lnTo>
                <a:lnTo>
                  <a:pt x="241808" y="524510"/>
                </a:lnTo>
                <a:lnTo>
                  <a:pt x="242907" y="500380"/>
                </a:lnTo>
                <a:lnTo>
                  <a:pt x="246126" y="476250"/>
                </a:lnTo>
                <a:lnTo>
                  <a:pt x="251344" y="452120"/>
                </a:lnTo>
                <a:lnTo>
                  <a:pt x="258445" y="430530"/>
                </a:lnTo>
                <a:lnTo>
                  <a:pt x="232029" y="403860"/>
                </a:lnTo>
                <a:lnTo>
                  <a:pt x="190627" y="403860"/>
                </a:lnTo>
                <a:lnTo>
                  <a:pt x="186690" y="402590"/>
                </a:lnTo>
                <a:close/>
              </a:path>
              <a:path w="1047750" h="1047750">
                <a:moveTo>
                  <a:pt x="751199" y="242570"/>
                </a:moveTo>
                <a:lnTo>
                  <a:pt x="523875" y="242570"/>
                </a:lnTo>
                <a:lnTo>
                  <a:pt x="569546" y="246380"/>
                </a:lnTo>
                <a:lnTo>
                  <a:pt x="612902" y="256540"/>
                </a:lnTo>
                <a:lnTo>
                  <a:pt x="653354" y="274320"/>
                </a:lnTo>
                <a:lnTo>
                  <a:pt x="690316" y="297180"/>
                </a:lnTo>
                <a:lnTo>
                  <a:pt x="723201" y="325120"/>
                </a:lnTo>
                <a:lnTo>
                  <a:pt x="751423" y="358140"/>
                </a:lnTo>
                <a:lnTo>
                  <a:pt x="774395" y="394970"/>
                </a:lnTo>
                <a:lnTo>
                  <a:pt x="791530" y="435610"/>
                </a:lnTo>
                <a:lnTo>
                  <a:pt x="802241" y="478790"/>
                </a:lnTo>
                <a:lnTo>
                  <a:pt x="805942" y="524510"/>
                </a:lnTo>
                <a:lnTo>
                  <a:pt x="802241" y="570230"/>
                </a:lnTo>
                <a:lnTo>
                  <a:pt x="791530" y="613410"/>
                </a:lnTo>
                <a:lnTo>
                  <a:pt x="774395" y="654050"/>
                </a:lnTo>
                <a:lnTo>
                  <a:pt x="751423" y="690880"/>
                </a:lnTo>
                <a:lnTo>
                  <a:pt x="723201" y="723900"/>
                </a:lnTo>
                <a:lnTo>
                  <a:pt x="690316" y="751840"/>
                </a:lnTo>
                <a:lnTo>
                  <a:pt x="653354" y="774700"/>
                </a:lnTo>
                <a:lnTo>
                  <a:pt x="612902" y="792480"/>
                </a:lnTo>
                <a:lnTo>
                  <a:pt x="569546" y="802640"/>
                </a:lnTo>
                <a:lnTo>
                  <a:pt x="523875" y="806450"/>
                </a:lnTo>
                <a:lnTo>
                  <a:pt x="751199" y="806450"/>
                </a:lnTo>
                <a:lnTo>
                  <a:pt x="780240" y="781050"/>
                </a:lnTo>
                <a:lnTo>
                  <a:pt x="810921" y="745490"/>
                </a:lnTo>
                <a:lnTo>
                  <a:pt x="837000" y="707390"/>
                </a:lnTo>
                <a:lnTo>
                  <a:pt x="858041" y="665480"/>
                </a:lnTo>
                <a:lnTo>
                  <a:pt x="873610" y="621030"/>
                </a:lnTo>
                <a:lnTo>
                  <a:pt x="883270" y="574040"/>
                </a:lnTo>
                <a:lnTo>
                  <a:pt x="886587" y="524510"/>
                </a:lnTo>
                <a:lnTo>
                  <a:pt x="883525" y="478790"/>
                </a:lnTo>
                <a:lnTo>
                  <a:pt x="883440" y="477520"/>
                </a:lnTo>
                <a:lnTo>
                  <a:pt x="883355" y="476250"/>
                </a:lnTo>
                <a:lnTo>
                  <a:pt x="883270" y="474980"/>
                </a:lnTo>
                <a:lnTo>
                  <a:pt x="873610" y="427990"/>
                </a:lnTo>
                <a:lnTo>
                  <a:pt x="858041" y="383540"/>
                </a:lnTo>
                <a:lnTo>
                  <a:pt x="837000" y="341630"/>
                </a:lnTo>
                <a:lnTo>
                  <a:pt x="810921" y="303530"/>
                </a:lnTo>
                <a:lnTo>
                  <a:pt x="780240" y="267970"/>
                </a:lnTo>
                <a:lnTo>
                  <a:pt x="751199" y="242570"/>
                </a:lnTo>
                <a:close/>
              </a:path>
              <a:path w="1047750" h="1047750">
                <a:moveTo>
                  <a:pt x="325247" y="496570"/>
                </a:moveTo>
                <a:lnTo>
                  <a:pt x="324254" y="504190"/>
                </a:lnTo>
                <a:lnTo>
                  <a:pt x="323310" y="510540"/>
                </a:lnTo>
                <a:lnTo>
                  <a:pt x="322603" y="516890"/>
                </a:lnTo>
                <a:lnTo>
                  <a:pt x="327658" y="570230"/>
                </a:lnTo>
                <a:lnTo>
                  <a:pt x="342844" y="613410"/>
                </a:lnTo>
                <a:lnTo>
                  <a:pt x="366663" y="650240"/>
                </a:lnTo>
                <a:lnTo>
                  <a:pt x="397895" y="681990"/>
                </a:lnTo>
                <a:lnTo>
                  <a:pt x="435320" y="706120"/>
                </a:lnTo>
                <a:lnTo>
                  <a:pt x="477720" y="720090"/>
                </a:lnTo>
                <a:lnTo>
                  <a:pt x="523875" y="726440"/>
                </a:lnTo>
                <a:lnTo>
                  <a:pt x="570029" y="720090"/>
                </a:lnTo>
                <a:lnTo>
                  <a:pt x="612429" y="706120"/>
                </a:lnTo>
                <a:lnTo>
                  <a:pt x="649854" y="681990"/>
                </a:lnTo>
                <a:lnTo>
                  <a:pt x="681086" y="650240"/>
                </a:lnTo>
                <a:lnTo>
                  <a:pt x="684372" y="645160"/>
                </a:lnTo>
                <a:lnTo>
                  <a:pt x="523875" y="645160"/>
                </a:lnTo>
                <a:lnTo>
                  <a:pt x="499574" y="642620"/>
                </a:lnTo>
                <a:lnTo>
                  <a:pt x="476916" y="636270"/>
                </a:lnTo>
                <a:lnTo>
                  <a:pt x="456402" y="624840"/>
                </a:lnTo>
                <a:lnTo>
                  <a:pt x="438531" y="609600"/>
                </a:lnTo>
                <a:lnTo>
                  <a:pt x="438404" y="609600"/>
                </a:lnTo>
                <a:lnTo>
                  <a:pt x="325247" y="496570"/>
                </a:lnTo>
                <a:close/>
              </a:path>
              <a:path w="1047750" h="1047750">
                <a:moveTo>
                  <a:pt x="523875" y="322580"/>
                </a:moveTo>
                <a:lnTo>
                  <a:pt x="516816" y="323850"/>
                </a:lnTo>
                <a:lnTo>
                  <a:pt x="509889" y="323850"/>
                </a:lnTo>
                <a:lnTo>
                  <a:pt x="496189" y="326390"/>
                </a:lnTo>
                <a:lnTo>
                  <a:pt x="608586" y="438660"/>
                </a:lnTo>
                <a:lnTo>
                  <a:pt x="635238" y="477520"/>
                </a:lnTo>
                <a:lnTo>
                  <a:pt x="644779" y="524510"/>
                </a:lnTo>
                <a:lnTo>
                  <a:pt x="635263" y="571500"/>
                </a:lnTo>
                <a:lnTo>
                  <a:pt x="609330" y="609600"/>
                </a:lnTo>
                <a:lnTo>
                  <a:pt x="570894" y="636270"/>
                </a:lnTo>
                <a:lnTo>
                  <a:pt x="523875" y="645160"/>
                </a:lnTo>
                <a:lnTo>
                  <a:pt x="684372" y="645160"/>
                </a:lnTo>
                <a:lnTo>
                  <a:pt x="704905" y="613410"/>
                </a:lnTo>
                <a:lnTo>
                  <a:pt x="720091" y="570230"/>
                </a:lnTo>
                <a:lnTo>
                  <a:pt x="725424" y="524510"/>
                </a:lnTo>
                <a:lnTo>
                  <a:pt x="720091" y="478790"/>
                </a:lnTo>
                <a:lnTo>
                  <a:pt x="704905" y="435610"/>
                </a:lnTo>
                <a:lnTo>
                  <a:pt x="681086" y="398780"/>
                </a:lnTo>
                <a:lnTo>
                  <a:pt x="649854" y="367030"/>
                </a:lnTo>
                <a:lnTo>
                  <a:pt x="612429" y="342900"/>
                </a:lnTo>
                <a:lnTo>
                  <a:pt x="570029" y="328930"/>
                </a:lnTo>
                <a:lnTo>
                  <a:pt x="523875" y="322580"/>
                </a:lnTo>
                <a:close/>
              </a:path>
              <a:path w="1047750" h="1047750">
                <a:moveTo>
                  <a:pt x="80264" y="40640"/>
                </a:moveTo>
                <a:lnTo>
                  <a:pt x="72009" y="40640"/>
                </a:lnTo>
                <a:lnTo>
                  <a:pt x="64516" y="43180"/>
                </a:lnTo>
                <a:lnTo>
                  <a:pt x="57658" y="46990"/>
                </a:lnTo>
                <a:lnTo>
                  <a:pt x="50927" y="52070"/>
                </a:lnTo>
                <a:lnTo>
                  <a:pt x="45974" y="58420"/>
                </a:lnTo>
                <a:lnTo>
                  <a:pt x="42926" y="66040"/>
                </a:lnTo>
                <a:lnTo>
                  <a:pt x="39751" y="73660"/>
                </a:lnTo>
                <a:lnTo>
                  <a:pt x="39116" y="81280"/>
                </a:lnTo>
                <a:lnTo>
                  <a:pt x="42418" y="96520"/>
                </a:lnTo>
                <a:lnTo>
                  <a:pt x="46228" y="104140"/>
                </a:lnTo>
                <a:lnTo>
                  <a:pt x="52070" y="109220"/>
                </a:lnTo>
                <a:lnTo>
                  <a:pt x="104267" y="161290"/>
                </a:lnTo>
                <a:lnTo>
                  <a:pt x="69088" y="161290"/>
                </a:lnTo>
                <a:lnTo>
                  <a:pt x="52627" y="166370"/>
                </a:lnTo>
                <a:lnTo>
                  <a:pt x="42656" y="179070"/>
                </a:lnTo>
                <a:lnTo>
                  <a:pt x="40852" y="195580"/>
                </a:lnTo>
                <a:lnTo>
                  <a:pt x="48895" y="210820"/>
                </a:lnTo>
                <a:lnTo>
                  <a:pt x="137541" y="299720"/>
                </a:lnTo>
                <a:lnTo>
                  <a:pt x="178778" y="321310"/>
                </a:lnTo>
                <a:lnTo>
                  <a:pt x="194564" y="322580"/>
                </a:lnTo>
                <a:lnTo>
                  <a:pt x="265430" y="322580"/>
                </a:lnTo>
                <a:lnTo>
                  <a:pt x="495427" y="552450"/>
                </a:lnTo>
                <a:lnTo>
                  <a:pt x="499110" y="557530"/>
                </a:lnTo>
                <a:lnTo>
                  <a:pt x="503555" y="560070"/>
                </a:lnTo>
                <a:lnTo>
                  <a:pt x="513461" y="563880"/>
                </a:lnTo>
                <a:lnTo>
                  <a:pt x="518668" y="565150"/>
                </a:lnTo>
                <a:lnTo>
                  <a:pt x="529463" y="565150"/>
                </a:lnTo>
                <a:lnTo>
                  <a:pt x="563753" y="534670"/>
                </a:lnTo>
                <a:lnTo>
                  <a:pt x="564769" y="529590"/>
                </a:lnTo>
                <a:lnTo>
                  <a:pt x="564769" y="524510"/>
                </a:lnTo>
                <a:lnTo>
                  <a:pt x="552323" y="496570"/>
                </a:lnTo>
                <a:lnTo>
                  <a:pt x="322326" y="265430"/>
                </a:lnTo>
                <a:lnTo>
                  <a:pt x="322326" y="195580"/>
                </a:lnTo>
                <a:lnTo>
                  <a:pt x="320780" y="179070"/>
                </a:lnTo>
                <a:lnTo>
                  <a:pt x="316245" y="163830"/>
                </a:lnTo>
                <a:lnTo>
                  <a:pt x="308877" y="149860"/>
                </a:lnTo>
                <a:lnTo>
                  <a:pt x="298831" y="138430"/>
                </a:lnTo>
                <a:lnTo>
                  <a:pt x="265858" y="105410"/>
                </a:lnTo>
                <a:lnTo>
                  <a:pt x="161163" y="105410"/>
                </a:lnTo>
                <a:lnTo>
                  <a:pt x="109093" y="53340"/>
                </a:lnTo>
                <a:lnTo>
                  <a:pt x="102856" y="46990"/>
                </a:lnTo>
                <a:lnTo>
                  <a:pt x="95964" y="43180"/>
                </a:lnTo>
                <a:lnTo>
                  <a:pt x="88429" y="41910"/>
                </a:lnTo>
                <a:lnTo>
                  <a:pt x="80264" y="40640"/>
                </a:lnTo>
                <a:close/>
              </a:path>
              <a:path w="1047750" h="1047750">
                <a:moveTo>
                  <a:pt x="523875" y="161290"/>
                </a:moveTo>
                <a:lnTo>
                  <a:pt x="492071" y="163830"/>
                </a:lnTo>
                <a:lnTo>
                  <a:pt x="461089" y="167640"/>
                </a:lnTo>
                <a:lnTo>
                  <a:pt x="430988" y="173990"/>
                </a:lnTo>
                <a:lnTo>
                  <a:pt x="401828" y="182880"/>
                </a:lnTo>
                <a:lnTo>
                  <a:pt x="402018" y="186690"/>
                </a:lnTo>
                <a:lnTo>
                  <a:pt x="402082" y="187960"/>
                </a:lnTo>
                <a:lnTo>
                  <a:pt x="402971" y="191770"/>
                </a:lnTo>
                <a:lnTo>
                  <a:pt x="402971" y="232410"/>
                </a:lnTo>
                <a:lnTo>
                  <a:pt x="429387" y="259080"/>
                </a:lnTo>
                <a:lnTo>
                  <a:pt x="451973" y="251460"/>
                </a:lnTo>
                <a:lnTo>
                  <a:pt x="475297" y="246380"/>
                </a:lnTo>
                <a:lnTo>
                  <a:pt x="499288" y="243840"/>
                </a:lnTo>
                <a:lnTo>
                  <a:pt x="523875" y="242570"/>
                </a:lnTo>
                <a:lnTo>
                  <a:pt x="751199" y="242570"/>
                </a:lnTo>
                <a:lnTo>
                  <a:pt x="745391" y="237490"/>
                </a:lnTo>
                <a:lnTo>
                  <a:pt x="706811" y="210820"/>
                </a:lnTo>
                <a:lnTo>
                  <a:pt x="664934" y="190500"/>
                </a:lnTo>
                <a:lnTo>
                  <a:pt x="620195" y="175260"/>
                </a:lnTo>
                <a:lnTo>
                  <a:pt x="573030" y="165100"/>
                </a:lnTo>
                <a:lnTo>
                  <a:pt x="523875" y="161290"/>
                </a:lnTo>
                <a:close/>
              </a:path>
              <a:path w="1047750" h="1047750">
                <a:moveTo>
                  <a:pt x="523875" y="0"/>
                </a:moveTo>
                <a:lnTo>
                  <a:pt x="469646" y="3810"/>
                </a:lnTo>
                <a:lnTo>
                  <a:pt x="417036" y="11430"/>
                </a:lnTo>
                <a:lnTo>
                  <a:pt x="366283" y="25400"/>
                </a:lnTo>
                <a:lnTo>
                  <a:pt x="317627" y="43180"/>
                </a:lnTo>
                <a:lnTo>
                  <a:pt x="355727" y="81280"/>
                </a:lnTo>
                <a:lnTo>
                  <a:pt x="361463" y="87630"/>
                </a:lnTo>
                <a:lnTo>
                  <a:pt x="366855" y="93980"/>
                </a:lnTo>
                <a:lnTo>
                  <a:pt x="371889" y="100330"/>
                </a:lnTo>
                <a:lnTo>
                  <a:pt x="376555" y="106680"/>
                </a:lnTo>
                <a:lnTo>
                  <a:pt x="411753" y="96520"/>
                </a:lnTo>
                <a:lnTo>
                  <a:pt x="448119" y="87630"/>
                </a:lnTo>
                <a:lnTo>
                  <a:pt x="485532" y="82550"/>
                </a:lnTo>
                <a:lnTo>
                  <a:pt x="523875" y="81280"/>
                </a:lnTo>
                <a:lnTo>
                  <a:pt x="801944" y="81280"/>
                </a:lnTo>
                <a:lnTo>
                  <a:pt x="788049" y="72390"/>
                </a:lnTo>
                <a:lnTo>
                  <a:pt x="748217" y="50800"/>
                </a:lnTo>
                <a:lnTo>
                  <a:pt x="706458" y="33020"/>
                </a:lnTo>
                <a:lnTo>
                  <a:pt x="662957" y="19050"/>
                </a:lnTo>
                <a:lnTo>
                  <a:pt x="617902" y="8890"/>
                </a:lnTo>
                <a:lnTo>
                  <a:pt x="571479" y="2540"/>
                </a:lnTo>
                <a:lnTo>
                  <a:pt x="523875" y="0"/>
                </a:lnTo>
                <a:close/>
              </a:path>
              <a:path w="1047750" h="1047750">
                <a:moveTo>
                  <a:pt x="194810" y="41910"/>
                </a:moveTo>
                <a:lnTo>
                  <a:pt x="178847" y="43180"/>
                </a:lnTo>
                <a:lnTo>
                  <a:pt x="166266" y="53340"/>
                </a:lnTo>
                <a:lnTo>
                  <a:pt x="161163" y="69850"/>
                </a:lnTo>
                <a:lnTo>
                  <a:pt x="161163" y="105410"/>
                </a:lnTo>
                <a:lnTo>
                  <a:pt x="265858" y="105410"/>
                </a:lnTo>
                <a:lnTo>
                  <a:pt x="210058" y="49530"/>
                </a:lnTo>
                <a:lnTo>
                  <a:pt x="194810" y="41910"/>
                </a:lnTo>
                <a:close/>
              </a:path>
            </a:pathLst>
          </a:custGeom>
          <a:solidFill>
            <a:srgbClr val="65B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46C6F7AE-E37A-A39F-690D-2C6099E3A8D8}"/>
              </a:ext>
            </a:extLst>
          </p:cNvPr>
          <p:cNvSpPr txBox="1"/>
          <p:nvPr/>
        </p:nvSpPr>
        <p:spPr>
          <a:xfrm>
            <a:off x="12996544" y="1850990"/>
            <a:ext cx="3616960" cy="3654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0"/>
              </a:spcBef>
            </a:pPr>
            <a:r>
              <a:rPr sz="2200" spc="75" dirty="0" err="1">
                <a:latin typeface="Trebuchet MS"/>
                <a:cs typeface="Trebuchet MS"/>
              </a:rPr>
              <a:t>Автомати</a:t>
            </a:r>
            <a:r>
              <a:rPr lang="ru-RU" sz="2200" spc="75" dirty="0">
                <a:latin typeface="Trebuchet MS"/>
                <a:cs typeface="Trebuchet MS"/>
              </a:rPr>
              <a:t>з</a:t>
            </a:r>
            <a:r>
              <a:rPr sz="2200" spc="75" dirty="0" err="1">
                <a:latin typeface="Trebuchet MS"/>
                <a:cs typeface="Trebuchet MS"/>
              </a:rPr>
              <a:t>ация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spc="55" dirty="0" err="1">
                <a:latin typeface="Trebuchet MS"/>
                <a:cs typeface="Trebuchet MS"/>
              </a:rPr>
              <a:t>процесса</a:t>
            </a:r>
            <a:r>
              <a:rPr sz="2200" spc="5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с</a:t>
            </a:r>
            <a:r>
              <a:rPr lang="ru-RU" sz="2200" dirty="0">
                <a:latin typeface="Trebuchet MS"/>
                <a:cs typeface="Trebuchet MS"/>
              </a:rPr>
              <a:t>б</a:t>
            </a:r>
            <a:r>
              <a:rPr sz="2200" dirty="0" err="1">
                <a:latin typeface="Trebuchet MS"/>
                <a:cs typeface="Trebuchet MS"/>
              </a:rPr>
              <a:t>ора</a:t>
            </a:r>
            <a:r>
              <a:rPr sz="2200" dirty="0">
                <a:latin typeface="Trebuchet MS"/>
                <a:cs typeface="Trebuchet MS"/>
              </a:rPr>
              <a:t>,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100" dirty="0">
                <a:latin typeface="Trebuchet MS"/>
                <a:cs typeface="Trebuchet MS"/>
              </a:rPr>
              <a:t>о</a:t>
            </a:r>
            <a:r>
              <a:rPr lang="ru-RU" sz="2200" spc="100" dirty="0">
                <a:latin typeface="Trebuchet MS"/>
                <a:cs typeface="Trebuchet MS"/>
              </a:rPr>
              <a:t>б</a:t>
            </a:r>
            <a:r>
              <a:rPr sz="2200" spc="100" dirty="0" err="1">
                <a:latin typeface="Trebuchet MS"/>
                <a:cs typeface="Trebuchet MS"/>
              </a:rPr>
              <a:t>ра</a:t>
            </a:r>
            <a:r>
              <a:rPr lang="ru-RU" sz="2200" spc="100" dirty="0">
                <a:latin typeface="Trebuchet MS"/>
                <a:cs typeface="Trebuchet MS"/>
              </a:rPr>
              <a:t>б</a:t>
            </a:r>
            <a:r>
              <a:rPr sz="2200" spc="100" dirty="0" err="1">
                <a:latin typeface="Trebuchet MS"/>
                <a:cs typeface="Trebuchet MS"/>
              </a:rPr>
              <a:t>отки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50" dirty="0" err="1">
                <a:latin typeface="Trebuchet MS"/>
                <a:cs typeface="Trebuchet MS"/>
              </a:rPr>
              <a:t>анали</a:t>
            </a:r>
            <a:r>
              <a:rPr lang="ru-RU" sz="2200" spc="50" dirty="0">
                <a:latin typeface="Trebuchet MS"/>
                <a:cs typeface="Trebuchet MS"/>
              </a:rPr>
              <a:t>з</a:t>
            </a:r>
            <a:r>
              <a:rPr sz="2200" spc="50" dirty="0">
                <a:latin typeface="Trebuchet MS"/>
                <a:cs typeface="Trebuchet MS"/>
              </a:rPr>
              <a:t>а </a:t>
            </a:r>
            <a:r>
              <a:rPr sz="2200" spc="90" dirty="0">
                <a:latin typeface="Trebuchet MS"/>
                <a:cs typeface="Trebuchet MS"/>
              </a:rPr>
              <a:t>данных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120" dirty="0">
                <a:latin typeface="Trebuchet MS"/>
                <a:cs typeface="Trebuchet MS"/>
              </a:rPr>
              <a:t>на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95" dirty="0">
                <a:latin typeface="Trebuchet MS"/>
                <a:cs typeface="Trebuchet MS"/>
              </a:rPr>
              <a:t>компьютерных </a:t>
            </a:r>
            <a:r>
              <a:rPr sz="2200" spc="45" dirty="0">
                <a:latin typeface="Trebuchet MS"/>
                <a:cs typeface="Trebuchet MS"/>
              </a:rPr>
              <a:t>устройствах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студенческой </a:t>
            </a:r>
            <a:r>
              <a:rPr sz="2200" spc="95" dirty="0">
                <a:latin typeface="Trebuchet MS"/>
                <a:cs typeface="Trebuchet MS"/>
              </a:rPr>
              <a:t>оценки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spc="85" dirty="0">
                <a:latin typeface="Trebuchet MS"/>
                <a:cs typeface="Trebuchet MS"/>
              </a:rPr>
              <a:t>преподавания</a:t>
            </a:r>
            <a:r>
              <a:rPr sz="2200" spc="5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для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120" dirty="0">
                <a:latin typeface="Trebuchet MS"/>
                <a:cs typeface="Trebuchet MS"/>
              </a:rPr>
              <a:t>повышения </a:t>
            </a:r>
            <a:r>
              <a:rPr sz="2200" dirty="0">
                <a:latin typeface="Trebuchet MS"/>
                <a:cs typeface="Trebuchet MS"/>
              </a:rPr>
              <a:t>эффективности</a:t>
            </a:r>
            <a:r>
              <a:rPr sz="2200" spc="200" dirty="0">
                <a:latin typeface="Trebuchet MS"/>
                <a:cs typeface="Trebuchet MS"/>
              </a:rPr>
              <a:t> </a:t>
            </a:r>
            <a:r>
              <a:rPr sz="2200" spc="35" dirty="0">
                <a:latin typeface="Trebuchet MS"/>
                <a:cs typeface="Trebuchet MS"/>
              </a:rPr>
              <a:t>системы </a:t>
            </a:r>
            <a:r>
              <a:rPr sz="2200" spc="95" dirty="0">
                <a:latin typeface="Trebuchet MS"/>
                <a:cs typeface="Trebuchet MS"/>
              </a:rPr>
              <a:t>оценки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spc="125" dirty="0">
                <a:latin typeface="Trebuchet MS"/>
                <a:cs typeface="Trebuchet MS"/>
              </a:rPr>
              <a:t>и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spc="80" dirty="0">
                <a:latin typeface="Trebuchet MS"/>
                <a:cs typeface="Trebuchet MS"/>
              </a:rPr>
              <a:t>улучшения </a:t>
            </a:r>
            <a:r>
              <a:rPr sz="2200" spc="50" dirty="0">
                <a:latin typeface="Trebuchet MS"/>
                <a:cs typeface="Trebuchet MS"/>
              </a:rPr>
              <a:t>качества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95" dirty="0">
                <a:latin typeface="Trebuchet MS"/>
                <a:cs typeface="Trebuchet MS"/>
              </a:rPr>
              <a:t>преподавания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60" dirty="0">
                <a:latin typeface="Trebuchet MS"/>
                <a:cs typeface="Trebuchet MS"/>
              </a:rPr>
              <a:t>в </a:t>
            </a:r>
            <a:r>
              <a:rPr sz="2200" spc="-10" dirty="0">
                <a:latin typeface="Trebuchet MS"/>
                <a:cs typeface="Trebuchet MS"/>
              </a:rPr>
              <a:t>университете.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2F2AC618-A0F8-FCF5-0862-32C8ED164E97}"/>
              </a:ext>
            </a:extLst>
          </p:cNvPr>
          <p:cNvSpPr txBox="1"/>
          <p:nvPr/>
        </p:nvSpPr>
        <p:spPr>
          <a:xfrm>
            <a:off x="17019039" y="5326732"/>
            <a:ext cx="3886200" cy="1292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25" marR="737870" algn="ctr">
              <a:lnSpc>
                <a:spcPct val="108200"/>
              </a:lnSpc>
              <a:spcBef>
                <a:spcPts val="100"/>
              </a:spcBef>
            </a:pPr>
            <a:r>
              <a:rPr lang="ru-RU" sz="2400" spc="-10" dirty="0">
                <a:solidFill>
                  <a:srgbClr val="FF0000"/>
                </a:solidFill>
                <a:latin typeface="Arial Black"/>
                <a:cs typeface="Arial Black"/>
              </a:rPr>
              <a:t>Подтверждение проблемы</a:t>
            </a:r>
            <a:endParaRPr sz="24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9000"/>
              </a:lnSpc>
              <a:spcBef>
                <a:spcPts val="1365"/>
              </a:spcBef>
              <a:tabLst>
                <a:tab pos="1489710" algn="l"/>
              </a:tabLst>
            </a:pPr>
            <a:endParaRPr sz="1950" dirty="0">
              <a:latin typeface="Trebuchet MS"/>
              <a:cs typeface="Trebuchet M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C248AC-AB3E-62AD-282F-2E9A84E85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8427" y="6118980"/>
            <a:ext cx="3630701" cy="45469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1289050" y="3216275"/>
            <a:ext cx="9448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65" dirty="0">
                <a:latin typeface="Microsoft Sans Serif"/>
                <a:cs typeface="Microsoft Sans Serif"/>
              </a:rPr>
              <a:t>Цифровой помощник: </a:t>
            </a:r>
            <a:r>
              <a:rPr lang="ru-RU" sz="3200" spc="65" dirty="0">
                <a:latin typeface="Microsoft Sans Serif"/>
                <a:cs typeface="Microsoft Sans Serif"/>
              </a:rPr>
              <a:t>мобильное/веб-приложение для сбора, анализа и визуализации обратной связи.</a:t>
            </a:r>
          </a:p>
          <a:p>
            <a:endParaRPr lang="ru-RU" sz="3200" spc="65" dirty="0">
              <a:latin typeface="Microsoft Sans Serif"/>
              <a:cs typeface="Microsoft Sans Serif"/>
            </a:endParaRPr>
          </a:p>
          <a:p>
            <a:r>
              <a:rPr lang="ru-RU" sz="3200" b="1" spc="65" dirty="0">
                <a:latin typeface="Microsoft Sans Serif"/>
                <a:cs typeface="Microsoft Sans Serif"/>
              </a:rPr>
              <a:t>Ключевые параметры: </a:t>
            </a:r>
            <a:r>
              <a:rPr lang="ru-RU" sz="3200" spc="65" dirty="0">
                <a:latin typeface="Microsoft Sans Serif"/>
                <a:cs typeface="Microsoft Sans Serif"/>
              </a:rPr>
              <a:t>оперативность, анонимность, аналитика, интеграция с учебными системами.</a:t>
            </a:r>
          </a:p>
          <a:p>
            <a:endParaRPr lang="ru-RU" sz="3200" spc="65" dirty="0">
              <a:latin typeface="Microsoft Sans Serif"/>
              <a:cs typeface="Microsoft Sans Serif"/>
            </a:endParaRPr>
          </a:p>
          <a:p>
            <a:r>
              <a:rPr lang="ru-RU" sz="3200" b="1" spc="65" dirty="0">
                <a:latin typeface="Microsoft Sans Serif"/>
                <a:cs typeface="Microsoft Sans Serif"/>
              </a:rPr>
              <a:t>Экономическая эффективность: </a:t>
            </a:r>
            <a:r>
              <a:rPr lang="ru-RU" sz="3200" spc="65" dirty="0">
                <a:latin typeface="Microsoft Sans Serif"/>
                <a:cs typeface="Microsoft Sans Serif"/>
              </a:rPr>
              <a:t>снижение затрат на сбор и обработку данных, повышение качества образования.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9FB990-5FF3-654B-15CD-03029EFC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50" y="730962"/>
            <a:ext cx="8129706" cy="21043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6099D0-8E57-E14D-6280-D1E35D88C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0" y="3254317"/>
            <a:ext cx="4886325" cy="3648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5EA0E1-4B9D-58D3-1E7B-E16BE854B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0450" y="8312150"/>
            <a:ext cx="721995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6226" y="1497725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402E85-26D7-4754-B0F8-7F90C30F6B87}"/>
              </a:ext>
            </a:extLst>
          </p:cNvPr>
          <p:cNvSpPr/>
          <p:nvPr/>
        </p:nvSpPr>
        <p:spPr>
          <a:xfrm>
            <a:off x="605206" y="3947163"/>
            <a:ext cx="100520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spc="-65" dirty="0">
                <a:latin typeface="Microsoft Sans Serif"/>
                <a:cs typeface="Microsoft Sans Serif"/>
              </a:rPr>
              <a:t>Использование современных веб-технологий (Python/</a:t>
            </a:r>
            <a:r>
              <a:rPr lang="ru-RU" sz="3200" spc="-65" dirty="0" err="1">
                <a:latin typeface="Microsoft Sans Serif"/>
                <a:cs typeface="Microsoft Sans Serif"/>
              </a:rPr>
              <a:t>Django</a:t>
            </a:r>
            <a:r>
              <a:rPr lang="ru-RU" sz="3200" spc="-65" dirty="0">
                <a:latin typeface="Microsoft Sans Serif"/>
                <a:cs typeface="Microsoft Sans Serif"/>
              </a:rPr>
              <a:t>).</a:t>
            </a:r>
          </a:p>
          <a:p>
            <a:endParaRPr lang="ru-RU" sz="3200" spc="-65" dirty="0">
              <a:latin typeface="Microsoft Sans Serif"/>
              <a:cs typeface="Microsoft Sans Serif"/>
            </a:endParaRPr>
          </a:p>
          <a:p>
            <a:r>
              <a:rPr lang="ru-RU" sz="3200" spc="-65" dirty="0">
                <a:latin typeface="Microsoft Sans Serif"/>
                <a:cs typeface="Microsoft Sans Serif"/>
              </a:rPr>
              <a:t>Интеграция с базами данных вузов.</a:t>
            </a:r>
          </a:p>
          <a:p>
            <a:endParaRPr lang="ru-RU" sz="3200" spc="-65" dirty="0">
              <a:latin typeface="Microsoft Sans Serif"/>
              <a:cs typeface="Microsoft Sans Serif"/>
            </a:endParaRPr>
          </a:p>
          <a:p>
            <a:r>
              <a:rPr lang="ru-RU" sz="3200" spc="-65" dirty="0">
                <a:latin typeface="Microsoft Sans Serif"/>
                <a:cs typeface="Microsoft Sans Serif"/>
              </a:rPr>
              <a:t>Применение методов анализа данных для выявления трендов.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906392" y="9811627"/>
            <a:ext cx="17946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Наше преимущество:</a:t>
            </a:r>
            <a:r>
              <a:rPr lang="ru-RU" sz="2800" dirty="0"/>
              <a:t> Точечное решение под задачу, простота использования, быстрая адаптация под требования конкретной образовательной программы.</a:t>
            </a:r>
            <a:endParaRPr lang="ru-RU" sz="2800" spc="-20" dirty="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606C15D-5467-44FA-A168-EBF58E8A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89218"/>
              </p:ext>
            </p:extLst>
          </p:nvPr>
        </p:nvGraphicFramePr>
        <p:xfrm>
          <a:off x="593565" y="2462426"/>
          <a:ext cx="19059685" cy="731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1937">
                  <a:extLst>
                    <a:ext uri="{9D8B030D-6E8A-4147-A177-3AD203B41FA5}">
                      <a16:colId xmlns:a16="http://schemas.microsoft.com/office/drawing/2014/main" val="908284636"/>
                    </a:ext>
                  </a:extLst>
                </a:gridCol>
                <a:gridCol w="3811937">
                  <a:extLst>
                    <a:ext uri="{9D8B030D-6E8A-4147-A177-3AD203B41FA5}">
                      <a16:colId xmlns:a16="http://schemas.microsoft.com/office/drawing/2014/main" val="646702084"/>
                    </a:ext>
                  </a:extLst>
                </a:gridCol>
                <a:gridCol w="3811937">
                  <a:extLst>
                    <a:ext uri="{9D8B030D-6E8A-4147-A177-3AD203B41FA5}">
                      <a16:colId xmlns:a16="http://schemas.microsoft.com/office/drawing/2014/main" val="2885567444"/>
                    </a:ext>
                  </a:extLst>
                </a:gridCol>
                <a:gridCol w="3811937">
                  <a:extLst>
                    <a:ext uri="{9D8B030D-6E8A-4147-A177-3AD203B41FA5}">
                      <a16:colId xmlns:a16="http://schemas.microsoft.com/office/drawing/2014/main" val="1119717301"/>
                    </a:ext>
                  </a:extLst>
                </a:gridCol>
                <a:gridCol w="3811937">
                  <a:extLst>
                    <a:ext uri="{9D8B030D-6E8A-4147-A177-3AD203B41FA5}">
                      <a16:colId xmlns:a16="http://schemas.microsoft.com/office/drawing/2014/main" val="2485879747"/>
                    </a:ext>
                  </a:extLst>
                </a:gridCol>
              </a:tblGrid>
              <a:tr h="15525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Характеристики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Ваша разработка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№1 </a:t>
                      </a:r>
                    </a:p>
                    <a:p>
                      <a:pPr algn="ctr"/>
                      <a:r>
                        <a:rPr lang="ru-RU" sz="2400" dirty="0"/>
                        <a:t>(Внутренние разработки вузов (ВШЭ, СПбГУ, МГУ, КФУ, Россия)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№2 </a:t>
                      </a:r>
                    </a:p>
                    <a:p>
                      <a:pPr algn="ctr"/>
                      <a:r>
                        <a:rPr lang="ru-RU" sz="2400" dirty="0"/>
                        <a:t>(</a:t>
                      </a:r>
                      <a:r>
                        <a:rPr lang="en-US" sz="2400" dirty="0" err="1"/>
                        <a:t>Mirapolis</a:t>
                      </a:r>
                      <a:r>
                        <a:rPr lang="en-US" sz="2400" dirty="0"/>
                        <a:t> Virtual Room, </a:t>
                      </a:r>
                      <a:r>
                        <a:rPr lang="ru-RU" sz="2400" dirty="0"/>
                        <a:t>Россия)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Конкурент №3</a:t>
                      </a:r>
                    </a:p>
                    <a:p>
                      <a:pPr algn="ctr"/>
                      <a:r>
                        <a:rPr lang="ru-RU" sz="2400" dirty="0"/>
                        <a:t>(</a:t>
                      </a:r>
                      <a:r>
                        <a:rPr lang="en-US" sz="2400" dirty="0" err="1"/>
                        <a:t>GetCourse</a:t>
                      </a:r>
                      <a:r>
                        <a:rPr lang="en-US" sz="2400" dirty="0"/>
                        <a:t>, </a:t>
                      </a:r>
                      <a:r>
                        <a:rPr lang="ru-RU" sz="2400" dirty="0"/>
                        <a:t>Россия)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98661"/>
                  </a:ext>
                </a:extLst>
              </a:tr>
              <a:tr h="588438">
                <a:tc>
                  <a:txBody>
                    <a:bodyPr/>
                    <a:lstStyle/>
                    <a:p>
                      <a:r>
                        <a:rPr lang="ru-RU" dirty="0"/>
                        <a:t>Целевое назначение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Специализированное решение для автоматизации студенческой оценки преподавания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Системы управления учебным процессом (LMS) с модулем оценки, разработанные под внутренние стандарты конкретного вуза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Платформа для вебинаров и синхронного обучения; опросы – второстепенный инструмент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Конструктор онлайн-школ; тесты и опросы – часть маркетингового функционала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4633"/>
                  </a:ext>
                </a:extLst>
              </a:tr>
              <a:tr h="517502">
                <a:tc>
                  <a:txBody>
                    <a:bodyPr/>
                    <a:lstStyle/>
                    <a:p>
                      <a:r>
                        <a:rPr lang="ru-RU" dirty="0"/>
                        <a:t>Интеграция с вузовскими ИС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Предусмотрена возможность интеграции с 1С:Университет, 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Глубокая интеграция только с внутренними ИС своего вуза; для других вузов требуется доработка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интеграции с академическими системами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 интеграции; ориентирована на коммерческие онлайн-школы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3428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/>
                        <a:t>Специализация под образовательные программы вузов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– разработано под реальные потребности преподавателей и студентов НовГУ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внутри своего вуза, но не масштабируется на другие учебные заведения без доработок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Низкая – фокус на вебинары, не на обратную связь по курсам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Низкая – ориентировано на продажу курсов, не на внутренние процессы вуза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7171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/>
                        <a:t>Время на создание формы оценки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минут (автоматизированное создание)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30–90 минут (зависит от сложности настройки модуля опросов внутри LMS)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20–40 минут (настройка опроса внутри вебинарной комнаты)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15–30 минут (создание через конструктор уроков)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336178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ru-RU" dirty="0"/>
                        <a:t>Время на анализ результатов (на 1 курс)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минут (автоматическая визуализация, выгрузка готовых отчётов)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минут (автоматическая визуализация, выгрузка готовых отчётов)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1–2 часа (данные выгружаются в виде таблицы, требуют дополнительной обработки)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1–2 часа (анализ через встроенную статистику, но без адаптации под академическую оценку)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96708"/>
                  </a:ext>
                </a:extLst>
              </a:tr>
              <a:tr h="258751">
                <a:tc>
                  <a:txBody>
                    <a:bodyPr/>
                    <a:lstStyle/>
                    <a:p>
                      <a:r>
                        <a:rPr lang="ru-RU" dirty="0"/>
                        <a:t>Уровень локализации / импортозамещение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Полностью российская разработка, соответствует требованиям импортозамещения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Полностью российские, но закрытые системы, не всегда доступные для других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Полностью российская, но не закрывает задачу анализа обратной связи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Полностью российская, но не адаптирована под академические процедуры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340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8132" y="1239644"/>
            <a:ext cx="18784783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488132" y="3279178"/>
            <a:ext cx="17180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Потенциальные потребители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DBFA1BC1-DD54-21A8-A255-523890527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28222"/>
              </p:ext>
            </p:extLst>
          </p:nvPr>
        </p:nvGraphicFramePr>
        <p:xfrm>
          <a:off x="584972" y="3873122"/>
          <a:ext cx="18631053" cy="193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452">
                  <a:extLst>
                    <a:ext uri="{9D8B030D-6E8A-4147-A177-3AD203B41FA5}">
                      <a16:colId xmlns:a16="http://schemas.microsoft.com/office/drawing/2014/main" val="186517772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1134284993"/>
                    </a:ext>
                  </a:extLst>
                </a:gridCol>
                <a:gridCol w="8458201">
                  <a:extLst>
                    <a:ext uri="{9D8B030D-6E8A-4147-A177-3AD203B41FA5}">
                      <a16:colId xmlns:a16="http://schemas.microsoft.com/office/drawing/2014/main" val="296451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Кто платит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6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Российские вузы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Учебные отделы, центры качества образования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Сокращение ручного труда, импортозамещение, цифровизация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61045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Факультеты / кафедры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Руководители образовательных программ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Оперативность обратной связи, простота анализа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3268304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Колледжи (СПО)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Учебные части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/>
                          <a:latin typeface="quote-cjk-patch"/>
                        </a:rPr>
                        <a:t>Автоматизация оценки качества образования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186311213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34D264-5AA9-4505-D777-491C243F8CC5}"/>
              </a:ext>
            </a:extLst>
          </p:cNvPr>
          <p:cNvSpPr/>
          <p:nvPr/>
        </p:nvSpPr>
        <p:spPr>
          <a:xfrm>
            <a:off x="488132" y="5886051"/>
            <a:ext cx="17180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Путь коммерциализации</a:t>
            </a:r>
          </a:p>
          <a:p>
            <a:r>
              <a:rPr lang="ru-RU" sz="2800" dirty="0"/>
              <a:t>Модель: </a:t>
            </a:r>
            <a:r>
              <a:rPr lang="en-US" sz="2800" dirty="0"/>
              <a:t>SaaS-</a:t>
            </a:r>
            <a:r>
              <a:rPr lang="ru-RU" sz="2800" dirty="0"/>
              <a:t>подписка (ежегодно)</a:t>
            </a:r>
          </a:p>
        </p:txBody>
      </p:sp>
      <p:graphicFrame>
        <p:nvGraphicFramePr>
          <p:cNvPr id="25" name="Таблица 24">
            <a:extLst>
              <a:ext uri="{FF2B5EF4-FFF2-40B4-BE49-F238E27FC236}">
                <a16:creationId xmlns:a16="http://schemas.microsoft.com/office/drawing/2014/main" id="{D2B980E4-5967-11B0-A7B0-FA40D763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55246"/>
              </p:ext>
            </p:extLst>
          </p:nvPr>
        </p:nvGraphicFramePr>
        <p:xfrm>
          <a:off x="584972" y="6944921"/>
          <a:ext cx="11848587" cy="169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187">
                  <a:extLst>
                    <a:ext uri="{9D8B030D-6E8A-4147-A177-3AD203B41FA5}">
                      <a16:colId xmlns:a16="http://schemas.microsoft.com/office/drawing/2014/main" val="148503959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07627199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612566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Тариф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Для кого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Цена (руб./год)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68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Кафедра / программа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50 000 – 100 000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587952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Стандартный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Факультет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150 000 – 300 000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2438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Корпоративный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Вуз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500 000 – 1 200 000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922004252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EABF73B2-6151-9EE2-0CE0-DCDA00A39485}"/>
              </a:ext>
            </a:extLst>
          </p:cNvPr>
          <p:cNvSpPr txBox="1"/>
          <p:nvPr/>
        </p:nvSpPr>
        <p:spPr>
          <a:xfrm>
            <a:off x="3422650" y="8713768"/>
            <a:ext cx="7878770" cy="208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Плановые продажи:</a:t>
            </a:r>
          </a:p>
          <a:p>
            <a:pPr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Год 1: </a:t>
            </a:r>
            <a:r>
              <a:rPr lang="ru-RU" sz="2400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1–3 вуза → выручка 300–450 тыс. руб.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Год 2: </a:t>
            </a:r>
            <a:r>
              <a:rPr lang="ru-RU" sz="2400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5–10 вузов → выручка 1–2 млн руб.</a:t>
            </a:r>
          </a:p>
          <a:p>
            <a:pPr algn="l">
              <a:spcBef>
                <a:spcPts val="4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Год 3: </a:t>
            </a:r>
            <a:r>
              <a:rPr lang="ru-RU" sz="2400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15–20 вузов → выручка 4,5–6 млн 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2A3D1F-746F-CE58-55ED-D246C2230078}"/>
              </a:ext>
            </a:extLst>
          </p:cNvPr>
          <p:cNvSpPr txBox="1"/>
          <p:nvPr/>
        </p:nvSpPr>
        <p:spPr>
          <a:xfrm>
            <a:off x="11804650" y="9593285"/>
            <a:ext cx="5657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Каналы продаж: </a:t>
            </a:r>
            <a:r>
              <a:rPr lang="ru-RU" sz="2400" dirty="0">
                <a:solidFill>
                  <a:schemeClr val="dk1"/>
                </a:solidFill>
                <a:latin typeface="quote-cjk-patch"/>
                <a:ea typeface="+mn-ea"/>
                <a:cs typeface="+mn-cs"/>
              </a:rPr>
              <a:t>прямые продажи, госзакупки (тендеры), акселераторы</a:t>
            </a:r>
          </a:p>
        </p:txBody>
      </p:sp>
    </p:spTree>
    <p:extLst>
      <p:ext uri="{BB962C8B-B14F-4D97-AF65-F5344CB8AC3E}">
        <p14:creationId xmlns:p14="http://schemas.microsoft.com/office/powerpoint/2010/main" val="23039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22642" y="2547812"/>
            <a:ext cx="15584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20" dirty="0">
                <a:latin typeface="Microsoft Sans Serif"/>
                <a:cs typeface="Microsoft Sans Serif"/>
              </a:rPr>
              <a:t>Команда</a:t>
            </a:r>
          </a:p>
          <a:p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341" y="5835479"/>
            <a:ext cx="7749034" cy="5478222"/>
          </a:xfrm>
          <a:prstGeom prst="rect">
            <a:avLst/>
          </a:prstGeom>
        </p:spPr>
      </p:pic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7D7C1700-6A4A-9094-6FDF-126C7CECE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74511"/>
              </p:ext>
            </p:extLst>
          </p:nvPr>
        </p:nvGraphicFramePr>
        <p:xfrm>
          <a:off x="822642" y="3034278"/>
          <a:ext cx="12125007" cy="1620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575">
                  <a:extLst>
                    <a:ext uri="{9D8B030D-6E8A-4147-A177-3AD203B41FA5}">
                      <a16:colId xmlns:a16="http://schemas.microsoft.com/office/drawing/2014/main" val="1485039597"/>
                    </a:ext>
                  </a:extLst>
                </a:gridCol>
                <a:gridCol w="4161859">
                  <a:extLst>
                    <a:ext uri="{9D8B030D-6E8A-4147-A177-3AD203B41FA5}">
                      <a16:colId xmlns:a16="http://schemas.microsoft.com/office/drawing/2014/main" val="1076271991"/>
                    </a:ext>
                  </a:extLst>
                </a:gridCol>
                <a:gridCol w="4990573">
                  <a:extLst>
                    <a:ext uri="{9D8B030D-6E8A-4147-A177-3AD203B41FA5}">
                      <a16:colId xmlns:a16="http://schemas.microsoft.com/office/drawing/2014/main" val="1612566610"/>
                    </a:ext>
                  </a:extLst>
                </a:gridCol>
              </a:tblGrid>
              <a:tr h="576776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ФИО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Вуз /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68722"/>
                  </a:ext>
                </a:extLst>
              </a:tr>
              <a:tr h="52206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Трофимова Дарья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НовГУ, 3 курс, Экономика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en-US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Team Lead / </a:t>
                      </a: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Разработчик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587952642"/>
                  </a:ext>
                </a:extLst>
              </a:tr>
              <a:tr h="52206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 err="1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Якуткина</a:t>
                      </a: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 Таисия</a:t>
                      </a: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НовГУ, 3 курс, Экономика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effectLst/>
                          <a:latin typeface="quote-cjk-patch"/>
                          <a:ea typeface="+mn-ea"/>
                          <a:cs typeface="+mn-cs"/>
                        </a:rPr>
                        <a:t>Аналитик 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24386522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5A3EAC9-CEC4-3927-1667-244B9139914B}"/>
              </a:ext>
            </a:extLst>
          </p:cNvPr>
          <p:cNvSpPr/>
          <p:nvPr/>
        </p:nvSpPr>
        <p:spPr>
          <a:xfrm>
            <a:off x="810749" y="4700568"/>
            <a:ext cx="1558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20" dirty="0">
                <a:latin typeface="Microsoft Sans Serif"/>
                <a:cs typeface="Microsoft Sans Serif"/>
              </a:rPr>
              <a:t>Прогресс: вход → выход</a:t>
            </a: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58BA5E-CD6F-2070-51EA-EC5125513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49" y="5349013"/>
            <a:ext cx="11469678" cy="54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607961"/>
            <a:ext cx="1558438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20" dirty="0">
                <a:latin typeface="Microsoft Sans Serif"/>
                <a:cs typeface="Microsoft Sans Serif"/>
              </a:rPr>
              <a:t>Новгородский государственный университет имени Ярослава Мудрого:</a:t>
            </a:r>
          </a:p>
          <a:p>
            <a:endParaRPr lang="ru-RU" sz="3200" spc="-20" dirty="0">
              <a:latin typeface="Microsoft Sans Serif"/>
              <a:cs typeface="Microsoft Sans Serif"/>
            </a:endParaRPr>
          </a:p>
          <a:p>
            <a:pPr marL="898525" indent="630238">
              <a:buFont typeface="Courier New" panose="02070309020205020404" pitchFamily="49" charset="0"/>
              <a:buChar char="o"/>
            </a:pPr>
            <a:r>
              <a:rPr lang="ru-RU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Роль: </a:t>
            </a:r>
            <a:r>
              <a:rPr lang="ru-RU" sz="3200" spc="-20" dirty="0">
                <a:latin typeface="Microsoft Sans Serif"/>
                <a:cs typeface="Microsoft Sans Serif"/>
              </a:rPr>
              <a:t>Площадка для пилотирования, источник первичных требований, заказчик.</a:t>
            </a:r>
          </a:p>
          <a:p>
            <a:pPr marL="898525" indent="630238">
              <a:buFont typeface="Courier New" panose="02070309020205020404" pitchFamily="49" charset="0"/>
              <a:buChar char="o"/>
            </a:pPr>
            <a:endParaRPr lang="ru-RU" sz="3200" spc="-20" dirty="0">
              <a:latin typeface="Microsoft Sans Serif"/>
              <a:cs typeface="Microsoft Sans Serif"/>
            </a:endParaRPr>
          </a:p>
          <a:p>
            <a:pPr marL="898525" indent="630238">
              <a:buFont typeface="Courier New" panose="02070309020205020404" pitchFamily="49" charset="0"/>
              <a:buChar char="o"/>
            </a:pPr>
            <a:r>
              <a:rPr lang="ru-RU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Задача: </a:t>
            </a:r>
            <a:r>
              <a:rPr lang="ru-RU" sz="3200" spc="-20" dirty="0">
                <a:latin typeface="Microsoft Sans Serif"/>
                <a:cs typeface="Microsoft Sans Serif"/>
              </a:rPr>
              <a:t>Легла в основу проекта — потребность в автоматизации процесса оценки преподавания для программ двойного диплома.</a:t>
            </a:r>
            <a:br>
              <a:rPr lang="ru-RU" sz="3200" spc="-20" dirty="0">
                <a:latin typeface="Microsoft Sans Serif"/>
                <a:cs typeface="Microsoft Sans Serif"/>
              </a:rPr>
            </a:br>
            <a:endParaRPr lang="ru-RU" sz="32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4" y="4968875"/>
            <a:ext cx="10692406" cy="75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7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CCBCA3-2CD6-4414-84FC-2D8F22D9BE30}"/>
              </a:ext>
            </a:extLst>
          </p:cNvPr>
          <p:cNvSpPr/>
          <p:nvPr/>
        </p:nvSpPr>
        <p:spPr>
          <a:xfrm>
            <a:off x="838564" y="2867503"/>
            <a:ext cx="19359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Прототип, протестированный в условиях, приближенных к реальным</a:t>
            </a:r>
            <a:endParaRPr lang="ru-RU" sz="2800" b="1" spc="-20" dirty="0">
              <a:latin typeface="Microsoft Sans Serif"/>
              <a:cs typeface="Microsoft Sans Serif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BE17E8-521A-4823-BAF1-4E37BFDA0B21}"/>
              </a:ext>
            </a:extLst>
          </p:cNvPr>
          <p:cNvSpPr/>
          <p:nvPr/>
        </p:nvSpPr>
        <p:spPr>
          <a:xfrm>
            <a:off x="939473" y="3972458"/>
            <a:ext cx="18713777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Подтверждающие артефакты:</a:t>
            </a:r>
          </a:p>
          <a:p>
            <a:endParaRPr lang="ru-RU" sz="3600" dirty="0"/>
          </a:p>
          <a:p>
            <a:r>
              <a:rPr lang="ru-RU" sz="3600" b="1" dirty="0"/>
              <a:t>Разработанное приложение:</a:t>
            </a:r>
            <a:r>
              <a:rPr lang="ru-RU" sz="3600" dirty="0"/>
              <a:t> Создан работающий программный продукт.</a:t>
            </a:r>
          </a:p>
          <a:p>
            <a:endParaRPr lang="ru-RU" sz="3600" dirty="0"/>
          </a:p>
          <a:p>
            <a:r>
              <a:rPr lang="ru-RU" sz="3600" b="1" dirty="0"/>
              <a:t>Результаты опросов:</a:t>
            </a:r>
            <a:r>
              <a:rPr lang="ru-RU" sz="3600" dirty="0"/>
              <a:t> Данные, подтверждающие необходимость решения (слайд 2).</a:t>
            </a:r>
          </a:p>
          <a:p>
            <a:endParaRPr lang="ru-RU" sz="3600" b="1" dirty="0"/>
          </a:p>
          <a:p>
            <a:r>
              <a:rPr lang="ru-RU" sz="3600" b="1" dirty="0"/>
              <a:t>Сравнительный анализ:</a:t>
            </a:r>
            <a:r>
              <a:rPr lang="ru-RU" sz="3600" dirty="0"/>
              <a:t> Измерены временные показатели "как было" и "как стало".</a:t>
            </a:r>
          </a:p>
        </p:txBody>
      </p:sp>
    </p:spTree>
    <p:extLst>
      <p:ext uri="{BB962C8B-B14F-4D97-AF65-F5344CB8AC3E}">
        <p14:creationId xmlns:p14="http://schemas.microsoft.com/office/powerpoint/2010/main" val="341774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54F9828-0AF0-4D79-ACB5-A3690306F4DB}">
  <we:reference id="wa200005566" version="3.0.0.3" store="ru-RU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1001</Words>
  <Application>Microsoft Office PowerPoint</Application>
  <PresentationFormat>Произвольный</PresentationFormat>
  <Paragraphs>159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Courier New</vt:lpstr>
      <vt:lpstr>Microsoft Sans Serif</vt:lpstr>
      <vt:lpstr>quote-cjk-patch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User</dc:creator>
  <cp:lastModifiedBy>Наталья Наталья</cp:lastModifiedBy>
  <cp:revision>30</cp:revision>
  <dcterms:created xsi:type="dcterms:W3CDTF">2026-02-16T12:08:47Z</dcterms:created>
  <dcterms:modified xsi:type="dcterms:W3CDTF">2026-03-30T08:34:31Z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