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526E6D-B228-46FA-9144-38AC735DCFE5}">
  <a:tblStyle styleId="{76526E6D-B228-46FA-9144-38AC735DCFE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jp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17.png"/><Relationship Id="rId6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ognevska8@gmail.com" TargetMode="External"/><Relationship Id="rId4" Type="http://schemas.openxmlformats.org/officeDocument/2006/relationships/hyperlink" Target="mailto:ognevska8@gmail.com" TargetMode="External"/><Relationship Id="rId5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" y="1257875"/>
            <a:ext cx="5112600" cy="6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«ЛАПША НА КОЛЕСАХ»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7200" y="1541400"/>
            <a:ext cx="5556300" cy="74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br>
              <a:rPr lang="ru"/>
            </a:b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510450" y="1684775"/>
            <a:ext cx="7229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 "Лапша на Колёсах" имеет высокую актуальность и значительный потенциал в сфере общественного питания.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Изменение потребительских предпочтений: Современные потребители становятся все более требовательными к качеству и вкусу пищи, а также к удобству и скорости обслуживания. Фаст-фуд и еда на вынос становятся все более популярными в нашем быстром темпе жизни.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 на мобильность: В наше время люди постоянно находятся в движении, и возможность получить вкусную лапшу в любом удобном месте, будь то офис, университетский кампус, является значимым преимуществом.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10450" y="9225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01718" y="18918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rgbClr val="132C40"/>
                </a:solidFill>
              </a:rPr>
              <a:t>Целевая аудитория нашего проекта - это студенты томских вузов, преимущественно очного отделения, отмечающие для себя малый выбор точек питания возле учебных корпусов. Как показал опрос, проведенный нашей командой, целевая аудитория проекта находится в сегменте А.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rgbClr val="132C40"/>
                </a:solidFill>
              </a:rPr>
              <a:t>36 из 47 опрошенных сталкиваются с проблемой малого количества доступных точек питания.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rgbClr val="132C40"/>
                </a:solidFill>
              </a:rPr>
              <a:t>35 из 47 хотели бы тратить меньше времени на ожидание своего заказа. 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rgbClr val="132C40"/>
                </a:solidFill>
              </a:rPr>
              <a:t>Наша аудитория - это студенты, выделяющие для себя цену (не больше 300 руб.), вкус и скорость подачи как наиболее важные факторы при выборе точки питания. 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01726" y="2066075"/>
            <a:ext cx="7429500" cy="26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Проблема клиента, которую мы решаем с помощью проекта "Лапша на Колёсах", заключается в недостатке доступных, удобных и качественных вариантов питания в условиях современного ритма жизни. Существует несколько причин, почему существующих вариантов решения этой проблемы недостаточно</a:t>
            </a:r>
            <a:endParaRPr sz="1400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Ограниченный выбор: В большинстве университетов часто представлены лишь ограниченные варианты питания, и они могут быть однообразными и не всегда соответствовать вкусовым предпочтениям клиентов. </a:t>
            </a:r>
            <a:endParaRPr sz="1400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solidFill>
                  <a:srgbClr val="132C40"/>
                </a:solidFill>
              </a:rPr>
              <a:t>Ограниченное время: Многие люди имеют ограниченное количество времени на обед или перерыв, и долгие ожидания в очередях в ресторанах могут сделать питание стрессовым и неэффективным.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25" y="2185148"/>
            <a:ext cx="7993200" cy="29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Мы планируем использовать инновационные технологии в процессе приготовления и доставки блюд. Например, разработка собственного мобильного приложения для заказов и оплаты, оптимизация логистики и использование упаковок для сохранения тепла и вкуса блюд.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Мы видим потенциал в сотрудничестве с университетами для предоставления студентам и персоналу более вариативных и вкусных обедов.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755525" y="1578200"/>
            <a:ext cx="73446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Проект “Лапша на колёсах” предоставляет возможность 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студентам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вкусно, полноценно, быстро и недорого поесть в перерывах между занятиями.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Специально отлаженная система приготовления лапши и обслуживания клиентов оптимизирует работу нашей точки питания. Таким образом результат отвечает поставленным целям.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фуд-трака позволяет сделать нашу точку общественного питания мобильной. Мы хотим использовать данное преимущество в качестве атрибута проведения досуга (выезд на массовые мероприятий/проведение пикников/просмотр кино на улице в летнее время и т.д). Как итог, мы представляем собой не только точку питания, но и новое пространство для общения, отдыха.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358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01719" y="90323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323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01727" y="1603881"/>
            <a:ext cx="79932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Мы работаем на рынке B2C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Наша Целевая аудитория - это &gt;1000 человек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Наше решение будет стоить 3,5 млн рублей 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Сегменты А и B - 2 млн рублей (доля от предыдущей суммы)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Сможем заработать в первый год - 75 млн рублей (доля от доли)</a:t>
            </a:r>
            <a:endParaRPr sz="2000"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/>
        </p:nvSpPr>
        <p:spPr>
          <a:xfrm>
            <a:off x="456819" y="1127931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88943" y="2551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88942" y="229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488943" y="1749481"/>
            <a:ext cx="79932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Мы будем делать фудтрак 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Это будет стоить 3.5 млн. руб.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У нас будут покупать лапшу 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Для удобства мы планирует создать приложение для отслеживания расположения фуд-трака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highlight>
                  <a:schemeClr val="lt1"/>
                </a:highlight>
              </a:rPr>
              <a:t>Дополнительно мы можем зарабатывать на проведении встреч (пикник/кино на улице и т.п.), участии в городских мероприятиях. </a:t>
            </a:r>
            <a:endParaRPr sz="1700">
              <a:highlight>
                <a:schemeClr val="lt1"/>
              </a:highlight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766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57193" y="1473889"/>
            <a:ext cx="7993200" cy="3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Проанализировали проблему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Провели опрос среди студентов, на основе которого была определена актуальность нашего предложения и наша целевая аудитория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Установлены возможные области применения разработки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" sz="2000"/>
              <a:t>Сформулирована фундаментальная концепция, обоснована полезность применения новых технологий.</a:t>
            </a:r>
            <a:endParaRPr sz="2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1" name="Google Shape;231;p34"/>
          <p:cNvGraphicFramePr/>
          <p:nvPr/>
        </p:nvGraphicFramePr>
        <p:xfrm>
          <a:off x="401735" y="466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{76526E6D-B228-46FA-9144-38AC735DCFE5}</a:tableStyleId>
              </a:tblPr>
              <a:tblGrid>
                <a:gridCol w="2510675"/>
                <a:gridCol w="2510675"/>
                <a:gridCol w="2510675"/>
              </a:tblGrid>
              <a:tr h="2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3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Огнева Екатерина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0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ПИСАРЬ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Аминова Татьяна</a:t>
                      </a:r>
                      <a:endParaRPr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Серёдкин Георгий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Овсянникова Виктория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 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Киселёва Софья 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575" y="898025"/>
            <a:ext cx="557976" cy="74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4"/>
          <p:cNvPicPr preferRelativeResize="0"/>
          <p:nvPr/>
        </p:nvPicPr>
        <p:blipFill rotWithShape="1">
          <a:blip r:embed="rId4">
            <a:alphaModFix/>
          </a:blip>
          <a:srcRect b="26603" l="3134" r="36692" t="5718"/>
          <a:stretch/>
        </p:blipFill>
        <p:spPr>
          <a:xfrm>
            <a:off x="5519588" y="1745675"/>
            <a:ext cx="766362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 txBox="1"/>
          <p:nvPr>
            <p:ph type="title"/>
          </p:nvPr>
        </p:nvSpPr>
        <p:spPr>
          <a:xfrm>
            <a:off x="401725" y="1"/>
            <a:ext cx="46557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900">
                <a:solidFill>
                  <a:schemeClr val="dk1"/>
                </a:solidFill>
              </a:rPr>
              <a:t>КОМАНДА СТАРТАПА</a:t>
            </a:r>
            <a:endParaRPr sz="2900">
              <a:solidFill>
                <a:schemeClr val="dk1"/>
              </a:solidFill>
            </a:endParaRPr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2027" y="3409550"/>
            <a:ext cx="631200" cy="6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2013" y="4187800"/>
            <a:ext cx="701526" cy="70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09475" y="135197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7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Разработка бренда, концепта заведения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Разработка дизайна фургона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Разработка меню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Получение разрешения на размещение фуд-трака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{76526E6D-B228-46FA-9144-38AC735DCFE5}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Определить локацию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19.11 - 1.12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Софья, 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Получить разрешение мэрии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19.11 - 19.01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Татьяна. писарь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Начать продвижение идеи в соц-сетях (прогрев аудитории)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19.11 - 19.12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Георгий, 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01725" y="2709325"/>
            <a:ext cx="5021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0" i="0" lang="ru" sz="1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</a:rPr>
              <a:t>Огнева Екатерина </a:t>
            </a:r>
            <a:endParaRPr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 u="sng">
                <a:solidFill>
                  <a:schemeClr val="hlink"/>
                </a:solidFill>
                <a:hlinkClick r:id="rId3"/>
              </a:rPr>
              <a:t>ognevska8</a:t>
            </a:r>
            <a:r>
              <a:rPr lang="ru" sz="2000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@gmail.com</a:t>
            </a:r>
            <a:endParaRPr sz="20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ВК: @o_witch_k</a:t>
            </a:r>
            <a:endParaRPr sz="20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