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6" r:id="rId7"/>
    <p:sldId id="262" r:id="rId8"/>
    <p:sldId id="267" r:id="rId9"/>
    <p:sldId id="263" r:id="rId10"/>
    <p:sldId id="264" r:id="rId11"/>
    <p:sldId id="265" r:id="rId12"/>
  </p:sldIdLst>
  <p:sldSz cx="12192000" cy="6858000"/>
  <p:notesSz cx="6858000" cy="9144000"/>
  <p:embeddedFontLst>
    <p:embeddedFont>
      <p:font typeface="Century Gothic" panose="020B0502020202020204" pitchFamily="3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jIuLSAj5zl55G2HwNAOaRQ9pHu2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C3E1D8E-E3CA-43CE-81AA-6FEF796FE5BC}">
  <a:tblStyle styleId="{AC3E1D8E-E3CA-43CE-81AA-6FEF796FE5B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7" autoAdjust="0"/>
    <p:restoredTop sz="92337" autoAdjust="0"/>
  </p:normalViewPr>
  <p:slideViewPr>
    <p:cSldViewPr>
      <p:cViewPr varScale="1">
        <p:scale>
          <a:sx n="106" d="100"/>
          <a:sy n="106" d="100"/>
        </p:scale>
        <p:origin x="1080" y="11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2" descr="\\DROBO-FS\QuickDrops\JB\PPTX NG\Droplets\LightingOverlay.png"/>
          <p:cNvPicPr preferRelativeResize="0"/>
          <p:nvPr/>
        </p:nvPicPr>
        <p:blipFill rotWithShape="1">
          <a:blip r:embed="rId2">
            <a:alphaModFix amt="30000"/>
          </a:blip>
          <a:srcRect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" name="Google Shape;54;p12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</p:grpSpPr>
        <p:sp>
          <p:nvSpPr>
            <p:cNvPr id="55" name="Google Shape;55;p12"/>
            <p:cNvSpPr/>
            <p:nvPr/>
          </p:nvSpPr>
          <p:spPr>
            <a:xfrm>
              <a:off x="1209675" y="4763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2"/>
            <p:cNvSpPr/>
            <p:nvPr/>
          </p:nvSpPr>
          <p:spPr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2"/>
            <p:cNvSpPr/>
            <p:nvPr/>
          </p:nvSpPr>
          <p:spPr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2"/>
            <p:cNvSpPr/>
            <p:nvPr/>
          </p:nvSpPr>
          <p:spPr>
            <a:xfrm>
              <a:off x="414338" y="9525"/>
              <a:ext cx="28575" cy="4481513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2"/>
            <p:cNvSpPr/>
            <p:nvPr/>
          </p:nvSpPr>
          <p:spPr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2"/>
            <p:cNvSpPr/>
            <p:nvPr/>
          </p:nvSpPr>
          <p:spPr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l" t="t" r="r" b="b"/>
              <a:pathLst>
                <a:path w="96" h="572" extrusionOk="0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1" name="Google Shape;61;p12"/>
            <p:cNvSpPr/>
            <p:nvPr/>
          </p:nvSpPr>
          <p:spPr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l" t="t" r="r" b="b"/>
              <a:pathLst>
                <a:path w="237" h="1135" extrusionOk="0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2" name="Google Shape;62;p12"/>
            <p:cNvSpPr/>
            <p:nvPr/>
          </p:nvSpPr>
          <p:spPr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2"/>
            <p:cNvSpPr/>
            <p:nvPr/>
          </p:nvSpPr>
          <p:spPr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l" t="t" r="r" b="b"/>
              <a:pathLst>
                <a:path w="234" h="898" extrusionOk="0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4" name="Google Shape;64;p12"/>
            <p:cNvSpPr/>
            <p:nvPr/>
          </p:nvSpPr>
          <p:spPr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l" t="t" r="r" b="b"/>
              <a:pathLst>
                <a:path w="96" h="575" extrusionOk="0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5" name="Google Shape;65;p12"/>
            <p:cNvSpPr/>
            <p:nvPr/>
          </p:nvSpPr>
          <p:spPr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2"/>
            <p:cNvSpPr/>
            <p:nvPr/>
          </p:nvSpPr>
          <p:spPr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2"/>
            <p:cNvSpPr/>
            <p:nvPr/>
          </p:nvSpPr>
          <p:spPr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l" t="t" r="r" b="b"/>
              <a:pathLst>
                <a:path w="264" h="329" extrusionOk="0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8" name="Google Shape;68;p12"/>
            <p:cNvSpPr/>
            <p:nvPr/>
          </p:nvSpPr>
          <p:spPr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l" t="t" r="r" b="b"/>
              <a:pathLst>
                <a:path w="34" h="31" extrusionOk="0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2"/>
            <p:cNvSpPr/>
            <p:nvPr/>
          </p:nvSpPr>
          <p:spPr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l" t="t" r="r" b="b"/>
              <a:pathLst>
                <a:path w="96" h="572" extrusionOk="0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0" name="Google Shape;70;p12"/>
            <p:cNvSpPr/>
            <p:nvPr/>
          </p:nvSpPr>
          <p:spPr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2"/>
            <p:cNvSpPr/>
            <p:nvPr/>
          </p:nvSpPr>
          <p:spPr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2"/>
            <p:cNvSpPr/>
            <p:nvPr/>
          </p:nvSpPr>
          <p:spPr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l" t="t" r="r" b="b"/>
              <a:pathLst>
                <a:path w="213" h="766" extrusionOk="0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3" name="Google Shape;73;p12"/>
            <p:cNvSpPr/>
            <p:nvPr/>
          </p:nvSpPr>
          <p:spPr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l" t="t" r="r" b="b"/>
              <a:pathLst>
                <a:path w="33" h="33" extrusionOk="0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2"/>
            <p:cNvSpPr/>
            <p:nvPr/>
          </p:nvSpPr>
          <p:spPr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2"/>
            <p:cNvSpPr/>
            <p:nvPr/>
          </p:nvSpPr>
          <p:spPr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l" t="t" r="r" b="b"/>
              <a:pathLst>
                <a:path w="84" h="168" extrusionOk="0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6" name="Google Shape;76;p12"/>
            <p:cNvSpPr/>
            <p:nvPr/>
          </p:nvSpPr>
          <p:spPr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2"/>
            <p:cNvSpPr/>
            <p:nvPr/>
          </p:nvSpPr>
          <p:spPr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l" t="t" r="r" b="b"/>
              <a:pathLst>
                <a:path w="84" h="170" extrusionOk="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8" name="Google Shape;78;p12"/>
            <p:cNvSpPr/>
            <p:nvPr/>
          </p:nvSpPr>
          <p:spPr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2"/>
            <p:cNvSpPr/>
            <p:nvPr/>
          </p:nvSpPr>
          <p:spPr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l" t="t" r="r" b="b"/>
              <a:pathLst>
                <a:path w="195" h="982" extrusionOk="0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0" name="Google Shape;80;p12"/>
            <p:cNvSpPr/>
            <p:nvPr/>
          </p:nvSpPr>
          <p:spPr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2"/>
            <p:cNvSpPr/>
            <p:nvPr/>
          </p:nvSpPr>
          <p:spPr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l" t="t" r="r" b="b"/>
              <a:pathLst>
                <a:path w="192" h="1120" extrusionOk="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2" name="Google Shape;82;p12"/>
            <p:cNvSpPr/>
            <p:nvPr/>
          </p:nvSpPr>
          <p:spPr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2"/>
            <p:cNvSpPr/>
            <p:nvPr/>
          </p:nvSpPr>
          <p:spPr>
            <a:xfrm>
              <a:off x="642938" y="6610350"/>
              <a:ext cx="23813" cy="242888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2"/>
            <p:cNvSpPr/>
            <p:nvPr/>
          </p:nvSpPr>
          <p:spPr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2"/>
            <p:cNvSpPr/>
            <p:nvPr/>
          </p:nvSpPr>
          <p:spPr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l" t="t" r="r" b="b"/>
              <a:pathLst>
                <a:path w="120" h="291" extrusionOk="0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6" name="Google Shape;86;p12"/>
            <p:cNvSpPr/>
            <p:nvPr/>
          </p:nvSpPr>
          <p:spPr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l" t="t" r="r" b="b"/>
              <a:pathLst>
                <a:path w="135" h="476" extrusionOk="0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7" name="Google Shape;87;p12"/>
            <p:cNvSpPr/>
            <p:nvPr/>
          </p:nvSpPr>
          <p:spPr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l" t="t" r="r" b="b"/>
              <a:pathLst>
                <a:path w="35" h="34" extrusionOk="0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2"/>
            <p:cNvSpPr/>
            <p:nvPr/>
          </p:nvSpPr>
          <p:spPr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l" t="t" r="r" b="b"/>
              <a:pathLst>
                <a:path w="402" h="2536" extrusionOk="0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9" name="Google Shape;89;p12"/>
            <p:cNvSpPr/>
            <p:nvPr/>
          </p:nvSpPr>
          <p:spPr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l" t="t" r="r" b="b"/>
              <a:pathLst>
                <a:path w="90" h="300" extrusionOk="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0" name="Google Shape;90;p12"/>
            <p:cNvSpPr/>
            <p:nvPr/>
          </p:nvSpPr>
          <p:spPr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2"/>
            <p:cNvSpPr/>
            <p:nvPr/>
          </p:nvSpPr>
          <p:spPr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l" t="t" r="r" b="b"/>
              <a:pathLst>
                <a:path w="90" h="299" extrusionOk="0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2" name="Google Shape;92;p12"/>
            <p:cNvSpPr/>
            <p:nvPr/>
          </p:nvSpPr>
          <p:spPr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2"/>
            <p:cNvSpPr/>
            <p:nvPr/>
          </p:nvSpPr>
          <p:spPr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l" t="t" r="r" b="b"/>
              <a:pathLst>
                <a:path w="72" h="285" extrusionOk="0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4" name="Google Shape;94;p12"/>
            <p:cNvSpPr/>
            <p:nvPr/>
          </p:nvSpPr>
          <p:spPr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2"/>
            <p:cNvSpPr/>
            <p:nvPr/>
          </p:nvSpPr>
          <p:spPr>
            <a:xfrm>
              <a:off x="1228725" y="4662488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2"/>
            <p:cNvSpPr/>
            <p:nvPr/>
          </p:nvSpPr>
          <p:spPr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l" t="t" r="r" b="b"/>
              <a:pathLst>
                <a:path w="234" h="1135" extrusionOk="0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7" name="Google Shape;97;p12"/>
            <p:cNvSpPr/>
            <p:nvPr/>
          </p:nvSpPr>
          <p:spPr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2"/>
            <p:cNvSpPr/>
            <p:nvPr/>
          </p:nvSpPr>
          <p:spPr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l" t="t" r="r" b="b"/>
              <a:pathLst>
                <a:path w="219" h="1802" extrusionOk="0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9" name="Google Shape;99;p12"/>
            <p:cNvSpPr/>
            <p:nvPr/>
          </p:nvSpPr>
          <p:spPr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2"/>
            <p:cNvSpPr/>
            <p:nvPr/>
          </p:nvSpPr>
          <p:spPr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2"/>
            <p:cNvSpPr/>
            <p:nvPr/>
          </p:nvSpPr>
          <p:spPr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l" t="t" r="r" b="b"/>
              <a:pathLst>
                <a:path w="234" h="898" extrusionOk="0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2" name="Google Shape;102;p12"/>
            <p:cNvSpPr/>
            <p:nvPr/>
          </p:nvSpPr>
          <p:spPr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l" t="t" r="r" b="b"/>
              <a:pathLst>
                <a:path w="96" h="575" extrusionOk="0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3" name="Google Shape;103;p12"/>
            <p:cNvSpPr/>
            <p:nvPr/>
          </p:nvSpPr>
          <p:spPr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2"/>
            <p:cNvSpPr/>
            <p:nvPr/>
          </p:nvSpPr>
          <p:spPr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2"/>
            <p:cNvSpPr/>
            <p:nvPr/>
          </p:nvSpPr>
          <p:spPr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l" t="t" r="r" b="b"/>
              <a:pathLst>
                <a:path w="264" h="332" extrusionOk="0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6" name="Google Shape;106;p12"/>
            <p:cNvSpPr/>
            <p:nvPr/>
          </p:nvSpPr>
          <p:spPr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l" t="t" r="r" b="b"/>
              <a:pathLst>
                <a:path w="33" h="31" extrusionOk="0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2"/>
            <p:cNvSpPr/>
            <p:nvPr/>
          </p:nvSpPr>
          <p:spPr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l" t="t" r="r" b="b"/>
              <a:pathLst>
                <a:path w="147" h="3215" extrusionOk="0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8" name="Google Shape;108;p12"/>
            <p:cNvSpPr/>
            <p:nvPr/>
          </p:nvSpPr>
          <p:spPr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12"/>
          <p:cNvSpPr txBox="1"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2"/>
          <p:cNvSpPr txBox="1"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000" cap="none">
                <a:solidFill>
                  <a:schemeClr val="lt2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9pPr>
          </a:lstStyle>
          <a:p>
            <a:endParaRPr/>
          </a:p>
        </p:txBody>
      </p:sp>
      <p:sp>
        <p:nvSpPr>
          <p:cNvPr id="111" name="Google Shape;111;p12"/>
          <p:cNvSpPr txBox="1">
            <a:spLocks noGrp="1"/>
          </p:cNvSpPr>
          <p:nvPr>
            <p:ph type="dt" idx="10"/>
          </p:nvPr>
        </p:nvSpPr>
        <p:spPr>
          <a:xfrm>
            <a:off x="7077511" y="54102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2"/>
          <p:cNvSpPr txBox="1">
            <a:spLocks noGrp="1"/>
          </p:cNvSpPr>
          <p:nvPr>
            <p:ph type="ftr" idx="11"/>
          </p:nvPr>
        </p:nvSpPr>
        <p:spPr>
          <a:xfrm>
            <a:off x="1876424" y="5410201"/>
            <a:ext cx="51248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2"/>
          <p:cNvSpPr txBox="1">
            <a:spLocks noGrp="1"/>
          </p:cNvSpPr>
          <p:nvPr>
            <p:ph type="sldNum" idx="12"/>
          </p:nvPr>
        </p:nvSpPr>
        <p:spPr>
          <a:xfrm>
            <a:off x="9896911" y="5410199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3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3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4"/>
          <p:cNvSpPr txBox="1"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4"/>
          <p:cNvSpPr txBox="1"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14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4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4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5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5"/>
          <p:cNvSpPr txBox="1">
            <a:spLocks noGrp="1"/>
          </p:cNvSpPr>
          <p:nvPr>
            <p:ph type="body" idx="1"/>
          </p:nvPr>
        </p:nvSpPr>
        <p:spPr>
          <a:xfrm>
            <a:off x="1141410" y="2249486"/>
            <a:ext cx="487838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15"/>
          <p:cNvSpPr txBox="1">
            <a:spLocks noGrp="1"/>
          </p:cNvSpPr>
          <p:nvPr>
            <p:ph type="body" idx="2"/>
          </p:nvPr>
        </p:nvSpPr>
        <p:spPr>
          <a:xfrm>
            <a:off x="6172200" y="2249486"/>
            <a:ext cx="4875211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15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5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5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6"/>
          <p:cNvSpPr txBox="1"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136" name="Google Shape;136;p16"/>
          <p:cNvSpPr txBox="1">
            <a:spLocks noGrp="1"/>
          </p:cNvSpPr>
          <p:nvPr>
            <p:ph type="body" idx="2"/>
          </p:nvPr>
        </p:nvSpPr>
        <p:spPr>
          <a:xfrm>
            <a:off x="1141410" y="3073397"/>
            <a:ext cx="4878391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16"/>
          <p:cNvSpPr txBox="1">
            <a:spLocks noGrp="1"/>
          </p:cNvSpPr>
          <p:nvPr>
            <p:ph type="body" idx="3"/>
          </p:nvPr>
        </p:nvSpPr>
        <p:spPr>
          <a:xfrm>
            <a:off x="6400808" y="2249485"/>
            <a:ext cx="46466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138" name="Google Shape;138;p16"/>
          <p:cNvSpPr txBox="1">
            <a:spLocks noGrp="1"/>
          </p:cNvSpPr>
          <p:nvPr>
            <p:ph type="body" idx="4"/>
          </p:nvPr>
        </p:nvSpPr>
        <p:spPr>
          <a:xfrm>
            <a:off x="6172200" y="3073397"/>
            <a:ext cx="4875210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16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6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6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7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7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7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8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8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"/>
          <p:cNvSpPr txBox="1"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9"/>
          <p:cNvSpPr txBox="1">
            <a:spLocks noGrp="1"/>
          </p:cNvSpPr>
          <p:nvPr>
            <p:ph type="body" idx="1"/>
          </p:nvPr>
        </p:nvSpPr>
        <p:spPr>
          <a:xfrm>
            <a:off x="5156200" y="592666"/>
            <a:ext cx="5891209" cy="5198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19"/>
          <p:cNvSpPr txBox="1">
            <a:spLocks noGrp="1"/>
          </p:cNvSpPr>
          <p:nvPr>
            <p:ph type="body" idx="2"/>
          </p:nvPr>
        </p:nvSpPr>
        <p:spPr>
          <a:xfrm>
            <a:off x="1146705" y="2249486"/>
            <a:ext cx="3856037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9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0"/>
          <p:cNvSpPr>
            <a:spLocks noGrp="1"/>
          </p:cNvSpPr>
          <p:nvPr>
            <p:ph type="pic" idx="2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161" name="Google Shape;161;p20"/>
          <p:cNvSpPr txBox="1">
            <a:spLocks noGrp="1"/>
          </p:cNvSpPr>
          <p:nvPr>
            <p:ph type="body" idx="1"/>
          </p:nvPr>
        </p:nvSpPr>
        <p:spPr>
          <a:xfrm>
            <a:off x="1141410" y="2249486"/>
            <a:ext cx="5934511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62" name="Google Shape;162;p20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0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0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анорамная фотография с подписью">
  <p:cSld name="Панорамная фотография с подписью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1"/>
          <p:cNvSpPr>
            <a:spLocks noGrp="1"/>
          </p:cNvSpPr>
          <p:nvPr>
            <p:ph type="pic" idx="2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168" name="Google Shape;168;p21"/>
          <p:cNvSpPr txBox="1">
            <a:spLocks noGrp="1"/>
          </p:cNvSpPr>
          <p:nvPr>
            <p:ph type="body" idx="1"/>
          </p:nvPr>
        </p:nvSpPr>
        <p:spPr>
          <a:xfrm>
            <a:off x="1141364" y="5124020"/>
            <a:ext cx="9910859" cy="68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69" name="Google Shape;169;p21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1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1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подпись">
  <p:cSld name="Заголовок и подпись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2"/>
          <p:cNvSpPr txBox="1">
            <a:spLocks noGrp="1"/>
          </p:cNvSpPr>
          <p:nvPr>
            <p:ph type="body" idx="1"/>
          </p:nvPr>
        </p:nvSpPr>
        <p:spPr>
          <a:xfrm>
            <a:off x="1141410" y="4419599"/>
            <a:ext cx="9904459" cy="137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75" name="Google Shape;175;p22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2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2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с подписью">
  <p:cSld name="Цитата с подписью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"/>
          <p:cNvSpPr txBox="1"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3"/>
          <p:cNvSpPr txBox="1">
            <a:spLocks noGrp="1"/>
          </p:cNvSpPr>
          <p:nvPr>
            <p:ph type="body" idx="1"/>
          </p:nvPr>
        </p:nvSpPr>
        <p:spPr>
          <a:xfrm>
            <a:off x="1720644" y="3365557"/>
            <a:ext cx="8752299" cy="54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81" name="Google Shape;181;p23"/>
          <p:cNvSpPr txBox="1">
            <a:spLocks noGrp="1"/>
          </p:cNvSpPr>
          <p:nvPr>
            <p:ph type="body" idx="2"/>
          </p:nvPr>
        </p:nvSpPr>
        <p:spPr>
          <a:xfrm>
            <a:off x="1141411" y="4309919"/>
            <a:ext cx="9906002" cy="148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82" name="Google Shape;182;p23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3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3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85" name="Google Shape;185;p23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lang="ru-RU" sz="8000" b="0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/>
          </a:p>
        </p:txBody>
      </p:sp>
      <p:sp>
        <p:nvSpPr>
          <p:cNvPr id="186" name="Google Shape;186;p23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lang="ru-RU" sz="8000" b="0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арточка имени">
  <p:cSld name="Карточка имени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"/>
          <p:cNvSpPr txBox="1"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4"/>
          <p:cNvSpPr txBox="1">
            <a:spLocks noGrp="1"/>
          </p:cNvSpPr>
          <p:nvPr>
            <p:ph type="body" idx="1"/>
          </p:nvPr>
        </p:nvSpPr>
        <p:spPr>
          <a:xfrm>
            <a:off x="1141364" y="4657655"/>
            <a:ext cx="9904505" cy="1140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90" name="Google Shape;190;p24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4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4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ри колонки">
  <p:cSld name="Три колонки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"/>
          <p:cNvSpPr txBox="1"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5"/>
          <p:cNvSpPr txBox="1"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196" name="Google Shape;196;p25"/>
          <p:cNvSpPr txBox="1">
            <a:spLocks noGrp="1"/>
          </p:cNvSpPr>
          <p:nvPr>
            <p:ph type="body" idx="2"/>
          </p:nvPr>
        </p:nvSpPr>
        <p:spPr>
          <a:xfrm>
            <a:off x="1127918" y="3360263"/>
            <a:ext cx="3208735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197" name="Google Shape;197;p25"/>
          <p:cNvSpPr txBox="1">
            <a:spLocks noGrp="1"/>
          </p:cNvSpPr>
          <p:nvPr>
            <p:ph type="body" idx="3"/>
          </p:nvPr>
        </p:nvSpPr>
        <p:spPr>
          <a:xfrm>
            <a:off x="4514766" y="2677635"/>
            <a:ext cx="318438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198" name="Google Shape;198;p25"/>
          <p:cNvSpPr txBox="1">
            <a:spLocks noGrp="1"/>
          </p:cNvSpPr>
          <p:nvPr>
            <p:ph type="body" idx="4"/>
          </p:nvPr>
        </p:nvSpPr>
        <p:spPr>
          <a:xfrm>
            <a:off x="4504213" y="3363435"/>
            <a:ext cx="3195830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199" name="Google Shape;199;p25"/>
          <p:cNvSpPr txBox="1">
            <a:spLocks noGrp="1"/>
          </p:cNvSpPr>
          <p:nvPr>
            <p:ph type="body" idx="5"/>
          </p:nvPr>
        </p:nvSpPr>
        <p:spPr>
          <a:xfrm>
            <a:off x="7852442" y="2674463"/>
            <a:ext cx="3194968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00" name="Google Shape;200;p25"/>
          <p:cNvSpPr txBox="1">
            <a:spLocks noGrp="1"/>
          </p:cNvSpPr>
          <p:nvPr>
            <p:ph type="body" idx="6"/>
          </p:nvPr>
        </p:nvSpPr>
        <p:spPr>
          <a:xfrm>
            <a:off x="7852442" y="3360263"/>
            <a:ext cx="3194968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01" name="Google Shape;201;p25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25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5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толбец с тремя рисунками">
  <p:cSld name="Столбец с тремя рисунками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6"/>
          <p:cNvSpPr txBox="1"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26"/>
          <p:cNvSpPr txBox="1"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07" name="Google Shape;207;p26"/>
          <p:cNvSpPr>
            <a:spLocks noGrp="1"/>
          </p:cNvSpPr>
          <p:nvPr>
            <p:ph type="pic" idx="2"/>
          </p:nvPr>
        </p:nvSpPr>
        <p:spPr>
          <a:xfrm>
            <a:off x="1141413" y="2666998"/>
            <a:ext cx="3195240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208" name="Google Shape;208;p26"/>
          <p:cNvSpPr txBox="1">
            <a:spLocks noGrp="1"/>
          </p:cNvSpPr>
          <p:nvPr>
            <p:ph type="body" idx="3"/>
          </p:nvPr>
        </p:nvSpPr>
        <p:spPr>
          <a:xfrm>
            <a:off x="1141413" y="4980858"/>
            <a:ext cx="3195240" cy="81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09" name="Google Shape;209;p26"/>
          <p:cNvSpPr txBox="1">
            <a:spLocks noGrp="1"/>
          </p:cNvSpPr>
          <p:nvPr>
            <p:ph type="body" idx="4"/>
          </p:nvPr>
        </p:nvSpPr>
        <p:spPr>
          <a:xfrm>
            <a:off x="4489053" y="4404596"/>
            <a:ext cx="320040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10" name="Google Shape;210;p26"/>
          <p:cNvSpPr>
            <a:spLocks noGrp="1"/>
          </p:cNvSpPr>
          <p:nvPr>
            <p:ph type="pic" idx="5"/>
          </p:nvPr>
        </p:nvSpPr>
        <p:spPr>
          <a:xfrm>
            <a:off x="4489053" y="2666998"/>
            <a:ext cx="3198940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211" name="Google Shape;211;p26"/>
          <p:cNvSpPr txBox="1">
            <a:spLocks noGrp="1"/>
          </p:cNvSpPr>
          <p:nvPr>
            <p:ph type="body" idx="6"/>
          </p:nvPr>
        </p:nvSpPr>
        <p:spPr>
          <a:xfrm>
            <a:off x="4487593" y="4980857"/>
            <a:ext cx="3200400" cy="810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12" name="Google Shape;212;p26"/>
          <p:cNvSpPr txBox="1">
            <a:spLocks noGrp="1"/>
          </p:cNvSpPr>
          <p:nvPr>
            <p:ph type="body" idx="7"/>
          </p:nvPr>
        </p:nvSpPr>
        <p:spPr>
          <a:xfrm>
            <a:off x="7852567" y="4404595"/>
            <a:ext cx="319074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13" name="Google Shape;213;p26"/>
          <p:cNvSpPr>
            <a:spLocks noGrp="1"/>
          </p:cNvSpPr>
          <p:nvPr>
            <p:ph type="pic" idx="8"/>
          </p:nvPr>
        </p:nvSpPr>
        <p:spPr>
          <a:xfrm>
            <a:off x="7852442" y="2666998"/>
            <a:ext cx="3194969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214" name="Google Shape;214;p26"/>
          <p:cNvSpPr txBox="1">
            <a:spLocks noGrp="1"/>
          </p:cNvSpPr>
          <p:nvPr>
            <p:ph type="body" idx="9"/>
          </p:nvPr>
        </p:nvSpPr>
        <p:spPr>
          <a:xfrm>
            <a:off x="7852442" y="4980854"/>
            <a:ext cx="3194968" cy="81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15" name="Google Shape;215;p26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26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6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7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7"/>
          <p:cNvSpPr txBox="1">
            <a:spLocks noGrp="1"/>
          </p:cNvSpPr>
          <p:nvPr>
            <p:ph type="body" idx="1"/>
          </p:nvPr>
        </p:nvSpPr>
        <p:spPr>
          <a:xfrm rot="5400000">
            <a:off x="4323555" y="-932655"/>
            <a:ext cx="3541714" cy="9905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27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27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27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8"/>
          <p:cNvSpPr txBox="1">
            <a:spLocks noGrp="1"/>
          </p:cNvSpPr>
          <p:nvPr>
            <p:ph type="title"/>
          </p:nvPr>
        </p:nvSpPr>
        <p:spPr>
          <a:xfrm rot="5400000">
            <a:off x="7454105" y="2197894"/>
            <a:ext cx="5181601" cy="2005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28"/>
          <p:cNvSpPr txBox="1">
            <a:spLocks noGrp="1"/>
          </p:cNvSpPr>
          <p:nvPr>
            <p:ph type="body" idx="1"/>
          </p:nvPr>
        </p:nvSpPr>
        <p:spPr>
          <a:xfrm rot="5400000">
            <a:off x="2424905" y="-673895"/>
            <a:ext cx="5181601" cy="77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28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28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28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1" descr="\\DROBO-FS\QuickDrops\JB\PPTX NG\Droplets\LightingOverlay.png"/>
          <p:cNvPicPr preferRelativeResize="0"/>
          <p:nvPr/>
        </p:nvPicPr>
        <p:blipFill rotWithShape="1">
          <a:blip r:embed="rId20">
            <a:alphaModFix amt="30000"/>
          </a:blip>
          <a:srcRect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oogle Shape;7;p11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8" name="Google Shape;8;p11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</p:grpSpPr>
          <p:sp>
            <p:nvSpPr>
              <p:cNvPr id="9" name="Google Shape;9;p11"/>
              <p:cNvSpPr/>
              <p:nvPr/>
            </p:nvSpPr>
            <p:spPr>
              <a:xfrm>
                <a:off x="114300" y="4763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0;p11"/>
              <p:cNvSpPr/>
              <p:nvPr/>
            </p:nvSpPr>
            <p:spPr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1;p11"/>
              <p:cNvSpPr/>
              <p:nvPr/>
            </p:nvSpPr>
            <p:spPr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2;p11"/>
              <p:cNvSpPr/>
              <p:nvPr/>
            </p:nvSpPr>
            <p:spPr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141" extrusionOk="0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3" name="Google Shape;13;p11"/>
              <p:cNvSpPr/>
              <p:nvPr/>
            </p:nvSpPr>
            <p:spPr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11"/>
              <p:cNvSpPr/>
              <p:nvPr/>
            </p:nvSpPr>
            <p:spPr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l" t="t" r="r" b="b"/>
                <a:pathLst>
                  <a:path w="233" h="901" extrusionOk="0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5" name="Google Shape;15;p11"/>
              <p:cNvSpPr/>
              <p:nvPr/>
            </p:nvSpPr>
            <p:spPr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l" t="t" r="r" b="b"/>
                <a:pathLst>
                  <a:path w="96" h="575" extrusionOk="0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6" name="Google Shape;16;p11"/>
              <p:cNvSpPr/>
              <p:nvPr/>
            </p:nvSpPr>
            <p:spPr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11"/>
              <p:cNvSpPr/>
              <p:nvPr/>
            </p:nvSpPr>
            <p:spPr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11"/>
              <p:cNvSpPr/>
              <p:nvPr/>
            </p:nvSpPr>
            <p:spPr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l" t="t" r="r" b="b"/>
                <a:pathLst>
                  <a:path w="266" h="332" extrusionOk="0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9" name="Google Shape;19;p11"/>
              <p:cNvSpPr/>
              <p:nvPr/>
            </p:nvSpPr>
            <p:spPr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34" h="31" extrusionOk="0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0" name="Google Shape;20;p11"/>
              <p:cNvCxnSpPr/>
              <p:nvPr/>
            </p:nvCxnSpPr>
            <p:spPr>
              <a:xfrm>
                <a:off x="-4763" y="9525"/>
                <a:ext cx="0" cy="0"/>
              </a:xfrm>
              <a:prstGeom prst="straightConnector1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21" name="Google Shape;21;p11"/>
              <p:cNvSpPr/>
              <p:nvPr/>
            </p:nvSpPr>
            <p:spPr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78" h="80" extrusionOk="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2" name="Google Shape;22;p11"/>
              <p:cNvSpPr/>
              <p:nvPr/>
            </p:nvSpPr>
            <p:spPr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l" t="t" r="r" b="b"/>
                <a:pathLst>
                  <a:path w="93" h="303" extrusionOk="0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3" name="Google Shape;23;p11"/>
              <p:cNvSpPr/>
              <p:nvPr/>
            </p:nvSpPr>
            <p:spPr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l" t="t" r="r" b="b"/>
                <a:pathLst>
                  <a:path w="90" h="300" extrusionOk="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4" name="Google Shape;24;p11"/>
              <p:cNvSpPr/>
              <p:nvPr/>
            </p:nvSpPr>
            <p:spPr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l" t="t" r="r" b="b"/>
                <a:pathLst>
                  <a:path w="24" h="23" extrusionOk="0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11"/>
              <p:cNvSpPr/>
              <p:nvPr/>
            </p:nvSpPr>
            <p:spPr>
              <a:xfrm>
                <a:off x="133350" y="4662488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11"/>
              <p:cNvSpPr/>
              <p:nvPr/>
            </p:nvSpPr>
            <p:spPr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135" extrusionOk="0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7" name="Google Shape;27;p11"/>
              <p:cNvSpPr/>
              <p:nvPr/>
            </p:nvSpPr>
            <p:spPr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11"/>
              <p:cNvSpPr/>
              <p:nvPr/>
            </p:nvSpPr>
            <p:spPr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l" t="t" r="r" b="b"/>
                <a:pathLst>
                  <a:path w="54" h="766" extrusionOk="0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9" name="Google Shape;29;p11"/>
              <p:cNvSpPr/>
              <p:nvPr/>
            </p:nvSpPr>
            <p:spPr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11"/>
              <p:cNvSpPr/>
              <p:nvPr/>
            </p:nvSpPr>
            <p:spPr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l" t="t" r="r" b="b"/>
                <a:pathLst>
                  <a:path w="236" h="898" extrusionOk="0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1" name="Google Shape;31;p11"/>
              <p:cNvSpPr/>
              <p:nvPr/>
            </p:nvSpPr>
            <p:spPr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l" t="t" r="r" b="b"/>
                <a:pathLst>
                  <a:path w="96" h="575" extrusionOk="0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2" name="Google Shape;32;p11"/>
              <p:cNvSpPr/>
              <p:nvPr/>
            </p:nvSpPr>
            <p:spPr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11"/>
              <p:cNvSpPr/>
              <p:nvPr/>
            </p:nvSpPr>
            <p:spPr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11"/>
              <p:cNvSpPr/>
              <p:nvPr/>
            </p:nvSpPr>
            <p:spPr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l" t="t" r="r" b="b"/>
                <a:pathLst>
                  <a:path w="263" h="326" extrusionOk="0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5" name="Google Shape;35;p11"/>
              <p:cNvSpPr/>
              <p:nvPr/>
            </p:nvSpPr>
            <p:spPr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33" h="31" extrusionOk="0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11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</p:grpSpPr>
          <p:sp>
            <p:nvSpPr>
              <p:cNvPr id="37" name="Google Shape;37;p11"/>
              <p:cNvSpPr/>
              <p:nvPr/>
            </p:nvSpPr>
            <p:spPr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l" t="t" r="r" b="b"/>
                <a:pathLst>
                  <a:path w="263" h="323" extrusionOk="0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8" name="Google Shape;38;p11"/>
              <p:cNvSpPr/>
              <p:nvPr/>
            </p:nvSpPr>
            <p:spPr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33" h="32" extrusionOk="0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11"/>
              <p:cNvSpPr/>
              <p:nvPr/>
            </p:nvSpPr>
            <p:spPr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11"/>
              <p:cNvSpPr/>
              <p:nvPr/>
            </p:nvSpPr>
            <p:spPr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l" t="t" r="r" b="b"/>
                <a:pathLst>
                  <a:path w="188" h="727" extrusionOk="0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1" name="Google Shape;41;p11"/>
              <p:cNvSpPr/>
              <p:nvPr/>
            </p:nvSpPr>
            <p:spPr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33" h="33" extrusionOk="0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11"/>
              <p:cNvSpPr/>
              <p:nvPr/>
            </p:nvSpPr>
            <p:spPr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l" t="t" r="r" b="b"/>
                <a:pathLst>
                  <a:path w="192" h="973" extrusionOk="0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3" name="Google Shape;43;p11"/>
              <p:cNvSpPr/>
              <p:nvPr/>
            </p:nvSpPr>
            <p:spPr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11"/>
              <p:cNvSpPr/>
              <p:nvPr/>
            </p:nvSpPr>
            <p:spPr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135" extrusionOk="0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5" name="Google Shape;45;p11"/>
              <p:cNvSpPr/>
              <p:nvPr/>
            </p:nvSpPr>
            <p:spPr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11"/>
              <p:cNvSpPr/>
              <p:nvPr/>
            </p:nvSpPr>
            <p:spPr>
              <a:xfrm>
                <a:off x="11939587" y="6596063"/>
                <a:ext cx="23813" cy="252413"/>
              </a:xfrm>
              <a:prstGeom prst="rect">
                <a:avLst/>
              </a:pr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"/>
          <p:cNvSpPr txBox="1"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endParaRPr/>
          </a:p>
        </p:txBody>
      </p:sp>
      <p:sp>
        <p:nvSpPr>
          <p:cNvPr id="235" name="Google Shape;235;p1"/>
          <p:cNvSpPr txBox="1"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</a:pPr>
            <a:endParaRPr/>
          </a:p>
        </p:txBody>
      </p:sp>
      <p:pic>
        <p:nvPicPr>
          <p:cNvPr id="236" name="Google Shape;23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8814"/>
            <a:ext cx="12192000" cy="6857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1296" y="158498"/>
            <a:ext cx="749873" cy="646232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"/>
          <p:cNvSpPr/>
          <p:nvPr/>
        </p:nvSpPr>
        <p:spPr>
          <a:xfrm>
            <a:off x="1157333" y="158498"/>
            <a:ext cx="461953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chemeClr val="dk1"/>
                </a:solidFill>
                <a:latin typeface="+mj-lt"/>
                <a:ea typeface="Twentieth Century"/>
                <a:cs typeface="Twentieth Century"/>
                <a:sym typeface="Twentieth Century"/>
              </a:rPr>
              <a:t>Ульяновский Государственный  Университет</a:t>
            </a:r>
            <a:endParaRPr sz="1800" b="0" i="0" u="none" strike="noStrike" cap="none" dirty="0">
              <a:solidFill>
                <a:schemeClr val="dk1"/>
              </a:solidFill>
              <a:latin typeface="+mj-lt"/>
              <a:sym typeface="Arial"/>
            </a:endParaRPr>
          </a:p>
        </p:txBody>
      </p:sp>
      <p:sp>
        <p:nvSpPr>
          <p:cNvPr id="239" name="Google Shape;239;p1"/>
          <p:cNvSpPr/>
          <p:nvPr/>
        </p:nvSpPr>
        <p:spPr>
          <a:xfrm>
            <a:off x="2918796" y="435398"/>
            <a:ext cx="259987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+mj-lt"/>
                <a:ea typeface="Twentieth Century"/>
                <a:cs typeface="Twentieth Century"/>
                <a:sym typeface="Twentieth Century"/>
              </a:rPr>
              <a:t>ОПОРНЫЙ ВУЗ РЕГИОНА</a:t>
            </a:r>
            <a:endParaRPr sz="1800" b="0" i="0" u="none" strike="noStrike" cap="none" dirty="0">
              <a:solidFill>
                <a:schemeClr val="dk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0" name="Google Shape;240;p1"/>
          <p:cNvSpPr/>
          <p:nvPr/>
        </p:nvSpPr>
        <p:spPr>
          <a:xfrm>
            <a:off x="8042272" y="3520198"/>
            <a:ext cx="396044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+mj-lt"/>
                <a:ea typeface="Twentieth Century"/>
                <a:cs typeface="Twentieth Century"/>
                <a:sym typeface="Twentieth Century"/>
              </a:rPr>
              <a:t>Платформа с VR и AR технологией по биологии</a:t>
            </a:r>
            <a:endParaRPr sz="1800" b="0" i="0" u="none" strike="noStrike" cap="none" dirty="0">
              <a:solidFill>
                <a:schemeClr val="dk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4C98D0-DD10-4CD7-8B3D-F29EA9EAEE78}"/>
              </a:ext>
            </a:extLst>
          </p:cNvPr>
          <p:cNvSpPr txBox="1"/>
          <p:nvPr/>
        </p:nvSpPr>
        <p:spPr>
          <a:xfrm>
            <a:off x="8544272" y="4525355"/>
            <a:ext cx="331442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>
                <a:solidFill>
                  <a:schemeClr val="dk1"/>
                </a:solidFill>
                <a:latin typeface="+mj-lt"/>
              </a:rPr>
              <a:t>РЫНОК НТИ: </a:t>
            </a:r>
            <a:r>
              <a:rPr lang="en-US" sz="1800" dirty="0">
                <a:solidFill>
                  <a:schemeClr val="dk1"/>
                </a:solidFill>
                <a:latin typeface="+mj-lt"/>
              </a:rPr>
              <a:t>EDUNET</a:t>
            </a:r>
          </a:p>
          <a:p>
            <a:pPr algn="just"/>
            <a:r>
              <a:rPr lang="ru-RU" sz="1800" dirty="0">
                <a:solidFill>
                  <a:schemeClr val="dk1"/>
                </a:solidFill>
                <a:latin typeface="+mj-lt"/>
              </a:rPr>
              <a:t>Докладчик: Еремин Олег</a:t>
            </a:r>
          </a:p>
          <a:p>
            <a:pPr algn="just"/>
            <a:r>
              <a:rPr lang="ru-RU" sz="1800" dirty="0">
                <a:solidFill>
                  <a:schemeClr val="dk1"/>
                </a:solidFill>
                <a:latin typeface="+mj-lt"/>
              </a:rPr>
              <a:t>Ульяновский государственный университет, </a:t>
            </a:r>
          </a:p>
          <a:p>
            <a:pPr algn="just"/>
            <a:r>
              <a:rPr lang="ru-RU" sz="1800" dirty="0">
                <a:solidFill>
                  <a:schemeClr val="dk1"/>
                </a:solidFill>
                <a:latin typeface="+mj-lt"/>
              </a:rPr>
              <a:t>4 курс, Инженерно-физический факультет высоких технологий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8106" y="338880"/>
            <a:ext cx="609120" cy="54144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"/>
          <p:cNvSpPr/>
          <p:nvPr/>
        </p:nvSpPr>
        <p:spPr>
          <a:xfrm>
            <a:off x="2567608" y="409545"/>
            <a:ext cx="68926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146194"/>
                </a:solidFill>
                <a:latin typeface="+mj-lt"/>
                <a:ea typeface="Century Gothic"/>
                <a:cs typeface="Century Gothic"/>
                <a:sym typeface="Century Gothic"/>
              </a:rPr>
              <a:t>УЛЬЯНОВСКИЙ ГОСУДАРСТВЕННЫЙ УНИВЕРСИТЕТ</a:t>
            </a:r>
            <a:endParaRPr sz="2000" b="0" i="0" u="none" strike="noStrike" cap="none" dirty="0">
              <a:solidFill>
                <a:srgbClr val="FFFFFF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7" name="Google Shape;247;p2"/>
          <p:cNvSpPr/>
          <p:nvPr/>
        </p:nvSpPr>
        <p:spPr>
          <a:xfrm>
            <a:off x="1559496" y="880320"/>
            <a:ext cx="556906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lt1"/>
                </a:solidFill>
                <a:latin typeface="+mj-lt"/>
                <a:cs typeface="Times New Roman"/>
                <a:sym typeface="Times New Roman"/>
              </a:rPr>
              <a:t>Актуальность и решение</a:t>
            </a:r>
            <a:endParaRPr sz="2800" b="0" i="0" u="none" strike="noStrike" cap="none" dirty="0">
              <a:solidFill>
                <a:schemeClr val="lt1"/>
              </a:solidFill>
              <a:latin typeface="+mj-lt"/>
              <a:sym typeface="Arial"/>
            </a:endParaRPr>
          </a:p>
        </p:txBody>
      </p:sp>
      <p:sp>
        <p:nvSpPr>
          <p:cNvPr id="248" name="Google Shape;248;p2"/>
          <p:cNvSpPr/>
          <p:nvPr/>
        </p:nvSpPr>
        <p:spPr>
          <a:xfrm>
            <a:off x="713983" y="1565424"/>
            <a:ext cx="7083964" cy="446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1600" b="0" i="0" u="none" strike="noStrike" cap="none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С развитием цифровой экономики и технологий, внедрение в школьную программу элементов обучения с VR и AR технологиями повысит уровень вовлеченности школьников, у ребят появляется возможность в виртуальном мире осуществлять различные </a:t>
            </a:r>
            <a:r>
              <a:rPr lang="ru-RU" sz="1600" b="0" i="0" u="none" strike="noStrike" cap="none" dirty="0" smtClean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эксперименты, </a:t>
            </a:r>
            <a:r>
              <a:rPr lang="ru-RU" sz="1600" b="0" i="0" u="none" strike="noStrike" cap="none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которые не доступны (или дорогостоящие для школ) в реальном мире.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endParaRPr sz="1200" dirty="0">
              <a:latin typeface="+mn-lt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1600" b="0" i="0" u="none" strike="noStrike" cap="none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В России направление развития AR и VR становится </a:t>
            </a:r>
            <a:r>
              <a:rPr lang="ru-RU" sz="1600" b="0" i="0" u="none" strike="noStrike" cap="none" dirty="0" smtClean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государственным </a:t>
            </a:r>
            <a:r>
              <a:rPr lang="ru-RU" sz="1600" b="0" i="0" u="none" strike="noStrike" cap="none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приоритетом, выделяются субсидии на разработку.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lt1"/>
              </a:solidFill>
              <a:latin typeface="+mn-lt"/>
              <a:sym typeface="Twentieth Century"/>
            </a:endParaRPr>
          </a:p>
          <a:p>
            <a:pPr lvl="0">
              <a:buClr>
                <a:schemeClr val="lt1"/>
              </a:buClr>
              <a:buSzPts val="1800"/>
            </a:pPr>
            <a:r>
              <a:rPr lang="ru-RU" sz="1600" b="1" dirty="0">
                <a:solidFill>
                  <a:schemeClr val="lt1"/>
                </a:solidFill>
                <a:latin typeface="+mn-lt"/>
                <a:ea typeface="Twentieth Century"/>
                <a:sym typeface="Twentieth Century"/>
              </a:rPr>
              <a:t>Проект: Платформа по биологии с элементами </a:t>
            </a:r>
            <a:r>
              <a:rPr lang="en-US" sz="1600" b="1" dirty="0">
                <a:solidFill>
                  <a:schemeClr val="lt1"/>
                </a:solidFill>
                <a:latin typeface="+mn-lt"/>
                <a:ea typeface="Twentieth Century"/>
                <a:sym typeface="Twentieth Century"/>
              </a:rPr>
              <a:t>AR </a:t>
            </a:r>
            <a:r>
              <a:rPr lang="ru-RU" sz="1600" b="1" dirty="0">
                <a:solidFill>
                  <a:schemeClr val="lt1"/>
                </a:solidFill>
                <a:latin typeface="+mn-lt"/>
                <a:ea typeface="Twentieth Century"/>
                <a:sym typeface="Twentieth Century"/>
              </a:rPr>
              <a:t>и </a:t>
            </a:r>
            <a:r>
              <a:rPr lang="en-US" sz="1600" b="1" dirty="0">
                <a:solidFill>
                  <a:schemeClr val="lt1"/>
                </a:solidFill>
                <a:latin typeface="+mn-lt"/>
                <a:ea typeface="Twentieth Century"/>
                <a:sym typeface="Twentieth Century"/>
              </a:rPr>
              <a:t>VR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ru-RU" sz="1600" dirty="0">
                <a:solidFill>
                  <a:schemeClr val="lt1"/>
                </a:solidFill>
                <a:latin typeface="+mn-lt"/>
                <a:sym typeface="Twentieth Century"/>
              </a:rPr>
              <a:t>превращает абстрактное в осязаемое, поддерживает «действие», а не просто наблюдение и поможет реализовать занятия, которые практически неосуществимы в физическом мире. </a:t>
            </a:r>
          </a:p>
          <a:p>
            <a:pPr lvl="0">
              <a:buClr>
                <a:schemeClr val="lt1"/>
              </a:buClr>
              <a:buSzPts val="1800"/>
            </a:pPr>
            <a:endParaRPr lang="ru-RU" sz="1600" dirty="0">
              <a:solidFill>
                <a:schemeClr val="lt1"/>
              </a:solidFill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lt1"/>
                </a:solidFill>
                <a:latin typeface="+mn-lt"/>
                <a:sym typeface="Twentieth Century"/>
              </a:rPr>
              <a:t>В</a:t>
            </a:r>
            <a:r>
              <a:rPr lang="ru-RU" sz="1600" dirty="0" smtClean="0">
                <a:solidFill>
                  <a:schemeClr val="lt1"/>
                </a:solidFill>
                <a:latin typeface="+mn-lt"/>
                <a:sym typeface="Twentieth Century"/>
              </a:rPr>
              <a:t> </a:t>
            </a:r>
            <a:r>
              <a:rPr lang="ru-RU" sz="1600" dirty="0">
                <a:solidFill>
                  <a:schemeClr val="lt1"/>
                </a:solidFill>
                <a:latin typeface="+mn-lt"/>
                <a:sym typeface="Twentieth Century"/>
              </a:rPr>
              <a:t>60% случаев использование устройств виртуальной реальности стимулировало у учащихся повышение интереса к предмету (</a:t>
            </a:r>
            <a:r>
              <a:rPr lang="en-US" sz="1600" dirty="0">
                <a:solidFill>
                  <a:schemeClr val="lt1"/>
                </a:solidFill>
                <a:latin typeface="+mn-lt"/>
                <a:sym typeface="Twentieth Century"/>
              </a:rPr>
              <a:t>Forbes)</a:t>
            </a:r>
            <a:endParaRPr sz="1600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249" name="Google Shape;24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36036" y="1354375"/>
            <a:ext cx="3685930" cy="231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81950" y="3745522"/>
            <a:ext cx="3640016" cy="2426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"/>
          <p:cNvSpPr txBox="1"/>
          <p:nvPr/>
        </p:nvSpPr>
        <p:spPr>
          <a:xfrm>
            <a:off x="839416" y="2439556"/>
            <a:ext cx="10657184" cy="2933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5000"/>
            </a:pPr>
            <a:r>
              <a:rPr lang="ru-RU" sz="1600" dirty="0">
                <a:solidFill>
                  <a:schemeClr val="lt1"/>
                </a:solidFill>
                <a:latin typeface="+mn-lt"/>
                <a:sym typeface="Twentieth Century"/>
              </a:rPr>
              <a:t>5 </a:t>
            </a:r>
            <a:r>
              <a:rPr lang="ru-RU" sz="1600" dirty="0" smtClean="0">
                <a:solidFill>
                  <a:schemeClr val="lt1"/>
                </a:solidFill>
                <a:latin typeface="+mn-lt"/>
                <a:sym typeface="Twentieth Century"/>
              </a:rPr>
              <a:t>проблем, </a:t>
            </a:r>
            <a:r>
              <a:rPr lang="ru-RU" sz="1600" dirty="0">
                <a:solidFill>
                  <a:schemeClr val="lt1"/>
                </a:solidFill>
                <a:latin typeface="+mn-lt"/>
                <a:sym typeface="Twentieth Century"/>
              </a:rPr>
              <a:t>с которыми сталкиваются школьники при изучении биологии: </a:t>
            </a:r>
          </a:p>
          <a:p>
            <a:pPr marL="1143000" indent="-1143000">
              <a:lnSpc>
                <a:spcPct val="120000"/>
              </a:lnSpc>
              <a:buClr>
                <a:schemeClr val="lt1"/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lt1"/>
                </a:solidFill>
                <a:latin typeface="+mn-lt"/>
                <a:sym typeface="Twentieth Century"/>
              </a:rPr>
              <a:t>низкая заинтересованность в предмете (скучно, не понятно)</a:t>
            </a:r>
            <a:endParaRPr lang="ru-RU" sz="1600" dirty="0" smtClean="0">
              <a:solidFill>
                <a:schemeClr val="lt1"/>
              </a:solidFill>
              <a:latin typeface="+mn-lt"/>
            </a:endParaRPr>
          </a:p>
          <a:p>
            <a:pPr marL="1143000" indent="-1143000">
              <a:lnSpc>
                <a:spcPct val="120000"/>
              </a:lnSpc>
              <a:buClr>
                <a:schemeClr val="lt1"/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lt1"/>
                </a:solidFill>
                <a:latin typeface="+mn-lt"/>
                <a:sym typeface="Twentieth Century"/>
              </a:rPr>
              <a:t>не понятна взаимосвязь даваемого материала с окружающим миром (нет погружения в реальную жизнь)</a:t>
            </a:r>
            <a:endParaRPr lang="ru-RU" sz="1600" dirty="0" smtClean="0">
              <a:solidFill>
                <a:schemeClr val="lt1"/>
              </a:solidFill>
              <a:latin typeface="+mn-lt"/>
            </a:endParaRPr>
          </a:p>
          <a:p>
            <a:pPr marL="1143000" marR="0" lvl="0" indent="-11430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lt1"/>
                </a:solidFill>
                <a:latin typeface="+mn-lt"/>
                <a:sym typeface="Twentieth Century"/>
              </a:rPr>
              <a:t>плохо визуализирован учебный материал </a:t>
            </a:r>
            <a:endParaRPr sz="1600" dirty="0" smtClean="0">
              <a:solidFill>
                <a:schemeClr val="lt1"/>
              </a:solidFill>
              <a:latin typeface="+mn-lt"/>
            </a:endParaRPr>
          </a:p>
          <a:p>
            <a:pPr marL="1143000" marR="0" lvl="0" indent="-11430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lt1"/>
                </a:solidFill>
                <a:latin typeface="+mn-lt"/>
                <a:sym typeface="Twentieth Century"/>
              </a:rPr>
              <a:t>не в каждой школе есть оборудование для лабораторных работ по биологии</a:t>
            </a:r>
          </a:p>
          <a:p>
            <a:pPr marL="1143000" marR="0" lvl="0" indent="-11430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lt1"/>
                </a:solidFill>
                <a:latin typeface="+mn-lt"/>
                <a:sym typeface="Twentieth Century"/>
              </a:rPr>
              <a:t>некоторые школьники опасаются проводить опыты на живых существах</a:t>
            </a:r>
          </a:p>
          <a:p>
            <a: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</a:pPr>
            <a:r>
              <a:rPr lang="ru-RU" sz="1600" dirty="0" smtClean="0">
                <a:solidFill>
                  <a:schemeClr val="lt1"/>
                </a:solidFill>
                <a:latin typeface="+mn-lt"/>
                <a:sym typeface="Twentieth Century"/>
              </a:rPr>
              <a:t>* Ранжирование, согласно личному опыту участников команды</a:t>
            </a:r>
            <a:endParaRPr lang="ru-RU" sz="1600" dirty="0">
              <a:solidFill>
                <a:schemeClr val="lt1"/>
              </a:solidFill>
              <a:latin typeface="+mn-lt"/>
              <a:sym typeface="Twentieth Century"/>
            </a:endParaRPr>
          </a:p>
        </p:txBody>
      </p:sp>
      <p:pic>
        <p:nvPicPr>
          <p:cNvPr id="256" name="Google Shape;25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8106" y="338880"/>
            <a:ext cx="609120" cy="54144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"/>
          <p:cNvSpPr/>
          <p:nvPr/>
        </p:nvSpPr>
        <p:spPr>
          <a:xfrm>
            <a:off x="2567609" y="409545"/>
            <a:ext cx="682112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146194"/>
                </a:solidFill>
                <a:latin typeface="+mj-lt"/>
                <a:ea typeface="Century Gothic"/>
                <a:cs typeface="Century Gothic"/>
                <a:sym typeface="Century Gothic"/>
              </a:rPr>
              <a:t>УЛЬЯНОВСКИЙ ГОСУДАРСТВЕННЫЙ УНИВЕРСИТЕТ</a:t>
            </a:r>
            <a:endParaRPr sz="2000" b="0" i="0" u="none" strike="noStrike" cap="none" dirty="0">
              <a:solidFill>
                <a:srgbClr val="FFFFFF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8" name="Google Shape;258;p3"/>
          <p:cNvSpPr/>
          <p:nvPr/>
        </p:nvSpPr>
        <p:spPr>
          <a:xfrm>
            <a:off x="4511824" y="909753"/>
            <a:ext cx="198740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rgbClr val="FFFFFF"/>
                </a:solidFill>
                <a:latin typeface="+mj-lt"/>
                <a:ea typeface="Times New Roman"/>
                <a:cs typeface="Times New Roman"/>
                <a:sym typeface="Times New Roman"/>
              </a:rPr>
              <a:t>Проблема</a:t>
            </a:r>
            <a:endParaRPr sz="2800" b="0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08871F-D0F1-DF9F-995B-B1550CC9BDFD}"/>
              </a:ext>
            </a:extLst>
          </p:cNvPr>
          <p:cNvSpPr txBox="1"/>
          <p:nvPr/>
        </p:nvSpPr>
        <p:spPr>
          <a:xfrm>
            <a:off x="839416" y="1628800"/>
            <a:ext cx="9145016" cy="656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5000"/>
            </a:pPr>
            <a:r>
              <a:rPr lang="ru-RU" sz="1600" dirty="0">
                <a:solidFill>
                  <a:schemeClr val="lt1"/>
                </a:solidFill>
                <a:latin typeface="+mn-lt"/>
                <a:sym typeface="Twentieth Century"/>
              </a:rPr>
              <a:t>Клиенты: </a:t>
            </a:r>
            <a:r>
              <a:rPr lang="en-US" sz="1600" dirty="0">
                <a:solidFill>
                  <a:schemeClr val="lt1"/>
                </a:solidFill>
                <a:latin typeface="+mn-lt"/>
                <a:sym typeface="Twentieth Century"/>
              </a:rPr>
              <a:t>B2G </a:t>
            </a:r>
            <a:r>
              <a:rPr lang="ru-RU" sz="1600" dirty="0">
                <a:solidFill>
                  <a:schemeClr val="lt1"/>
                </a:solidFill>
                <a:latin typeface="+mn-lt"/>
                <a:sym typeface="Twentieth Century"/>
              </a:rPr>
              <a:t>(школы)</a:t>
            </a:r>
          </a:p>
          <a:p>
            <a:pPr marR="0"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5000"/>
            </a:pPr>
            <a:r>
              <a:rPr lang="ru-RU" sz="1600" dirty="0">
                <a:solidFill>
                  <a:schemeClr val="lt1"/>
                </a:solidFill>
                <a:latin typeface="+mn-lt"/>
                <a:sym typeface="Twentieth Century"/>
              </a:rPr>
              <a:t>Пользователи: школьники 5-11 классов, преподаватели биологии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8106" y="338880"/>
            <a:ext cx="609120" cy="54144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"/>
          <p:cNvSpPr/>
          <p:nvPr/>
        </p:nvSpPr>
        <p:spPr>
          <a:xfrm>
            <a:off x="2495601" y="409545"/>
            <a:ext cx="689312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146194"/>
                </a:solidFill>
                <a:latin typeface="+mj-lt"/>
                <a:ea typeface="Century Gothic"/>
                <a:cs typeface="Century Gothic"/>
                <a:sym typeface="Century Gothic"/>
              </a:rPr>
              <a:t>УЛЬЯНОВСКИЙ ГОСУДАРСТВЕННЫЙ УНИВЕРСИТЕТ</a:t>
            </a:r>
            <a:endParaRPr sz="2000" b="0" i="0" u="none" strike="noStrike" cap="none" dirty="0">
              <a:solidFill>
                <a:srgbClr val="FFFFFF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4727849" y="816075"/>
            <a:ext cx="178207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rgbClr val="FFFFFF"/>
                </a:solidFill>
                <a:latin typeface="+mj-lt"/>
                <a:ea typeface="Times New Roman"/>
                <a:cs typeface="Times New Roman"/>
                <a:sym typeface="Times New Roman"/>
              </a:rPr>
              <a:t>Решение</a:t>
            </a:r>
            <a:endParaRPr sz="2800" b="0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5737522" y="2020641"/>
            <a:ext cx="6422752" cy="4770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ru-RU" sz="1600" b="1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1) Биологические процессы (флора, фауна) </a:t>
            </a:r>
            <a:r>
              <a:rPr lang="ru-RU" sz="1600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показаны с использование видео и анимации</a:t>
            </a:r>
          </a:p>
          <a:p>
            <a:pPr marL="285750" lvl="0" indent="-285750">
              <a:buClr>
                <a:schemeClr val="lt1"/>
              </a:buClr>
              <a:buSzPts val="1800"/>
              <a:buFont typeface="Arial"/>
              <a:buChar char="•"/>
            </a:pPr>
            <a:r>
              <a:rPr lang="ru-RU" sz="1600" i="1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Настройка скорости видео позволит в ускоренном формате посмотреть длительные природные процессы (развитие рыбы: икринка – малек – рыба, бабочка: гусеница – куколка- бабочка)</a:t>
            </a:r>
          </a:p>
          <a:p>
            <a:pPr lvl="0">
              <a:buClr>
                <a:schemeClr val="lt1"/>
              </a:buClr>
              <a:buSzPts val="1800"/>
            </a:pPr>
            <a:endParaRPr lang="ru-RU" sz="1600" dirty="0">
              <a:latin typeface="+mn-lt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ru-RU" sz="1600" b="1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2) Раздел «опыты»</a:t>
            </a:r>
            <a:r>
              <a:rPr lang="ru-RU" sz="1600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 позволит школьникам в виртуальном пространстве осуществить самостоятельно опыты на живых существах (не страшно препарировать)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endParaRPr lang="ru-RU" sz="1600" b="1" dirty="0" smtClean="0">
              <a:solidFill>
                <a:schemeClr val="lt1"/>
              </a:solidFill>
              <a:latin typeface="+mn-lt"/>
              <a:ea typeface="Twentieth Century"/>
              <a:cs typeface="Twentieth Century"/>
              <a:sym typeface="Twentieth Century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ru-RU" sz="1600" b="1" dirty="0" smtClean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3</a:t>
            </a:r>
            <a:r>
              <a:rPr lang="ru-RU" sz="1600" b="1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) </a:t>
            </a:r>
            <a:r>
              <a:rPr lang="ru-RU" sz="1600" b="1" dirty="0" smtClean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«</a:t>
            </a:r>
            <a:r>
              <a:rPr lang="ru-RU" sz="1600" b="1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Красная книга» </a:t>
            </a:r>
            <a:r>
              <a:rPr lang="ru-RU" sz="1600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видео: где живет, чем питается, особенности жизни.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endParaRPr lang="ru-RU" sz="1600" dirty="0">
              <a:solidFill>
                <a:schemeClr val="lt1"/>
              </a:solidFill>
              <a:latin typeface="+mn-lt"/>
              <a:ea typeface="Twentieth Century"/>
              <a:cs typeface="Twentieth Century"/>
              <a:sym typeface="Twentieth Century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ru-RU" sz="1600" b="1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Для преподавателей: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Позволит преподавателям более наглядно преподавать предмет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Возможность выставлять оценки по работам 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Отслеживать прогресс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F276D4-F4EA-AE43-9761-F3CB5B4C2212}"/>
              </a:ext>
            </a:extLst>
          </p:cNvPr>
          <p:cNvSpPr txBox="1"/>
          <p:nvPr/>
        </p:nvSpPr>
        <p:spPr>
          <a:xfrm>
            <a:off x="1053880" y="1491000"/>
            <a:ext cx="10801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chemeClr val="lt1"/>
                </a:solidFill>
                <a:latin typeface="+mn-lt"/>
                <a:ea typeface="Twentieth Century"/>
                <a:cs typeface="Twentieth Century"/>
                <a:sym typeface="Twentieth Century"/>
              </a:rPr>
              <a:t>Платформа для кабинета биологии с элементами  виртуальной + дополненной реальности:</a:t>
            </a:r>
          </a:p>
        </p:txBody>
      </p:sp>
      <p:pic>
        <p:nvPicPr>
          <p:cNvPr id="1026" name="Picture 2" descr="Размножение и развитие рыб и земноводных — урок. Окружающий мир, 3 класс.">
            <a:extLst>
              <a:ext uri="{FF2B5EF4-FFF2-40B4-BE49-F238E27FC236}">
                <a16:creationId xmlns:a16="http://schemas.microsoft.com/office/drawing/2014/main" id="{A49AEA59-95CF-1520-FFF0-7F50A00E2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37" y="1829554"/>
            <a:ext cx="5529285" cy="106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очему гусеница превращается в бабочку, а червяк - нет?» — Яндекс Кью">
            <a:extLst>
              <a:ext uri="{FF2B5EF4-FFF2-40B4-BE49-F238E27FC236}">
                <a16:creationId xmlns:a16="http://schemas.microsoft.com/office/drawing/2014/main" id="{E588997A-9461-866C-422B-39AD22609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86" y="3115475"/>
            <a:ext cx="5107986" cy="292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8106" y="338880"/>
            <a:ext cx="609120" cy="54144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5"/>
          <p:cNvSpPr/>
          <p:nvPr/>
        </p:nvSpPr>
        <p:spPr>
          <a:xfrm>
            <a:off x="2495601" y="409545"/>
            <a:ext cx="689312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146194"/>
                </a:solidFill>
                <a:latin typeface="+mj-lt"/>
                <a:ea typeface="Century Gothic"/>
                <a:cs typeface="Century Gothic"/>
                <a:sym typeface="Century Gothic"/>
              </a:rPr>
              <a:t>УЛЬЯНОВСКИЙ ГОСУДАРСТВЕННЫЙ УНИВЕРСИТЕТ</a:t>
            </a:r>
            <a:endParaRPr sz="2000" dirty="0">
              <a:solidFill>
                <a:srgbClr val="FFFFFF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5" name="Google Shape;275;p5"/>
          <p:cNvSpPr/>
          <p:nvPr/>
        </p:nvSpPr>
        <p:spPr>
          <a:xfrm>
            <a:off x="5015880" y="880320"/>
            <a:ext cx="149542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FFFFFF"/>
                </a:solidFill>
                <a:latin typeface="+mj-lt"/>
                <a:ea typeface="Times New Roman"/>
                <a:cs typeface="Times New Roman"/>
                <a:sym typeface="Times New Roman"/>
              </a:rPr>
              <a:t>Рынок</a:t>
            </a:r>
            <a:endParaRPr sz="2800" dirty="0">
              <a:solidFill>
                <a:srgbClr val="000000"/>
              </a:solidFill>
              <a:latin typeface="+mj-lt"/>
              <a:sym typeface="Arial"/>
            </a:endParaRPr>
          </a:p>
        </p:txBody>
      </p:sp>
      <p:sp>
        <p:nvSpPr>
          <p:cNvPr id="276" name="Google Shape;276;p5"/>
          <p:cNvSpPr/>
          <p:nvPr/>
        </p:nvSpPr>
        <p:spPr>
          <a:xfrm>
            <a:off x="941432" y="1756479"/>
            <a:ext cx="5226576" cy="4241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PAM</a:t>
            </a:r>
            <a:r>
              <a:rPr lang="en-US" sz="1800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 - </a:t>
            </a:r>
            <a:r>
              <a:rPr lang="ru-RU" sz="1800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Мировой рынок (</a:t>
            </a:r>
            <a:r>
              <a:rPr lang="en-US" sz="1800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VR </a:t>
            </a:r>
            <a:r>
              <a:rPr lang="ru-RU" sz="1800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и </a:t>
            </a:r>
            <a:r>
              <a:rPr lang="en-US" sz="1800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AR </a:t>
            </a:r>
            <a:r>
              <a:rPr lang="ru-RU" sz="1800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технологий):  179 млрд. </a:t>
            </a:r>
            <a:r>
              <a:rPr lang="en-US" sz="1800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USD</a:t>
            </a:r>
            <a:r>
              <a:rPr lang="ru-RU" sz="1800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,</a:t>
            </a:r>
            <a:r>
              <a:rPr lang="ru-RU" sz="1800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ожидается рост в 1,5 раза. В 2023 году +51% к 2022 (</a:t>
            </a:r>
            <a:r>
              <a:rPr lang="ru-RU" sz="1800" dirty="0">
                <a:solidFill>
                  <a:schemeClr val="lt1"/>
                </a:solidFill>
                <a:latin typeface="+mn-lt"/>
                <a:cs typeface="Calibri"/>
                <a:sym typeface="Calibri"/>
              </a:rPr>
              <a:t>по данным </a:t>
            </a:r>
            <a:r>
              <a:rPr lang="ru-RU" sz="1800" dirty="0" err="1">
                <a:solidFill>
                  <a:schemeClr val="lt1"/>
                </a:solidFill>
                <a:latin typeface="+mn-lt"/>
                <a:cs typeface="Calibri"/>
                <a:sym typeface="Calibri"/>
              </a:rPr>
              <a:t>Orbis</a:t>
            </a:r>
            <a:r>
              <a:rPr lang="ru-RU" sz="1800" dirty="0">
                <a:solidFill>
                  <a:schemeClr val="lt1"/>
                </a:solidFill>
                <a:latin typeface="+mn-lt"/>
                <a:cs typeface="Calibri"/>
                <a:sym typeface="Calibri"/>
              </a:rPr>
              <a:t> </a:t>
            </a:r>
            <a:r>
              <a:rPr lang="ru-RU" sz="1800" dirty="0" err="1" smtClean="0">
                <a:solidFill>
                  <a:schemeClr val="lt1"/>
                </a:solidFill>
                <a:latin typeface="+mn-lt"/>
                <a:cs typeface="Calibri"/>
                <a:sym typeface="Calibri"/>
              </a:rPr>
              <a:t>Research</a:t>
            </a:r>
            <a:r>
              <a:rPr lang="ru-RU" sz="1800" dirty="0" smtClean="0">
                <a:solidFill>
                  <a:schemeClr val="lt1"/>
                </a:solidFill>
                <a:latin typeface="+mn-lt"/>
                <a:cs typeface="Calibri"/>
                <a:sym typeface="Calibri"/>
              </a:rPr>
              <a:t>)</a:t>
            </a:r>
            <a:endParaRPr lang="ru-RU" sz="1800" dirty="0">
              <a:solidFill>
                <a:schemeClr val="lt1"/>
              </a:solidFill>
              <a:latin typeface="+mn-lt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+mn-lt"/>
              <a:cs typeface="Calibri"/>
            </a:endParaRPr>
          </a:p>
          <a:p>
            <a:pPr marL="45720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TAM</a:t>
            </a:r>
            <a:r>
              <a:rPr lang="ru-RU" sz="1800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  (России) – всего школ в России 70 000 (</a:t>
            </a:r>
            <a:r>
              <a:rPr lang="ru-RU" sz="1800" dirty="0">
                <a:solidFill>
                  <a:schemeClr val="lt1"/>
                </a:solidFill>
                <a:latin typeface="+mn-lt"/>
                <a:cs typeface="Calibri"/>
                <a:sym typeface="Calibri"/>
              </a:rPr>
              <a:t>100%) х 350 000 руб.  = 24,5 млрд. руб.</a:t>
            </a:r>
          </a:p>
          <a:p>
            <a:pPr marL="45720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lt1"/>
              </a:solidFill>
              <a:latin typeface="+mn-lt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+mn-lt"/>
                <a:cs typeface="Calibri"/>
                <a:sym typeface="Calibri"/>
              </a:rPr>
              <a:t>SAM  </a:t>
            </a:r>
            <a:r>
              <a:rPr lang="ru-RU" sz="1800" b="1" dirty="0">
                <a:solidFill>
                  <a:schemeClr val="lt1"/>
                </a:solidFill>
                <a:latin typeface="+mn-lt"/>
                <a:cs typeface="Calibri"/>
                <a:sym typeface="Calibri"/>
              </a:rPr>
              <a:t>(40%)</a:t>
            </a:r>
            <a:r>
              <a:rPr lang="ru-RU" sz="1800" dirty="0">
                <a:solidFill>
                  <a:schemeClr val="lt1"/>
                </a:solidFill>
                <a:latin typeface="+mn-lt"/>
                <a:cs typeface="Calibri"/>
                <a:sym typeface="Calibri"/>
              </a:rPr>
              <a:t> = 9,8 млрд. руб. </a:t>
            </a:r>
            <a:endParaRPr sz="1800" dirty="0">
              <a:solidFill>
                <a:schemeClr val="lt1"/>
              </a:solidFill>
              <a:latin typeface="+mn-lt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SOM (школы ПФО) </a:t>
            </a:r>
            <a:r>
              <a:rPr lang="ru-RU" sz="1800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5986 школ (100%) *10% х </a:t>
            </a:r>
            <a:r>
              <a:rPr lang="ru-RU" sz="1800" dirty="0">
                <a:solidFill>
                  <a:schemeClr val="lt1"/>
                </a:solidFill>
                <a:latin typeface="+mn-lt"/>
                <a:cs typeface="Calibri"/>
                <a:sym typeface="Calibri"/>
              </a:rPr>
              <a:t>350 000 руб.  = 209 млн. руб.</a:t>
            </a:r>
          </a:p>
          <a:p>
            <a:pPr marL="45720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20A5A3-4823-BD12-131C-10EA35F1C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428" y="1268760"/>
            <a:ext cx="5400600" cy="53666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789238" y="567263"/>
            <a:ext cx="3890938" cy="1016751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+mj-lt"/>
              </a:rPr>
              <a:t>Бизнес модель</a:t>
            </a:r>
          </a:p>
        </p:txBody>
      </p:sp>
      <p:pic>
        <p:nvPicPr>
          <p:cNvPr id="5" name="Google Shape;81;p2">
            <a:extLst>
              <a:ext uri="{FF2B5EF4-FFF2-40B4-BE49-F238E27FC236}">
                <a16:creationId xmlns:a16="http://schemas.microsoft.com/office/drawing/2014/main" id="{D4888BD4-7F55-41C4-A17A-FD844B028B9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13613" y="96488"/>
            <a:ext cx="609120" cy="5414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4C5D19A-B52C-49E3-B3A4-20FF89526127}"/>
              </a:ext>
            </a:extLst>
          </p:cNvPr>
          <p:cNvSpPr/>
          <p:nvPr/>
        </p:nvSpPr>
        <p:spPr>
          <a:xfrm>
            <a:off x="2908778" y="167153"/>
            <a:ext cx="68627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600" lvl="0">
              <a:buClr>
                <a:srgbClr val="000000"/>
              </a:buClr>
              <a:buSzPts val="2000"/>
            </a:pPr>
            <a:r>
              <a:rPr lang="ru-RU" sz="2000" dirty="0">
                <a:solidFill>
                  <a:srgbClr val="146194"/>
                </a:solidFill>
                <a:latin typeface="+mj-lt"/>
                <a:ea typeface="Century Gothic"/>
                <a:cs typeface="Century Gothic"/>
                <a:sym typeface="Century Gothic"/>
              </a:rPr>
              <a:t>УЛЬЯНОВСКИЙ ГОСУДАРСТВЕННЫЙ УНИВЕРСИТЕТ</a:t>
            </a:r>
            <a:endParaRPr lang="ru-RU" sz="2000" dirty="0">
              <a:solidFill>
                <a:srgbClr val="FFFFFF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05317" y="1412776"/>
            <a:ext cx="98587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Подписка: 50 000 </a:t>
            </a:r>
            <a:r>
              <a:rPr lang="ru-RU" sz="1800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руб./ </a:t>
            </a:r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1 класс (7 классов) </a:t>
            </a:r>
            <a:r>
              <a:rPr lang="en-US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~ 350 000 </a:t>
            </a:r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руб./1 школу.</a:t>
            </a:r>
          </a:p>
          <a:p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Демо-версия программы (7 дней) на каждый класс – бесплатно</a:t>
            </a:r>
          </a:p>
          <a:p>
            <a:endParaRPr lang="en-US" sz="1800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  <a:p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Расчет экономических </a:t>
            </a:r>
            <a:r>
              <a:rPr lang="ru-RU" sz="1800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показателей:</a:t>
            </a:r>
            <a:endParaRPr lang="ru-RU" sz="1800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Затраты на создание платформы –  </a:t>
            </a:r>
            <a:r>
              <a:rPr lang="ru-RU" sz="1800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1 </a:t>
            </a:r>
            <a:r>
              <a:rPr lang="ru-RU" sz="1800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8</a:t>
            </a:r>
            <a:r>
              <a:rPr lang="en-US" sz="1800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40 </a:t>
            </a:r>
            <a:r>
              <a:rPr lang="en-US" sz="1800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000 </a:t>
            </a:r>
            <a:r>
              <a:rPr lang="ru-RU" sz="1800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руб.</a:t>
            </a:r>
            <a:endParaRPr lang="ru-RU" sz="1800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Затраты на тестирование (испытания) –</a:t>
            </a:r>
            <a:r>
              <a:rPr lang="en-US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 </a:t>
            </a:r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2</a:t>
            </a:r>
            <a:r>
              <a:rPr lang="ru-RU" sz="1800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20 </a:t>
            </a:r>
            <a:r>
              <a:rPr lang="ru-RU" sz="1800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000 руб.</a:t>
            </a:r>
            <a:endParaRPr lang="en-US" sz="1800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Затраты на обслуживание и тех. поддержку –  </a:t>
            </a:r>
            <a:r>
              <a:rPr lang="ru-RU" sz="1800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620 000 руб. / год</a:t>
            </a:r>
            <a:endParaRPr lang="ru-RU" sz="1800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  <a:p>
            <a:pPr>
              <a:buClr>
                <a:schemeClr val="bg1"/>
              </a:buClr>
            </a:pPr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Итого на создание проекта – </a:t>
            </a:r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2</a:t>
            </a:r>
            <a:r>
              <a:rPr lang="ru-RU" sz="1800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680 </a:t>
            </a:r>
            <a:r>
              <a:rPr lang="ru-RU" sz="1800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000 руб.</a:t>
            </a:r>
            <a:endParaRPr lang="ru-RU" sz="1800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  <a:p>
            <a:pPr>
              <a:buClr>
                <a:schemeClr val="bg1"/>
              </a:buClr>
            </a:pPr>
            <a:endParaRPr lang="ru-RU" sz="1800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  <a:p>
            <a:pPr>
              <a:buClr>
                <a:schemeClr val="bg1"/>
              </a:buClr>
            </a:pPr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Каналы продвижения: 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Личные продажи, прямые продажи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Сайт + соц. сети 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Выступления на профильных образовательных конференциях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Сотрудничество с центрами повышения квалификации преподавателей</a:t>
            </a:r>
          </a:p>
          <a:p>
            <a:pPr>
              <a:buClr>
                <a:schemeClr val="bg1"/>
              </a:buClr>
            </a:pPr>
            <a:endParaRPr lang="ru-RU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249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1" name="Google Shape;291;p7"/>
          <p:cNvGraphicFramePr/>
          <p:nvPr>
            <p:extLst>
              <p:ext uri="{D42A27DB-BD31-4B8C-83A1-F6EECF244321}">
                <p14:modId xmlns:p14="http://schemas.microsoft.com/office/powerpoint/2010/main" val="488088987"/>
              </p:ext>
            </p:extLst>
          </p:nvPr>
        </p:nvGraphicFramePr>
        <p:xfrm>
          <a:off x="238084" y="1000108"/>
          <a:ext cx="11610975" cy="4814354"/>
        </p:xfrm>
        <a:graphic>
          <a:graphicData uri="http://schemas.openxmlformats.org/drawingml/2006/table">
            <a:tbl>
              <a:tblPr firstRow="1" bandRow="1">
                <a:noFill/>
                <a:tableStyleId>{AC3E1D8E-E3CA-43CE-81AA-6FEF796FE5BC}</a:tableStyleId>
              </a:tblPr>
              <a:tblGrid>
                <a:gridCol w="202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6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6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6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96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ПРОИЗВОДИТЕЛЬ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GALACOM</a:t>
                      </a:r>
                      <a:endParaRPr sz="1200" b="1" i="0" u="none" strike="noStrike" cap="none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D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VIZZION</a:t>
                      </a:r>
                      <a:endParaRPr sz="1200" b="1" i="0" u="none" strike="noStrike" cap="none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D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MATRIX ENGINEERING</a:t>
                      </a:r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200" b="1" i="0" u="none" strike="noStrike" cap="none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D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wentieth Century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Платформа с VR и AR технологии по биологии</a:t>
                      </a:r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1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Визуализация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Twentieth Century"/>
                        <a:buNone/>
                      </a:pP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i="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Twentieth Century"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Рынок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Школы и университеты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Twentieth Century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Школы и университеты</a:t>
                      </a: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wentieth Century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Школы</a:t>
                      </a:r>
                      <a:r>
                        <a:rPr lang="ru-RU" sz="1200" b="0" i="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 и колледжи</a:t>
                      </a:r>
                      <a:endParaRPr sz="1200" b="0" i="0" u="none" strike="noStrike" cap="none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Школы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Twentieth Century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Страна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Россия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Twentieth Century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Россия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wentieth Century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Россия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Россия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0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Twentieth Century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sym typeface="Twentieth Century"/>
                        </a:rPr>
                        <a:t>Наполнение (какие предметы есть, какие классы есть)</a:t>
                      </a:r>
                      <a:endParaRPr sz="120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VR</a:t>
                      </a:r>
                      <a:r>
                        <a:rPr lang="en-US" sz="120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 – </a:t>
                      </a:r>
                      <a:r>
                        <a:rPr lang="ru-RU" sz="120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Тренажер;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VR – </a:t>
                      </a:r>
                      <a:r>
                        <a:rPr lang="ru-RU" sz="120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Лабораторные по </a:t>
                      </a:r>
                      <a:r>
                        <a:rPr lang="ru-RU" sz="120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микробиологии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Мобильные </a:t>
                      </a: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VR </a:t>
                      </a:r>
                      <a:r>
                        <a:rPr lang="ru-RU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классы;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VR – </a:t>
                      </a:r>
                      <a:r>
                        <a:rPr lang="ru-RU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Тренажеры;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VR - </a:t>
                      </a:r>
                      <a:r>
                        <a:rPr lang="ru-RU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Биология 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Виртуальные классы;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VR – </a:t>
                      </a:r>
                      <a:r>
                        <a:rPr lang="ru-RU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Тренажеры;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Виртуальный</a:t>
                      </a:r>
                      <a:r>
                        <a:rPr lang="ru-RU" sz="120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 класс по биологии (5-11 класс)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smtClean="0">
                          <a:solidFill>
                            <a:schemeClr val="tx1"/>
                          </a:solidFill>
                          <a:latin typeface="Arial"/>
                          <a:ea typeface="Twentieth Century"/>
                          <a:cs typeface="Twentieth Century"/>
                          <a:sym typeface="Twentieth Century"/>
                        </a:rPr>
                        <a:t>Виртуальный</a:t>
                      </a:r>
                      <a:r>
                        <a:rPr lang="ru-RU" sz="1200" b="0" i="0" u="none" strike="noStrike" cap="none" baseline="0" smtClean="0">
                          <a:solidFill>
                            <a:schemeClr val="tx1"/>
                          </a:solidFill>
                          <a:latin typeface="Arial"/>
                          <a:ea typeface="Twentieth Century"/>
                          <a:cs typeface="Twentieth Century"/>
                          <a:sym typeface="Twentieth Century"/>
                        </a:rPr>
                        <a:t> класс по биологии (5-11 класс)</a:t>
                      </a:r>
                      <a:endParaRPr lang="ru-RU" sz="1200" b="0" i="0" u="none" strike="noStrike" cap="none" smtClean="0">
                        <a:solidFill>
                          <a:schemeClr val="tx1"/>
                        </a:solidFill>
                        <a:latin typeface="Arial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10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Twentieth Century"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Система оценки проделанной работы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-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-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-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+</a:t>
                      </a:r>
                      <a:endParaRPr sz="1200" b="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9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Twentieth Century"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Формирование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отчета после проделанной работы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+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+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+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+</a:t>
                      </a:r>
                      <a:endParaRPr sz="1200" b="0" u="none" strike="noStrike" cap="none" dirty="0">
                        <a:solidFill>
                          <a:schemeClr val="tx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17029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Twentieth Century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Стоимость, руб.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175 000 </a:t>
                      </a:r>
                      <a:r>
                        <a:rPr lang="ru-RU" sz="1200" b="0" u="none" strike="noStrike" cap="none" dirty="0" err="1">
                          <a:solidFill>
                            <a:schemeClr val="bg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руб</a:t>
                      </a:r>
                      <a:r>
                        <a:rPr lang="ru-RU" sz="1200" b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/лицензию на 1 раб место./1 год</a:t>
                      </a:r>
                      <a:endParaRPr sz="1200" b="0" u="none" strike="noStrike" cap="none" dirty="0">
                        <a:solidFill>
                          <a:schemeClr val="bg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Twentieth Century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50 000 (диск с ПО), лицензия до 3-ех шлемов.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Twentieth Century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На класс 250 000 руб.</a:t>
                      </a:r>
                      <a:endParaRPr sz="12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Twentieth Century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~ </a:t>
                      </a:r>
                      <a:r>
                        <a:rPr lang="ru-RU" sz="12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150 000</a:t>
                      </a:r>
                      <a:endParaRPr sz="12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Подписка (1 год): 50 000 </a:t>
                      </a:r>
                      <a:r>
                        <a:rPr lang="ru-RU" sz="1200" b="0" u="none" strike="noStrike" cap="none" dirty="0" err="1">
                          <a:solidFill>
                            <a:schemeClr val="bg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руб</a:t>
                      </a:r>
                      <a:r>
                        <a:rPr lang="ru-RU" sz="1200" b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Twentieth Century"/>
                          <a:cs typeface="Twentieth Century"/>
                          <a:sym typeface="Twentieth Century"/>
                        </a:rPr>
                        <a:t> /1 класс. На 1 школу: 7 классов (5-11)*50 000=350 000</a:t>
                      </a:r>
                      <a:endParaRPr sz="1200" b="0" u="none" strike="noStrike" cap="none" dirty="0">
                        <a:solidFill>
                          <a:schemeClr val="bg1"/>
                        </a:solidFill>
                        <a:latin typeface="+mn-lt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L="91450" marR="91450" marT="45725" marB="45725"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94" name="Google Shape;29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13613" y="96488"/>
            <a:ext cx="609120" cy="54144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7"/>
          <p:cNvSpPr/>
          <p:nvPr/>
        </p:nvSpPr>
        <p:spPr>
          <a:xfrm>
            <a:off x="2639616" y="167153"/>
            <a:ext cx="685461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146194"/>
                </a:solidFill>
                <a:latin typeface="+mj-lt"/>
                <a:ea typeface="Century Gothic"/>
                <a:cs typeface="Century Gothic"/>
                <a:sym typeface="Century Gothic"/>
              </a:rPr>
              <a:t>УЛЬЯНОВСКИЙ ГОСУДАРСТВЕННЫЙ УНИВЕРСИТЕТ</a:t>
            </a:r>
            <a:endParaRPr sz="2000" dirty="0">
              <a:solidFill>
                <a:srgbClr val="FFFFFF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6" name="Google Shape;296;p7"/>
          <p:cNvSpPr/>
          <p:nvPr/>
        </p:nvSpPr>
        <p:spPr>
          <a:xfrm>
            <a:off x="4079776" y="414043"/>
            <a:ext cx="360716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FFFFFF"/>
                </a:solidFill>
                <a:latin typeface="+mj-lt"/>
                <a:ea typeface="Times New Roman"/>
                <a:cs typeface="Times New Roman"/>
                <a:sym typeface="Times New Roman"/>
              </a:rPr>
              <a:t>Анализ конкурентов</a:t>
            </a:r>
            <a:endParaRPr sz="2800" dirty="0">
              <a:solidFill>
                <a:srgbClr val="000000"/>
              </a:solidFill>
              <a:latin typeface="+mj-lt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581" y="1455555"/>
            <a:ext cx="2376000" cy="11186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24" y="1455555"/>
            <a:ext cx="2356180" cy="11093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446" y="1460564"/>
            <a:ext cx="2376001" cy="11136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4170" y="567263"/>
            <a:ext cx="4320481" cy="794258"/>
          </a:xfrm>
        </p:spPr>
        <p:txBody>
          <a:bodyPr/>
          <a:lstStyle/>
          <a:p>
            <a:r>
              <a:rPr lang="ru-RU" dirty="0" smtClean="0"/>
              <a:t>План реализации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1410" y="1628800"/>
            <a:ext cx="9905999" cy="3541714"/>
          </a:xfrm>
        </p:spPr>
        <p:txBody>
          <a:bodyPr>
            <a:normAutofit lnSpcReduction="10000"/>
          </a:bodyPr>
          <a:lstStyle/>
          <a:p>
            <a:pPr marL="542925" indent="-457200">
              <a:buFont typeface="+mj-lt"/>
              <a:buAutoNum type="arabicPeriod"/>
            </a:pPr>
            <a:r>
              <a:rPr lang="ru-RU" dirty="0" smtClean="0">
                <a:latin typeface="+mn-lt"/>
              </a:rPr>
              <a:t>Провести дополнительные проблемные интервью (</a:t>
            </a:r>
            <a:r>
              <a:rPr lang="en-US" dirty="0" err="1" smtClean="0">
                <a:latin typeface="+mn-lt"/>
              </a:rPr>
              <a:t>Custdev</a:t>
            </a:r>
            <a:r>
              <a:rPr lang="en-US" dirty="0" smtClean="0">
                <a:latin typeface="+mn-lt"/>
              </a:rPr>
              <a:t>)</a:t>
            </a:r>
            <a:r>
              <a:rPr lang="ru-RU" dirty="0" smtClean="0">
                <a:latin typeface="+mn-lt"/>
              </a:rPr>
              <a:t> со школьниками, преподавателями и директора школ (не менее 7 по каждой группе) – январь-февраль 2024.</a:t>
            </a:r>
          </a:p>
          <a:p>
            <a:pPr marL="542925" indent="-457200">
              <a:buFont typeface="+mj-lt"/>
              <a:buAutoNum type="arabicPeriod"/>
            </a:pPr>
            <a:r>
              <a:rPr lang="ru-RU" dirty="0" smtClean="0">
                <a:latin typeface="+mn-lt"/>
              </a:rPr>
              <a:t>Пишем техническое задание и ищем группу специалистов: </a:t>
            </a:r>
            <a:r>
              <a:rPr lang="en-US" dirty="0" smtClean="0">
                <a:latin typeface="+mn-lt"/>
              </a:rPr>
              <a:t>backend </a:t>
            </a:r>
            <a:r>
              <a:rPr lang="ru-RU" dirty="0" smtClean="0">
                <a:latin typeface="+mn-lt"/>
              </a:rPr>
              <a:t>и </a:t>
            </a:r>
            <a:r>
              <a:rPr lang="en-US" dirty="0" smtClean="0">
                <a:latin typeface="+mn-lt"/>
              </a:rPr>
              <a:t>frontend</a:t>
            </a:r>
            <a:r>
              <a:rPr lang="ru-RU" dirty="0" smtClean="0">
                <a:latin typeface="+mn-lt"/>
              </a:rPr>
              <a:t>, 3</a:t>
            </a:r>
            <a:r>
              <a:rPr lang="en-US" dirty="0" smtClean="0">
                <a:latin typeface="+mn-lt"/>
              </a:rPr>
              <a:t>D </a:t>
            </a:r>
            <a:r>
              <a:rPr lang="ru-RU" dirty="0" smtClean="0">
                <a:latin typeface="+mn-lt"/>
              </a:rPr>
              <a:t>визуализатор, </a:t>
            </a:r>
            <a:r>
              <a:rPr lang="en-US" dirty="0">
                <a:latin typeface="+mn-lt"/>
              </a:rPr>
              <a:t>UX/UI </a:t>
            </a:r>
            <a:r>
              <a:rPr lang="ru-RU" dirty="0" smtClean="0">
                <a:latin typeface="+mn-lt"/>
              </a:rPr>
              <a:t>дизайнер – март-апрель 2024.</a:t>
            </a:r>
          </a:p>
          <a:p>
            <a:pPr marL="542925" indent="-457200">
              <a:buFont typeface="+mj-lt"/>
              <a:buAutoNum type="arabicPeriod"/>
            </a:pPr>
            <a:r>
              <a:rPr lang="ru-RU" dirty="0" smtClean="0">
                <a:latin typeface="+mn-lt"/>
              </a:rPr>
              <a:t>Разработка платформы – май-октябрь 2024.</a:t>
            </a:r>
          </a:p>
          <a:p>
            <a:pPr marL="85725" indent="0">
              <a:buNone/>
            </a:pPr>
            <a:endParaRPr lang="ru-RU" dirty="0">
              <a:latin typeface="+mn-lt"/>
            </a:endParaRPr>
          </a:p>
        </p:txBody>
      </p:sp>
      <p:pic>
        <p:nvPicPr>
          <p:cNvPr id="6" name="Google Shape;81;p2">
            <a:extLst>
              <a:ext uri="{FF2B5EF4-FFF2-40B4-BE49-F238E27FC236}">
                <a16:creationId xmlns:a16="http://schemas.microsoft.com/office/drawing/2014/main" id="{D4888BD4-7F55-41C4-A17A-FD844B028B9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13613" y="96488"/>
            <a:ext cx="609120" cy="5414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4C5D19A-B52C-49E3-B3A4-20FF89526127}"/>
              </a:ext>
            </a:extLst>
          </p:cNvPr>
          <p:cNvSpPr/>
          <p:nvPr/>
        </p:nvSpPr>
        <p:spPr>
          <a:xfrm>
            <a:off x="2908778" y="167153"/>
            <a:ext cx="68627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600" lvl="0">
              <a:buClr>
                <a:srgbClr val="000000"/>
              </a:buClr>
              <a:buSzPts val="2000"/>
            </a:pPr>
            <a:r>
              <a:rPr lang="ru-RU" sz="2000" dirty="0">
                <a:solidFill>
                  <a:srgbClr val="146194"/>
                </a:solidFill>
                <a:latin typeface="+mj-lt"/>
                <a:ea typeface="Century Gothic"/>
                <a:cs typeface="Century Gothic"/>
                <a:sym typeface="Century Gothic"/>
              </a:rPr>
              <a:t>УЛЬЯНОВСКИЙ ГОСУДАРСТВЕННЫЙ УНИВЕРСИТЕТ</a:t>
            </a:r>
            <a:endParaRPr lang="ru-RU" sz="2000" dirty="0">
              <a:solidFill>
                <a:srgbClr val="FFFFFF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10282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8106" y="338880"/>
            <a:ext cx="609120" cy="54144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8"/>
          <p:cNvSpPr/>
          <p:nvPr/>
        </p:nvSpPr>
        <p:spPr>
          <a:xfrm>
            <a:off x="2207568" y="409545"/>
            <a:ext cx="683667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146194"/>
                </a:solidFill>
                <a:latin typeface="+mj-lt"/>
                <a:ea typeface="Century Gothic"/>
                <a:cs typeface="Century Gothic"/>
                <a:sym typeface="Century Gothic"/>
              </a:rPr>
              <a:t>УЛЬЯНОВСКИЙ ГОСУДАРСТВЕННЫЙ УНИВЕРСИТЕТ</a:t>
            </a:r>
            <a:endParaRPr sz="2000" dirty="0">
              <a:solidFill>
                <a:srgbClr val="FFFFFF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7" name="Google Shape;307;p8"/>
          <p:cNvSpPr/>
          <p:nvPr/>
        </p:nvSpPr>
        <p:spPr>
          <a:xfrm>
            <a:off x="5070556" y="957196"/>
            <a:ext cx="136191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FFFFFF"/>
                </a:solidFill>
                <a:latin typeface="+mj-lt"/>
                <a:ea typeface="Times New Roman"/>
                <a:cs typeface="Times New Roman"/>
                <a:sym typeface="Times New Roman"/>
              </a:rPr>
              <a:t>КОМАНДА</a:t>
            </a:r>
            <a:endParaRPr sz="1800" dirty="0">
              <a:solidFill>
                <a:srgbClr val="000000"/>
              </a:solidFill>
              <a:latin typeface="+mj-lt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308" name="Google Shape;308;p8"/>
          <p:cNvGraphicFramePr/>
          <p:nvPr>
            <p:extLst>
              <p:ext uri="{D42A27DB-BD31-4B8C-83A1-F6EECF244321}">
                <p14:modId xmlns:p14="http://schemas.microsoft.com/office/powerpoint/2010/main" val="4190890466"/>
              </p:ext>
            </p:extLst>
          </p:nvPr>
        </p:nvGraphicFramePr>
        <p:xfrm>
          <a:off x="5310182" y="1500174"/>
          <a:ext cx="6253325" cy="5098207"/>
        </p:xfrm>
        <a:graphic>
          <a:graphicData uri="http://schemas.openxmlformats.org/drawingml/2006/table">
            <a:tbl>
              <a:tblPr>
                <a:noFill/>
                <a:tableStyleId>{AC3E1D8E-E3CA-43CE-81AA-6FEF796FE5BC}</a:tableStyleId>
              </a:tblPr>
              <a:tblGrid>
                <a:gridCol w="33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4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26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Twentieth Century"/>
                        <a:buNone/>
                      </a:pP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4425" marR="64425" marT="32225" marB="322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Ф.И.О.</a:t>
                      </a:r>
                      <a:endParaRPr sz="1200" b="1" u="none" strike="noStrike" cap="none" dirty="0"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Образование/достижения</a:t>
                      </a:r>
                      <a:endParaRPr sz="1200" b="1" u="none" strike="noStrike" cap="none"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 err="1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Неваев</a:t>
                      </a:r>
                      <a:r>
                        <a:rPr lang="ru-RU" sz="1200" b="1" u="none" strike="noStrike" cap="none" dirty="0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Алексей Сергеевич</a:t>
                      </a:r>
                      <a:endParaRPr dirty="0">
                        <a:latin typeface="+mn-lt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УлГУ, ИФФВТ,  Аспирант кафедры «Техносферная безопасность»</a:t>
                      </a:r>
                      <a:endParaRPr sz="1000" u="none" strike="noStrike" cap="none"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1800" marR="41800" marT="20900" marB="209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 err="1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Багаутдинов</a:t>
                      </a:r>
                      <a:r>
                        <a:rPr lang="ru-RU" sz="1200" b="1" u="none" strike="noStrike" cap="none" dirty="0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Альберт </a:t>
                      </a:r>
                      <a:r>
                        <a:rPr lang="ru-RU" sz="1200" b="1" u="none" strike="noStrike" cap="none" dirty="0" err="1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Рамисович</a:t>
                      </a:r>
                      <a:endParaRPr sz="1200" b="1" u="none" strike="noStrike" cap="none" dirty="0"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УлГУ, ИФФВТ,  Студент 3 курса  кафедры «Техносферная безопасность»</a:t>
                      </a:r>
                      <a:endParaRPr sz="1000" u="none" strike="noStrike" cap="none"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1800" marR="41800" marT="20900" marB="209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Воробьева Светлана Петровна</a:t>
                      </a:r>
                      <a:endParaRPr sz="1200" b="1" u="none" strike="noStrike" cap="none" dirty="0">
                        <a:solidFill>
                          <a:schemeClr val="lt1"/>
                        </a:solidFill>
                        <a:latin typeface="+mn-lt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УлГУ, ИФФВТ,  Студент 3 курса  кафедры «Техносферная безопасность»</a:t>
                      </a:r>
                      <a:endParaRPr sz="1000" u="none" strike="noStrike" cap="none"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1800" marR="41800" marT="20900" marB="209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Казачкин Николай Александрович</a:t>
                      </a:r>
                      <a:endParaRPr dirty="0">
                        <a:latin typeface="+mn-lt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УлГУ, ИФФВТ,  Студент 3 курса  кафедры «Техносферная безопасность»</a:t>
                      </a:r>
                      <a:endParaRPr sz="1000" u="none" strike="noStrike" cap="none"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1800" marR="41800" marT="20900" marB="209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 err="1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Мачалин</a:t>
                      </a:r>
                      <a:r>
                        <a:rPr lang="ru-RU" sz="1200" b="1" u="none" strike="noStrike" cap="none" dirty="0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Владимир Викторович</a:t>
                      </a:r>
                      <a:endParaRPr dirty="0">
                        <a:latin typeface="+mn-lt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 err="1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УлГУ</a:t>
                      </a:r>
                      <a:r>
                        <a:rPr lang="ru-RU" sz="1000" u="none" strike="noStrike" cap="none" dirty="0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, ИФФВТ,  Студент 3 курса  кафедры «</a:t>
                      </a:r>
                      <a:r>
                        <a:rPr lang="ru-RU" sz="1000" u="none" strike="noStrike" cap="none" dirty="0" err="1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Техносферная</a:t>
                      </a:r>
                      <a:r>
                        <a:rPr lang="ru-RU" sz="1000" u="none" strike="noStrike" cap="none" dirty="0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безопасность»</a:t>
                      </a:r>
                      <a:endParaRPr sz="1000" u="none" strike="noStrike" cap="none" dirty="0"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1800" marR="41800" marT="20900" marB="209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7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Родионова Татьяна Александровна</a:t>
                      </a:r>
                      <a:endParaRPr dirty="0">
                        <a:latin typeface="+mn-lt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 err="1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УлГУ</a:t>
                      </a:r>
                      <a:r>
                        <a:rPr lang="ru-RU" sz="1000" u="none" strike="noStrike" cap="none" dirty="0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, ИФФВТ,  Студент 3 курса  кафедры «</a:t>
                      </a:r>
                      <a:r>
                        <a:rPr lang="ru-RU" sz="1000" u="none" strike="noStrike" cap="none" dirty="0" err="1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Техносферная</a:t>
                      </a:r>
                      <a:r>
                        <a:rPr lang="ru-RU" sz="1000" u="none" strike="noStrike" cap="none" dirty="0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безопасность»</a:t>
                      </a:r>
                      <a:endParaRPr sz="1000" u="none" strike="noStrike" cap="none" dirty="0"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1800" marR="41800" marT="20900" marB="209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 err="1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Соврасов</a:t>
                      </a:r>
                      <a:r>
                        <a:rPr lang="ru-RU" sz="1200" b="1" u="none" strike="noStrike" cap="none" dirty="0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 Владислав Андреевич </a:t>
                      </a:r>
                      <a:endParaRPr dirty="0">
                        <a:latin typeface="+mn-lt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 err="1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УлГУ</a:t>
                      </a:r>
                      <a:r>
                        <a:rPr lang="ru-RU" sz="1000" u="none" strike="noStrike" cap="none" dirty="0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, ИФФВТ,  Студент 3 курса  кафедры «</a:t>
                      </a:r>
                      <a:r>
                        <a:rPr lang="ru-RU" sz="1000" u="none" strike="noStrike" cap="none" dirty="0" err="1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Техносферная</a:t>
                      </a:r>
                      <a:r>
                        <a:rPr lang="ru-RU" sz="1000" u="none" strike="noStrike" cap="none" dirty="0"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безопасность»</a:t>
                      </a:r>
                      <a:endParaRPr sz="1000" u="none" strike="noStrike" cap="none" dirty="0"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1800" marR="41800" marT="20900" marB="209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6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Кренделев</a:t>
                      </a:r>
                      <a:r>
                        <a:rPr lang="ru-RU" sz="1200" b="1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Антон Александрович 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u="none" strike="noStrike" cap="none" dirty="0"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Times New Roman"/>
                        <a:buNone/>
                      </a:pPr>
                      <a:r>
                        <a:rPr lang="ru-RU" sz="100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УлГУ</a:t>
                      </a:r>
                      <a:r>
                        <a:rPr lang="ru-RU" sz="100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, ИФФВТ,  Студент 3 курса  кафедры «</a:t>
                      </a:r>
                      <a:r>
                        <a:rPr lang="ru-RU" sz="100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Техносферная</a:t>
                      </a:r>
                      <a:r>
                        <a:rPr lang="ru-RU" sz="100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безопасность»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1800" marR="41800" marT="20900" marB="209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3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Агишева Любовь Олеговна 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+mn-lt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u="none" strike="noStrike" cap="none"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Times New Roman"/>
                        <a:buNone/>
                      </a:pPr>
                      <a:r>
                        <a:rPr lang="ru-RU" sz="100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УлГУ</a:t>
                      </a:r>
                      <a:r>
                        <a:rPr lang="ru-RU" sz="100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, ИФФВТ,  Студент 3 курса  кафедры «</a:t>
                      </a:r>
                      <a:r>
                        <a:rPr lang="ru-RU" sz="100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Техносферная</a:t>
                      </a:r>
                      <a:r>
                        <a:rPr lang="ru-RU" sz="100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безопасность»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1800" marR="41800" marT="20900" marB="209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3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Наумов Павел Юрьевич</a:t>
                      </a:r>
                      <a:endParaRPr>
                        <a:latin typeface="+mn-lt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Times New Roman"/>
                        <a:buNone/>
                      </a:pPr>
                      <a:r>
                        <a:rPr lang="ru-RU" sz="100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УлГУ</a:t>
                      </a:r>
                      <a:r>
                        <a:rPr lang="ru-RU" sz="100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, ИФФВТ,  Студент 3 курса  кафедры «</a:t>
                      </a:r>
                      <a:r>
                        <a:rPr lang="ru-RU" sz="100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Техносферная</a:t>
                      </a:r>
                      <a:r>
                        <a:rPr lang="ru-RU" sz="100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безопасность»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1800" marR="41800" marT="20900" marB="209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3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Мельников Роман Вадимович</a:t>
                      </a:r>
                      <a:endParaRPr>
                        <a:latin typeface="+mn-lt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Times New Roman"/>
                        <a:buNone/>
                      </a:pPr>
                      <a:r>
                        <a:rPr lang="ru-RU" sz="100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УлГУ</a:t>
                      </a:r>
                      <a:r>
                        <a:rPr lang="ru-RU" sz="100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, ИФФВТ,  Студент 3 курса  кафедры «</a:t>
                      </a:r>
                      <a:r>
                        <a:rPr lang="ru-RU" sz="100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Техносферная</a:t>
                      </a:r>
                      <a:r>
                        <a:rPr lang="ru-RU" sz="100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безопасность»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1800" marR="41800" marT="20900" marB="209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3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Харитонов Кирилл Петрович </a:t>
                      </a:r>
                      <a:endParaRPr>
                        <a:latin typeface="+mn-lt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Times New Roman"/>
                        <a:buNone/>
                      </a:pPr>
                      <a:r>
                        <a:rPr lang="ru-RU" sz="100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УлГУ</a:t>
                      </a:r>
                      <a:r>
                        <a:rPr lang="ru-RU" sz="100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, ИФФВТ,  Студент 3 курса  кафедры «</a:t>
                      </a:r>
                      <a:r>
                        <a:rPr lang="ru-RU" sz="100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Техносферная</a:t>
                      </a:r>
                      <a:r>
                        <a:rPr lang="ru-RU" sz="100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безопасность»</a:t>
                      </a:r>
                      <a:endParaRPr dirty="0">
                        <a:latin typeface="+mn-lt"/>
                      </a:endParaRPr>
                    </a:p>
                  </a:txBody>
                  <a:tcPr marL="41800" marR="41800" marT="20900" marB="209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3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Седанов Александр Юрьевич</a:t>
                      </a:r>
                      <a:endParaRPr>
                        <a:latin typeface="+mn-lt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Times New Roman"/>
                        <a:buNone/>
                      </a:pPr>
                      <a:r>
                        <a:rPr lang="ru-RU" sz="100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УлГУ</a:t>
                      </a:r>
                      <a:r>
                        <a:rPr lang="ru-RU" sz="100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, ИФФВТ,  Студент 3 курса  кафедры «</a:t>
                      </a:r>
                      <a:r>
                        <a:rPr lang="ru-RU" sz="100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Техносферная</a:t>
                      </a:r>
                      <a:r>
                        <a:rPr lang="ru-RU" sz="100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безопасность»</a:t>
                      </a:r>
                      <a:endParaRPr dirty="0">
                        <a:latin typeface="+mn-lt"/>
                      </a:endParaRPr>
                    </a:p>
                  </a:txBody>
                  <a:tcPr marL="41800" marR="41800" marT="20900" marB="209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004D567-BE4F-43F5-8AEE-0B62A8AF3001}"/>
              </a:ext>
            </a:extLst>
          </p:cNvPr>
          <p:cNvSpPr txBox="1"/>
          <p:nvPr/>
        </p:nvSpPr>
        <p:spPr>
          <a:xfrm>
            <a:off x="1738282" y="4797152"/>
            <a:ext cx="21311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  <a:cs typeface="Times New Roman" panose="02020603050405020304" pitchFamily="18" charset="0"/>
              </a:rPr>
              <a:t>- Управление проектом</a:t>
            </a:r>
          </a:p>
          <a:p>
            <a:r>
              <a:rPr lang="ru-RU" dirty="0">
                <a:latin typeface="+mn-lt"/>
                <a:cs typeface="Times New Roman" panose="02020603050405020304" pitchFamily="18" charset="0"/>
              </a:rPr>
              <a:t>- Лидер команды</a:t>
            </a:r>
          </a:p>
          <a:p>
            <a:r>
              <a:rPr lang="ru-RU" dirty="0">
                <a:latin typeface="+mn-lt"/>
                <a:cs typeface="Times New Roman" panose="02020603050405020304" pitchFamily="18" charset="0"/>
              </a:rPr>
              <a:t>- Студент 4-го курса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1615280"/>
            <a:ext cx="2381985" cy="318187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E628AB0-4376-4EDF-A14E-8BF97BAFDF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642551"/>
              </p:ext>
            </p:extLst>
          </p:nvPr>
        </p:nvGraphicFramePr>
        <p:xfrm>
          <a:off x="1559496" y="836712"/>
          <a:ext cx="8673484" cy="59431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6742">
                  <a:extLst>
                    <a:ext uri="{9D8B030D-6E8A-4147-A177-3AD203B41FA5}">
                      <a16:colId xmlns:a16="http://schemas.microsoft.com/office/drawing/2014/main" val="1370468561"/>
                    </a:ext>
                  </a:extLst>
                </a:gridCol>
                <a:gridCol w="4336742">
                  <a:extLst>
                    <a:ext uri="{9D8B030D-6E8A-4147-A177-3AD203B41FA5}">
                      <a16:colId xmlns:a16="http://schemas.microsoft.com/office/drawing/2014/main" val="1439425970"/>
                    </a:ext>
                  </a:extLst>
                </a:gridCol>
              </a:tblGrid>
              <a:tr h="30648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Ф.И.О.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Контакты   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420471444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Еремин Олег Алексеевич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+79876891930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337332245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err="1">
                          <a:solidFill>
                            <a:schemeClr val="bg1"/>
                          </a:solidFill>
                          <a:latin typeface="+mn-lt"/>
                        </a:rPr>
                        <a:t>Неваев</a:t>
                      </a: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 Алексей Сергеевич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+</a:t>
                      </a: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9374500192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401764453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Багаутдинов Альберт </a:t>
                      </a:r>
                      <a:r>
                        <a:rPr lang="ru-RU" sz="14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Рамисович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+7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9378713904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406709365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Воробьева Светлана Петровна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+7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9966424272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405942453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Казачкин Николай Александрович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+79063935752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55168882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Мачалин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Владимир Викторович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+7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9603660667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224579727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Родионова Татьяна Александровна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+7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9176178839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29012059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Соврасов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Владислав Андреевич 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+7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9603753908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347673718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Кренделев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Антон Александрович 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+7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9020011346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257465512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Агишева Любовь Олеговна 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+7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9000296280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3086669832"/>
                  </a:ext>
                </a:extLst>
              </a:tr>
              <a:tr h="33325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Наумов Павел Юрьевич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+79041869378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80517873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Мельников Роман Вадимович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+79370341037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3804648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Харитонов Кирилл Петрович 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+79021233796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48941736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Седанов Александр Юрьевич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+79022443557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3388566600"/>
                  </a:ext>
                </a:extLst>
              </a:tr>
            </a:tbl>
          </a:graphicData>
        </a:graphic>
      </p:graphicFrame>
      <p:pic>
        <p:nvPicPr>
          <p:cNvPr id="5" name="Google Shape;81;p2">
            <a:extLst>
              <a:ext uri="{FF2B5EF4-FFF2-40B4-BE49-F238E27FC236}">
                <a16:creationId xmlns:a16="http://schemas.microsoft.com/office/drawing/2014/main" id="{57E67E2B-6B80-4757-B7F4-5FC9EC7D389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208106" y="177779"/>
            <a:ext cx="609120" cy="5414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4A75CC6-9983-4C29-AE15-E3288046D07B}"/>
              </a:ext>
            </a:extLst>
          </p:cNvPr>
          <p:cNvSpPr/>
          <p:nvPr/>
        </p:nvSpPr>
        <p:spPr>
          <a:xfrm>
            <a:off x="2320123" y="248444"/>
            <a:ext cx="68627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600" lvl="0">
              <a:buClr>
                <a:srgbClr val="000000"/>
              </a:buClr>
              <a:buSzPts val="2000"/>
            </a:pPr>
            <a:r>
              <a:rPr lang="ru-RU" sz="2000" dirty="0">
                <a:solidFill>
                  <a:srgbClr val="146194"/>
                </a:solidFill>
                <a:latin typeface="+mj-lt"/>
                <a:ea typeface="Century Gothic"/>
                <a:cs typeface="Century Gothic"/>
                <a:sym typeface="Century Gothic"/>
              </a:rPr>
              <a:t>УЛЬЯНОВСКИЙ ГОСУДАРСТВЕННЫЙ УНИВЕРСИТЕТ</a:t>
            </a:r>
            <a:endParaRPr lang="ru-RU" sz="2000" dirty="0">
              <a:solidFill>
                <a:srgbClr val="FFFFFF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106D827-521E-4059-B2C6-09F0B707C316}"/>
              </a:ext>
            </a:extLst>
          </p:cNvPr>
          <p:cNvSpPr/>
          <p:nvPr/>
        </p:nvSpPr>
        <p:spPr>
          <a:xfrm>
            <a:off x="5069273" y="546002"/>
            <a:ext cx="11592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000000"/>
              </a:buClr>
              <a:buSzPts val="1800"/>
            </a:pPr>
            <a:r>
              <a:rPr lang="ru-RU" dirty="0">
                <a:solidFill>
                  <a:srgbClr val="FFFFFF"/>
                </a:solidFill>
                <a:latin typeface="+mj-lt"/>
                <a:ea typeface="Century Gothic"/>
                <a:cs typeface="Century Gothic"/>
                <a:sym typeface="Century Gothic"/>
              </a:rPr>
              <a:t>КОНТАКТЫ</a:t>
            </a:r>
            <a:endParaRPr lang="ru-RU" dirty="0">
              <a:solidFill>
                <a:srgbClr val="000000"/>
              </a:solidFill>
              <a:latin typeface="+mj-lt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281353" y="1197343"/>
            <a:ext cx="11614639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>
                <a:solidFill>
                  <a:schemeClr val="tx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СПАСИБО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 ЗА ВНИМАНИЕ</a:t>
            </a:r>
            <a:r>
              <a:rPr sz="7200" dirty="0">
                <a:solidFill>
                  <a:schemeClr val="tx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!</a:t>
            </a:r>
          </a:p>
          <a:p>
            <a:pPr algn="ctr"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7200" dirty="0">
              <a:solidFill>
                <a:schemeClr val="tx1">
                  <a:lumMod val="95000"/>
                </a:schemeClr>
              </a:solidFill>
              <a:latin typeface="+mj-lt"/>
            </a:endParaRPr>
          </a:p>
          <a:p>
            <a:pPr algn="ctr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>
                <a:solidFill>
                  <a:schemeClr val="tx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КОНТАКТЫ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 ЛИДЕРА ПРОЕКТА</a:t>
            </a:r>
            <a:endParaRPr dirty="0">
              <a:solidFill>
                <a:schemeClr val="tx1">
                  <a:lumMod val="95000"/>
                </a:schemeClr>
              </a:solidFill>
              <a:latin typeface="+mj-lt"/>
              <a:ea typeface="Gilroy-ExtraBold"/>
              <a:cs typeface="Times New Roman" panose="02020603050405020304" pitchFamily="18" charset="0"/>
              <a:sym typeface="Gilroy-ExtraBold"/>
            </a:endParaRPr>
          </a:p>
          <a:p>
            <a:pPr algn="ctr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>
                <a:solidFill>
                  <a:schemeClr val="tx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8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987 689 19 30</a:t>
            </a:r>
            <a:endParaRPr dirty="0">
              <a:solidFill>
                <a:schemeClr val="tx1">
                  <a:lumMod val="9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" dirty="0">
                <a:solidFill>
                  <a:schemeClr val="tx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E</a:t>
            </a:r>
            <a:r>
              <a:rPr dirty="0">
                <a:solidFill>
                  <a:schemeClr val="tx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mail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: 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ereminoleg200338@gmail.com</a:t>
            </a:r>
            <a:endParaRPr lang="ru-RU" dirty="0">
              <a:solidFill>
                <a:schemeClr val="tx1">
                  <a:lumMod val="9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1509</TotalTime>
  <Words>987</Words>
  <Application>Microsoft Office PowerPoint</Application>
  <PresentationFormat>Широкоэкранный</PresentationFormat>
  <Paragraphs>186</Paragraphs>
  <Slides>11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Twentieth Century</vt:lpstr>
      <vt:lpstr>Arial</vt:lpstr>
      <vt:lpstr>Times New Roman</vt:lpstr>
      <vt:lpstr>Century Gothic</vt:lpstr>
      <vt:lpstr>Gilroy-ExtraBold</vt:lpstr>
      <vt:lpstr>Calibri</vt:lpstr>
      <vt:lpstr>Gilroy-Light</vt:lpstr>
      <vt:lpstr>Контур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Бизнес модель</vt:lpstr>
      <vt:lpstr>Презентация PowerPoint</vt:lpstr>
      <vt:lpstr>План реализации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Олег</dc:creator>
  <cp:lastModifiedBy>Олег</cp:lastModifiedBy>
  <cp:revision>57</cp:revision>
  <dcterms:created xsi:type="dcterms:W3CDTF">2023-12-04T13:12:02Z</dcterms:created>
  <dcterms:modified xsi:type="dcterms:W3CDTF">2023-12-13T14:45:52Z</dcterms:modified>
</cp:coreProperties>
</file>