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0" r:id="rId3"/>
    <p:sldId id="335" r:id="rId4"/>
    <p:sldId id="336" r:id="rId5"/>
    <p:sldId id="322" r:id="rId6"/>
    <p:sldId id="323" r:id="rId7"/>
    <p:sldId id="324" r:id="rId8"/>
    <p:sldId id="325" r:id="rId9"/>
    <p:sldId id="326" r:id="rId10"/>
    <p:sldId id="327" r:id="rId11"/>
    <p:sldId id="328" r:id="rId12"/>
    <p:sldId id="329" r:id="rId13"/>
    <p:sldId id="330" r:id="rId14"/>
    <p:sldId id="331" r:id="rId15"/>
    <p:sldId id="332" r:id="rId16"/>
    <p:sldId id="333" r:id="rId17"/>
    <p:sldId id="334" r:id="rId18"/>
    <p:sldId id="264" r:id="rId19"/>
    <p:sldId id="271" r:id="rId20"/>
    <p:sldId id="272" r:id="rId21"/>
    <p:sldId id="273" r:id="rId22"/>
    <p:sldId id="265" r:id="rId23"/>
    <p:sldId id="267" r:id="rId24"/>
    <p:sldId id="257" r:id="rId25"/>
    <p:sldId id="337" r:id="rId26"/>
    <p:sldId id="338" r:id="rId27"/>
    <p:sldId id="275" r:id="rId28"/>
    <p:sldId id="289" r:id="rId29"/>
    <p:sldId id="276" r:id="rId30"/>
    <p:sldId id="292" r:id="rId31"/>
    <p:sldId id="277" r:id="rId32"/>
    <p:sldId id="288" r:id="rId33"/>
    <p:sldId id="278" r:id="rId34"/>
    <p:sldId id="290" r:id="rId35"/>
    <p:sldId id="279" r:id="rId36"/>
    <p:sldId id="280" r:id="rId37"/>
    <p:sldId id="293" r:id="rId38"/>
    <p:sldId id="281" r:id="rId39"/>
    <p:sldId id="283" r:id="rId40"/>
    <p:sldId id="294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748"/>
    <a:srgbClr val="FF6600"/>
    <a:srgbClr val="FF9900"/>
    <a:srgbClr val="FA992E"/>
    <a:srgbClr val="FF80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144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59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Google Shape;180;p3">
            <a:extLst>
              <a:ext uri="{FF2B5EF4-FFF2-40B4-BE49-F238E27FC236}">
                <a16:creationId xmlns:a16="http://schemas.microsoft.com/office/drawing/2014/main" xmlns="" id="{A887E007-FA55-4D19-1DD9-869A8A060E9D}"/>
              </a:ext>
            </a:extLst>
          </p:cNvPr>
          <p:cNvSpPr txBox="1"/>
          <p:nvPr/>
        </p:nvSpPr>
        <p:spPr>
          <a:xfrm>
            <a:off x="2472266" y="0"/>
            <a:ext cx="6596501" cy="156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Первая в г. Челябинск площадка для подготовки к «Играм будущего» на базе Ур СЭИ</a:t>
            </a:r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7020272" y="2276872"/>
            <a:ext cx="1915038" cy="165618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The Ural Business, It and Sport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co-training centre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252;p31"/>
          <p:cNvSpPr/>
          <p:nvPr/>
        </p:nvSpPr>
        <p:spPr>
          <a:xfrm>
            <a:off x="554419" y="450585"/>
            <a:ext cx="5673765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lvl="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  <a:buFont typeface="Arial"/>
              <a:buNone/>
            </a:pPr>
            <a:r>
              <a:rPr lang="ru-RU" sz="3200" dirty="0">
                <a:latin typeface="+mj-lt"/>
                <a:ea typeface="+mj-ea"/>
                <a:cs typeface="Times New Roman" panose="02020603050405020304" pitchFamily="18" charset="0"/>
              </a:rPr>
              <a:t>Команда проекта</a:t>
            </a:r>
            <a:endParaRPr sz="3200" dirty="0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" name="Google Shape;253;p31"/>
          <p:cNvSpPr txBox="1">
            <a:spLocks noGrp="1"/>
          </p:cNvSpPr>
          <p:nvPr>
            <p:ph type="sldNum" idx="12"/>
          </p:nvPr>
        </p:nvSpPr>
        <p:spPr>
          <a:xfrm>
            <a:off x="11417225" y="6318250"/>
            <a:ext cx="366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2</a:t>
            </a:fld>
            <a:endParaRPr/>
          </a:p>
        </p:txBody>
      </p:sp>
      <p:sp>
        <p:nvSpPr>
          <p:cNvPr id="12" name="Google Shape;256;p31"/>
          <p:cNvSpPr txBox="1"/>
          <p:nvPr/>
        </p:nvSpPr>
        <p:spPr>
          <a:xfrm>
            <a:off x="313509" y="1683549"/>
            <a:ext cx="6479176" cy="4154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latin typeface="+mj-lt"/>
                <a:cs typeface="Times New Roman" panose="02020603050405020304" pitchFamily="18" charset="0"/>
              </a:rPr>
              <a:t>Студенты института: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+mj-lt"/>
                <a:cs typeface="Times New Roman" panose="02020603050405020304" pitchFamily="18" charset="0"/>
              </a:rPr>
              <a:t>Данилюк Анастасия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+mj-lt"/>
                <a:cs typeface="Times New Roman" panose="02020603050405020304" pitchFamily="18" charset="0"/>
              </a:rPr>
              <a:t>Казакова Елизавета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+mj-lt"/>
                <a:cs typeface="Times New Roman" panose="02020603050405020304" pitchFamily="18" charset="0"/>
              </a:rPr>
              <a:t>Соколова Елена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 err="1">
                <a:latin typeface="+mj-lt"/>
                <a:cs typeface="Times New Roman" panose="02020603050405020304" pitchFamily="18" charset="0"/>
              </a:rPr>
              <a:t>Суздалева</a:t>
            </a:r>
            <a:r>
              <a:rPr lang="ru-RU" sz="2800" dirty="0">
                <a:latin typeface="+mj-lt"/>
                <a:cs typeface="Times New Roman" panose="02020603050405020304" pitchFamily="18" charset="0"/>
              </a:rPr>
              <a:t> Дарья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800" b="1" dirty="0">
              <a:latin typeface="+mj-lt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b="1" dirty="0">
              <a:latin typeface="+mj-lt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+mj-lt"/>
                <a:cs typeface="Times New Roman" panose="02020603050405020304" pitchFamily="18" charset="0"/>
              </a:rPr>
              <a:t>Кураторы: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+mj-lt"/>
                <a:cs typeface="Times New Roman" panose="02020603050405020304" pitchFamily="18" charset="0"/>
              </a:rPr>
              <a:t>Зубкова О.В.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– 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зам. директора по УВР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+mj-lt"/>
                <a:cs typeface="Times New Roman" panose="02020603050405020304" pitchFamily="18" charset="0"/>
              </a:rPr>
              <a:t>Рогозина И.В –  начальник отдела маркетинга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>
                <a:latin typeface="+mj-lt"/>
                <a:cs typeface="Times New Roman" panose="02020603050405020304" pitchFamily="18" charset="0"/>
              </a:rPr>
              <a:t>Шафикова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 Г.А. – инженер-программист  отдела маркетинга</a:t>
            </a:r>
            <a:endParaRPr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IMG_59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2563" y="1023218"/>
            <a:ext cx="5223933" cy="39179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hygital-Games.-AZh.-21.09-0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5533" y="1340768"/>
            <a:ext cx="7500883" cy="4610319"/>
          </a:xfrm>
          <a:prstGeom prst="rect">
            <a:avLst/>
          </a:prstGeom>
        </p:spPr>
      </p:pic>
      <p:sp>
        <p:nvSpPr>
          <p:cNvPr id="3" name="Google Shape;252;p31"/>
          <p:cNvSpPr/>
          <p:nvPr/>
        </p:nvSpPr>
        <p:spPr>
          <a:xfrm>
            <a:off x="554419" y="450585"/>
            <a:ext cx="8122037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lvl="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  <a:buFont typeface="Arial"/>
              <a:buNone/>
            </a:pPr>
            <a:r>
              <a:rPr lang="ru-RU" sz="2400" dirty="0">
                <a:latin typeface="+mj-lt"/>
                <a:ea typeface="+mj-ea"/>
                <a:cs typeface="Times New Roman" panose="02020603050405020304" pitchFamily="18" charset="0"/>
              </a:rPr>
              <a:t>Наш продукт – многофункциональное пространство в центре г. Челябинск на базе актового зала Ур СЭИ</a:t>
            </a:r>
            <a:endParaRPr sz="2400" dirty="0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Google Shape;252;p31"/>
          <p:cNvSpPr/>
          <p:nvPr/>
        </p:nvSpPr>
        <p:spPr>
          <a:xfrm>
            <a:off x="395536" y="6021288"/>
            <a:ext cx="8122037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lvl="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  <a:buFont typeface="Arial"/>
              <a:buNone/>
            </a:pPr>
            <a:r>
              <a:rPr lang="ru-RU" sz="3200" dirty="0">
                <a:latin typeface="+mj-lt"/>
                <a:ea typeface="+mj-ea"/>
                <a:cs typeface="Times New Roman" panose="02020603050405020304" pitchFamily="18" charset="0"/>
              </a:rPr>
              <a:t>Целевое назначение: </a:t>
            </a:r>
            <a:r>
              <a:rPr lang="en-US" sz="3200" dirty="0">
                <a:latin typeface="+mj-lt"/>
                <a:ea typeface="+mj-ea"/>
                <a:cs typeface="Times New Roman" panose="02020603050405020304" pitchFamily="18" charset="0"/>
              </a:rPr>
              <a:t>it</a:t>
            </a:r>
            <a:r>
              <a:rPr lang="ru-RU" sz="3200" dirty="0">
                <a:latin typeface="+mj-lt"/>
                <a:ea typeface="+mj-ea"/>
                <a:cs typeface="Times New Roman" panose="02020603050405020304" pitchFamily="18" charset="0"/>
              </a:rPr>
              <a:t>, спорт, бизнес…</a:t>
            </a:r>
            <a:endParaRPr sz="3200" dirty="0">
              <a:latin typeface="+mj-lt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32656"/>
            <a:ext cx="784887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17.10.2023  г. был проведен «мозговой штурм», в котором приняли участие 50 человек.</a:t>
            </a:r>
          </a:p>
          <a:p>
            <a:endParaRPr lang="ru-RU" sz="2000" dirty="0"/>
          </a:p>
          <a:p>
            <a:r>
              <a:rPr lang="ru-RU" sz="2000" dirty="0"/>
              <a:t>Среди них команды органов студенческого самоуправления:</a:t>
            </a:r>
          </a:p>
          <a:p>
            <a:pPr marL="342900" indent="-342900">
              <a:buAutoNum type="arabicPeriod"/>
            </a:pPr>
            <a:r>
              <a:rPr lang="ru-RU" sz="2000" dirty="0"/>
              <a:t>Профком студентов</a:t>
            </a:r>
          </a:p>
          <a:p>
            <a:pPr marL="342900" indent="-342900">
              <a:buAutoNum type="arabicPeriod"/>
            </a:pPr>
            <a:r>
              <a:rPr lang="ru-RU" sz="2000" dirty="0"/>
              <a:t>Студенческие отряды</a:t>
            </a:r>
          </a:p>
          <a:p>
            <a:pPr marL="342900" indent="-342900">
              <a:buAutoNum type="arabicPeriod"/>
            </a:pPr>
            <a:r>
              <a:rPr lang="ru-RU" sz="2000" dirty="0"/>
              <a:t>Студенческое научное общество</a:t>
            </a:r>
          </a:p>
          <a:p>
            <a:pPr marL="342900" indent="-342900">
              <a:buAutoNum type="arabicPeriod"/>
            </a:pPr>
            <a:r>
              <a:rPr lang="ru-RU" sz="2000" dirty="0"/>
              <a:t>Спортклуб «Медведи»</a:t>
            </a:r>
          </a:p>
          <a:p>
            <a:pPr marL="342900" indent="-342900">
              <a:buAutoNum type="arabicPeriod"/>
            </a:pPr>
            <a:r>
              <a:rPr lang="ru-RU" sz="2000" dirty="0" err="1"/>
              <a:t>Киберклуб</a:t>
            </a:r>
            <a:endParaRPr lang="ru-RU" sz="2000" dirty="0"/>
          </a:p>
          <a:p>
            <a:pPr marL="342900" indent="-342900">
              <a:buAutoNum type="arabicPeriod"/>
            </a:pPr>
            <a:r>
              <a:rPr lang="ru-RU" sz="2000" dirty="0"/>
              <a:t>Творческие коллективы,</a:t>
            </a:r>
          </a:p>
          <a:p>
            <a:pPr marL="457200" indent="-457200">
              <a:buAutoNum type="arabicPeriod" startAt="7"/>
            </a:pPr>
            <a:r>
              <a:rPr lang="ru-RU" sz="2000" dirty="0"/>
              <a:t>Команда преподавателей Ур СЭИ и Академического колледжа (наш арендатор) и выпускников Ур СЭИ (предприниматели, банкиры)</a:t>
            </a:r>
          </a:p>
          <a:p>
            <a:pPr marL="457200" indent="-457200"/>
            <a:endParaRPr lang="ru-RU" sz="2000" dirty="0"/>
          </a:p>
          <a:p>
            <a:pPr marL="342900" indent="-342900"/>
            <a:r>
              <a:rPr lang="ru-RU" sz="2000" dirty="0"/>
              <a:t>		Было высказано более 25 идей по поводу возможностей использования многофункционального пространства на базе актового зала Ур СЭИ (Приложение 1).</a:t>
            </a:r>
          </a:p>
          <a:p>
            <a:pPr marL="342900" indent="-342900" algn="ctr"/>
            <a:endParaRPr lang="ru-RU" sz="2000" b="1" dirty="0"/>
          </a:p>
          <a:p>
            <a:pPr marL="342900" indent="-342900" algn="ctr"/>
            <a:r>
              <a:rPr lang="ru-RU" sz="2000" b="1" dirty="0"/>
              <a:t>Мозговой штурм позволил выделить 5 основных сегментов целевой аудитории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60000" lnSpcReduction="20000"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Целевая аудитория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№ 1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Ural Business, It and Sport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co-training centre</a:t>
            </a:r>
            <a:endParaRPr lang="ru-RU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3284984"/>
            <a:ext cx="2952328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Команда </a:t>
            </a:r>
            <a:r>
              <a:rPr lang="ru-RU" dirty="0" err="1"/>
              <a:t>киберспортсменов</a:t>
            </a:r>
            <a:r>
              <a:rPr lang="ru-RU" dirty="0"/>
              <a:t> Ур СЭИ и др. вузов</a:t>
            </a:r>
          </a:p>
          <a:p>
            <a:r>
              <a:rPr lang="ru-RU" dirty="0"/>
              <a:t>Характеристики:</a:t>
            </a:r>
          </a:p>
          <a:p>
            <a:r>
              <a:rPr lang="ru-RU" dirty="0"/>
              <a:t>18-22 года.</a:t>
            </a:r>
          </a:p>
          <a:p>
            <a:r>
              <a:rPr lang="ru-RU" dirty="0"/>
              <a:t>Есть деньги на аренду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5192032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Когда </a:t>
            </a:r>
            <a:r>
              <a:rPr lang="ru-RU" dirty="0"/>
              <a:t>я готовлюсь к турниру по </a:t>
            </a:r>
            <a:r>
              <a:rPr lang="ru-RU" dirty="0" err="1"/>
              <a:t>киберспорту</a:t>
            </a:r>
            <a:r>
              <a:rPr lang="ru-RU" dirty="0"/>
              <a:t>,</a:t>
            </a:r>
            <a:endParaRPr lang="ru-RU" b="1" dirty="0"/>
          </a:p>
          <a:p>
            <a:r>
              <a:rPr lang="ru-RU" b="1" dirty="0"/>
              <a:t>Я хочу </a:t>
            </a:r>
            <a:r>
              <a:rPr lang="ru-RU" dirty="0"/>
              <a:t>тренироваться со своей командой в месте, максимально похожем на площадку будущих соревнований,</a:t>
            </a:r>
            <a:endParaRPr lang="ru-RU" b="1" dirty="0"/>
          </a:p>
          <a:p>
            <a:r>
              <a:rPr lang="ru-RU" b="1" dirty="0"/>
              <a:t>Чтобы </a:t>
            </a:r>
            <a:r>
              <a:rPr lang="ru-RU" dirty="0"/>
              <a:t>повысить свой профессиональный уровень</a:t>
            </a:r>
          </a:p>
          <a:p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139951" y="1700808"/>
            <a:ext cx="201622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Цели: Проводить командные тренировки и участвовать в соревнованиях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39952" y="2780928"/>
            <a:ext cx="201622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Потребности:</a:t>
            </a:r>
          </a:p>
          <a:p>
            <a:r>
              <a:rPr lang="ru-RU" sz="1400" dirty="0"/>
              <a:t>Повышать свой уровень за счет более частых тренировок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9952" y="3861048"/>
            <a:ext cx="201622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Наблюдения:</a:t>
            </a:r>
          </a:p>
          <a:p>
            <a:r>
              <a:rPr lang="ru-RU" sz="1400" dirty="0"/>
              <a:t>В форумах обсуждали и видели командные соревнования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8224" y="1700808"/>
            <a:ext cx="201622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Возможности:</a:t>
            </a:r>
          </a:p>
          <a:p>
            <a:r>
              <a:rPr lang="ru-RU" sz="1400" dirty="0"/>
              <a:t>Есть опыт командных тренировок</a:t>
            </a:r>
          </a:p>
          <a:p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588224" y="2780928"/>
            <a:ext cx="201622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Задачи: обеспечить интеграцию своих занятий с расписанием Ур СЭИ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8224" y="3861048"/>
            <a:ext cx="201622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Барьеры: Отсутствует возможность </a:t>
            </a:r>
            <a:r>
              <a:rPr lang="ru-RU" sz="1400" dirty="0" err="1"/>
              <a:t>соби-раться</a:t>
            </a:r>
            <a:r>
              <a:rPr lang="ru-RU" sz="1400" dirty="0"/>
              <a:t> командой на базе Ур СЭИ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2952328" cy="158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Гипотеза о проблеме клиентского сегмента № 1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39552" y="692696"/>
            <a:ext cx="822960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lvl="0" algn="just">
              <a:spcBef>
                <a:spcPct val="0"/>
              </a:spcBef>
            </a:pPr>
            <a:r>
              <a:rPr kumimoji="0" lang="ru-RU" sz="4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Команды </a:t>
            </a:r>
            <a:r>
              <a:rPr kumimoji="0" lang="ru-RU" sz="44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кибер-спортсменов</a:t>
            </a:r>
            <a:r>
              <a:rPr kumimoji="0" lang="ru-RU" sz="4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испытывают проблему отсутствия оборудованного под </a:t>
            </a:r>
            <a:r>
              <a:rPr kumimoji="0" lang="ru-RU" sz="44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кибер-спорт</a:t>
            </a:r>
            <a:r>
              <a:rPr kumimoji="0" lang="ru-RU" sz="4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зала в г. Челябинск при организации тренировок и соревнований и чтобы ее решить </a:t>
            </a:r>
            <a:r>
              <a:rPr lang="ru-RU" sz="4400" dirty="0"/>
              <a:t>вынуждены заниматься в условиях, не позволяющих подготовиться на должном уровне к соревнованиям/ездить на соревнования в другие города</a:t>
            </a:r>
            <a:r>
              <a:rPr kumimoji="0" lang="ru-RU" sz="4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, что ведет к потере квалификации, возможностей саморазвития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2564904"/>
            <a:ext cx="8229600" cy="2448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just">
              <a:spcBef>
                <a:spcPct val="0"/>
              </a:spcBef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Многофункциональный актовый зал</a:t>
            </a:r>
            <a:r>
              <a:rPr kumimoji="0" lang="ru-RU" sz="16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решает проблему </a:t>
            </a:r>
            <a:r>
              <a:rPr lang="ru-RU" sz="1600" dirty="0"/>
              <a:t>отсутствия оборудованного под </a:t>
            </a:r>
            <a:r>
              <a:rPr lang="ru-RU" sz="1600" dirty="0" err="1"/>
              <a:t>кибер-спорт</a:t>
            </a:r>
            <a:r>
              <a:rPr lang="ru-RU" sz="1600" dirty="0"/>
              <a:t> зала в г. Челябинск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для </a:t>
            </a:r>
            <a:r>
              <a:rPr lang="ru-RU" sz="1600" dirty="0"/>
              <a:t>команд </a:t>
            </a:r>
            <a:r>
              <a:rPr lang="ru-RU" sz="1600" dirty="0" err="1"/>
              <a:t>кибер-спортсменов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с помощью </a:t>
            </a:r>
            <a:r>
              <a:rPr kumimoji="0" lang="ru-RU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перепроектирования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площади актового зала</a:t>
            </a:r>
            <a:r>
              <a:rPr kumimoji="0" lang="ru-RU" sz="16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6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УрСЭ</a:t>
            </a:r>
            <a:r>
              <a:rPr lang="ru-RU" sz="1600" dirty="0">
                <a:latin typeface="+mj-lt"/>
                <a:ea typeface="+mj-ea"/>
                <a:cs typeface="+mj-cs"/>
              </a:rPr>
              <a:t>И </a:t>
            </a:r>
            <a:r>
              <a:rPr kumimoji="0" lang="ru-RU" sz="16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с выделением сцены и зон для команд и амфитеатра с посадочными местами для зрителей турниров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и порождает следующие выгоды:</a:t>
            </a:r>
          </a:p>
          <a:p>
            <a:pPr marL="742950" marR="0" lvl="0" indent="-7429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dirty="0">
                <a:latin typeface="+mj-lt"/>
                <a:ea typeface="+mj-ea"/>
                <a:cs typeface="+mj-cs"/>
              </a:rPr>
              <a:t>возможность организации качественных тренировок;</a:t>
            </a:r>
          </a:p>
          <a:p>
            <a:pPr marL="742950" marR="0" lvl="0" indent="-7429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dirty="0">
                <a:latin typeface="+mj-lt"/>
                <a:ea typeface="+mj-ea"/>
                <a:cs typeface="+mj-cs"/>
              </a:rPr>
              <a:t>возможность проведения соревнований по </a:t>
            </a:r>
            <a:r>
              <a:rPr lang="ru-RU" sz="1600" dirty="0" err="1">
                <a:latin typeface="+mj-lt"/>
                <a:ea typeface="+mj-ea"/>
                <a:cs typeface="+mj-cs"/>
              </a:rPr>
              <a:t>кибер-спорту</a:t>
            </a:r>
            <a:r>
              <a:rPr lang="ru-RU" sz="1600" dirty="0">
                <a:latin typeface="+mj-lt"/>
                <a:ea typeface="+mj-ea"/>
                <a:cs typeface="+mj-cs"/>
              </a:rPr>
              <a:t>.</a:t>
            </a:r>
          </a:p>
          <a:p>
            <a:pPr marL="742950" marR="0" lvl="0" indent="-7429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67544" y="1844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Гипотеза о предполагаемом продукте № 1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39552" y="4725144"/>
            <a:ext cx="8229600" cy="187220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Каналы привлечения клиентов: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кибер-ассоциации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клубы (сарафанное</a:t>
            </a:r>
            <a:r>
              <a:rPr kumimoji="0" lang="ru-RU" sz="1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радио в чатах игр)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Принцип выстраивания взаимоотношений с клиентом: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Договор об оказании платных образовательных услуг* / аренды помещения</a:t>
            </a:r>
          </a:p>
          <a:p>
            <a:r>
              <a:rPr lang="ru-RU" sz="1600" dirty="0"/>
              <a:t>*В зависимости от источника финансирования команды.</a:t>
            </a:r>
          </a:p>
          <a:p>
            <a:r>
              <a:rPr lang="ru-RU" sz="1600" dirty="0"/>
              <a:t>Наши студенты могут быть приняты по ГПД в качестве тренеров для других команд.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60000" lnSpcReduction="20000"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Целевая аудитория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№ 2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Ural Business, It and Sport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co-training centre</a:t>
            </a:r>
            <a:endParaRPr lang="ru-RU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3341310"/>
            <a:ext cx="3384376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/>
              <a:t>Организаторы </a:t>
            </a:r>
            <a:r>
              <a:rPr lang="ru-RU" sz="1600" dirty="0" err="1"/>
              <a:t>киберспорта</a:t>
            </a:r>
            <a:r>
              <a:rPr lang="ru-RU" sz="1600" dirty="0"/>
              <a:t>, </a:t>
            </a:r>
            <a:r>
              <a:rPr lang="ru-RU" sz="1600" dirty="0" err="1"/>
              <a:t>фиджитал-спорта</a:t>
            </a:r>
            <a:endParaRPr lang="ru-RU" sz="1600" dirty="0"/>
          </a:p>
          <a:p>
            <a:r>
              <a:rPr lang="ru-RU" sz="1600" dirty="0"/>
              <a:t>Характеристики:</a:t>
            </a:r>
          </a:p>
          <a:p>
            <a:r>
              <a:rPr lang="ru-RU" sz="1600" dirty="0"/>
              <a:t>Профессионалы разного возраста</a:t>
            </a:r>
          </a:p>
          <a:p>
            <a:r>
              <a:rPr lang="ru-RU" sz="1600" dirty="0"/>
              <a:t>Высокий уровень доходов или доступ к источникам финансирования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5373216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Когда </a:t>
            </a:r>
            <a:r>
              <a:rPr lang="ru-RU" dirty="0"/>
              <a:t>я организовываю турниру по </a:t>
            </a:r>
            <a:r>
              <a:rPr lang="ru-RU" dirty="0" err="1"/>
              <a:t>киберспорту</a:t>
            </a:r>
            <a:r>
              <a:rPr lang="ru-RU" dirty="0"/>
              <a:t>,</a:t>
            </a:r>
            <a:endParaRPr lang="ru-RU" b="1" dirty="0"/>
          </a:p>
          <a:p>
            <a:r>
              <a:rPr lang="ru-RU" b="1" dirty="0"/>
              <a:t>Я хочу </a:t>
            </a:r>
            <a:r>
              <a:rPr lang="ru-RU" dirty="0"/>
              <a:t>получать доходы не только от команд, но и от продажи входных билетов,</a:t>
            </a:r>
            <a:endParaRPr lang="ru-RU" b="1" dirty="0"/>
          </a:p>
          <a:p>
            <a:r>
              <a:rPr lang="ru-RU" b="1" dirty="0"/>
              <a:t>Чтобы </a:t>
            </a:r>
            <a:r>
              <a:rPr lang="ru-RU" dirty="0"/>
              <a:t>повысить свои доходы</a:t>
            </a:r>
          </a:p>
          <a:p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95936" y="1700808"/>
            <a:ext cx="201622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Цели:</a:t>
            </a:r>
          </a:p>
          <a:p>
            <a:r>
              <a:rPr lang="ru-RU" sz="1400" dirty="0"/>
              <a:t>Рост доходов и прибыли</a:t>
            </a:r>
          </a:p>
          <a:p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2780928"/>
            <a:ext cx="201622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Потребности:</a:t>
            </a:r>
          </a:p>
          <a:p>
            <a:r>
              <a:rPr lang="ru-RU" sz="1400" dirty="0"/>
              <a:t>Проводить больше турниров</a:t>
            </a:r>
          </a:p>
          <a:p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3995936" y="3861048"/>
            <a:ext cx="201622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Наблюдения:</a:t>
            </a:r>
          </a:p>
          <a:p>
            <a:r>
              <a:rPr lang="ru-RU" sz="1400" dirty="0"/>
              <a:t>В форумах обсуждали и видели командные соревнования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6176" y="1700808"/>
            <a:ext cx="2736303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Возможности:</a:t>
            </a:r>
          </a:p>
          <a:p>
            <a:r>
              <a:rPr lang="ru-RU" sz="1400" dirty="0"/>
              <a:t>Есть опыт организации, связи с </a:t>
            </a:r>
            <a:r>
              <a:rPr lang="ru-RU" sz="1400" dirty="0" err="1"/>
              <a:t>киберспортсменами</a:t>
            </a:r>
            <a:r>
              <a:rPr lang="ru-RU" sz="1400" dirty="0"/>
              <a:t> и их объединениями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56176" y="2780928"/>
            <a:ext cx="273630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Задачи: арендовать или </a:t>
            </a:r>
            <a:r>
              <a:rPr lang="ru-RU" sz="1400" dirty="0" err="1"/>
              <a:t>участ-вовать</a:t>
            </a:r>
            <a:r>
              <a:rPr lang="ru-RU" sz="1400" dirty="0"/>
              <a:t> в качестве инвестора с создании зала для </a:t>
            </a:r>
            <a:r>
              <a:rPr lang="ru-RU" sz="1400" dirty="0" err="1"/>
              <a:t>кибер-фиджитал</a:t>
            </a:r>
            <a:r>
              <a:rPr lang="ru-RU" sz="1400" dirty="0"/>
              <a:t> спорта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6176" y="3861048"/>
            <a:ext cx="273630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Барьеры:</a:t>
            </a:r>
          </a:p>
          <a:p>
            <a:r>
              <a:rPr lang="ru-RU" sz="1400" dirty="0"/>
              <a:t>Нет  подходящих по функционалу помещений в г. Челябинск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39949"/>
            <a:ext cx="3384376" cy="1990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Гипотеза о проблеме клиентского сегмента № 2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39552" y="620688"/>
            <a:ext cx="822960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just">
              <a:spcBef>
                <a:spcPct val="0"/>
              </a:spcBef>
            </a:pPr>
            <a:r>
              <a:rPr lang="ru-RU" sz="1600" dirty="0">
                <a:latin typeface="+mj-lt"/>
              </a:rPr>
              <a:t>Организаторы </a:t>
            </a:r>
            <a:r>
              <a:rPr lang="ru-RU" sz="1600" dirty="0" err="1">
                <a:latin typeface="+mj-lt"/>
              </a:rPr>
              <a:t>киберспорта</a:t>
            </a:r>
            <a:r>
              <a:rPr lang="ru-RU" sz="1600" dirty="0">
                <a:latin typeface="+mj-lt"/>
              </a:rPr>
              <a:t>, </a:t>
            </a:r>
            <a:r>
              <a:rPr lang="ru-RU" sz="1600" dirty="0" err="1">
                <a:latin typeface="+mj-lt"/>
              </a:rPr>
              <a:t>фиджитал-спорта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испытывает проблему отсутствия оборудованного под </a:t>
            </a:r>
            <a:r>
              <a:rPr kumimoji="0" lang="ru-RU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кибер-спорт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/</a:t>
            </a:r>
            <a:r>
              <a:rPr kumimoji="0" lang="ru-RU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фиджитал-спорт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зала в г. Челябинск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при организации соревнований и чтобы ее решить </a:t>
            </a:r>
            <a:r>
              <a:rPr lang="ru-RU" sz="1600" dirty="0"/>
              <a:t>вынуждены ездить на соревнования в другие города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, которые обходятся </a:t>
            </a:r>
            <a:r>
              <a:rPr lang="ru-RU" sz="1600" dirty="0">
                <a:latin typeface="+mj-lt"/>
                <a:ea typeface="+mj-ea"/>
                <a:cs typeface="+mj-cs"/>
              </a:rPr>
              <a:t>потерей времени</a:t>
            </a:r>
            <a:endParaRPr kumimoji="0" lang="ru-RU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2204864"/>
            <a:ext cx="8229600" cy="2448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just">
              <a:spcBef>
                <a:spcPct val="0"/>
              </a:spcBef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Многофункциональный актовый зал решает проблему </a:t>
            </a:r>
            <a:r>
              <a:rPr lang="ru-RU" sz="1600" dirty="0"/>
              <a:t>отсутствия оборудованного под </a:t>
            </a:r>
            <a:r>
              <a:rPr lang="ru-RU" sz="1600" dirty="0" err="1"/>
              <a:t>кибер-спорт</a:t>
            </a:r>
            <a:r>
              <a:rPr lang="ru-RU" sz="1600" dirty="0"/>
              <a:t>/</a:t>
            </a:r>
            <a:r>
              <a:rPr lang="ru-RU" sz="1600" dirty="0" err="1"/>
              <a:t>фиджитал-спорт</a:t>
            </a:r>
            <a:r>
              <a:rPr lang="ru-RU" sz="1600" dirty="0"/>
              <a:t> зала в г. Челябинск</a:t>
            </a:r>
            <a:r>
              <a:rPr lang="en-US" sz="1600" dirty="0"/>
              <a:t> </a:t>
            </a:r>
            <a:r>
              <a:rPr lang="ru-RU" sz="1600" dirty="0"/>
              <a:t>для команд </a:t>
            </a:r>
            <a:r>
              <a:rPr lang="ru-RU" sz="1600" dirty="0" err="1"/>
              <a:t>кибер-спортсменов</a:t>
            </a:r>
            <a:r>
              <a:rPr lang="ru-RU" sz="1600" dirty="0"/>
              <a:t>, </a:t>
            </a:r>
            <a:r>
              <a:rPr lang="ru-RU" sz="1600" dirty="0" err="1"/>
              <a:t>фиджитал-спортсменов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при </a:t>
            </a:r>
            <a:r>
              <a:rPr kumimoji="0" lang="ru-RU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перепроектировании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площади актового зала </a:t>
            </a:r>
            <a:r>
              <a:rPr kumimoji="0" lang="ru-RU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УрСЭИ</a:t>
            </a:r>
            <a:r>
              <a:rPr kumimoji="0" lang="ru-RU" sz="16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с выделением сцены и зон для команд, спортивной площадки и амфитеатра с посадочными местами для зрителей турниров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и порождает следующие выгоды:</a:t>
            </a:r>
          </a:p>
          <a:p>
            <a:pPr marL="742950" marR="0" lvl="0" indent="-7429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dirty="0">
                <a:latin typeface="+mj-lt"/>
                <a:ea typeface="+mj-ea"/>
                <a:cs typeface="+mj-cs"/>
              </a:rPr>
              <a:t>возможность проведения соревнований по </a:t>
            </a:r>
            <a:r>
              <a:rPr lang="ru-RU" sz="1600" dirty="0" err="1">
                <a:latin typeface="+mj-lt"/>
                <a:ea typeface="+mj-ea"/>
                <a:cs typeface="+mj-cs"/>
              </a:rPr>
              <a:t>кибер-спорту</a:t>
            </a:r>
            <a:r>
              <a:rPr lang="ru-RU" sz="1600" dirty="0">
                <a:latin typeface="+mj-lt"/>
                <a:ea typeface="+mj-ea"/>
                <a:cs typeface="+mj-cs"/>
              </a:rPr>
              <a:t>, </a:t>
            </a:r>
            <a:r>
              <a:rPr lang="ru-RU" sz="1600" dirty="0" err="1">
                <a:latin typeface="+mj-lt"/>
                <a:ea typeface="+mj-ea"/>
                <a:cs typeface="+mj-cs"/>
              </a:rPr>
              <a:t>фиджитал-спорту</a:t>
            </a:r>
            <a:r>
              <a:rPr lang="ru-RU" sz="1600" dirty="0">
                <a:latin typeface="+mj-lt"/>
                <a:ea typeface="+mj-ea"/>
                <a:cs typeface="+mj-cs"/>
              </a:rPr>
              <a:t> и получения доходов от них.</a:t>
            </a:r>
          </a:p>
          <a:p>
            <a:pPr marL="742950" marR="0" lvl="0" indent="-7429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11560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Гипотеза о предполагаемом продукте № 2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67544" y="4365104"/>
            <a:ext cx="8229600" cy="208823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Каналы привлечения клиентов: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реклама на специализированных площадках (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авито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суточно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и т.п.</a:t>
            </a:r>
            <a:r>
              <a:rPr kumimoji="0" lang="ru-RU" sz="1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), 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e-mail</a:t>
            </a:r>
            <a:r>
              <a:rPr kumimoji="0" lang="ru-RU" sz="1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-рассылка в ассоциации </a:t>
            </a:r>
            <a:r>
              <a:rPr kumimoji="0" lang="ru-RU" sz="16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фиджитал-спорта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Принцип выстраивания взаимоотношений с клиентом: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Договор об оказании платных образовательных услуг* / аренды помещения</a:t>
            </a:r>
          </a:p>
          <a:p>
            <a:r>
              <a:rPr lang="ru-RU" sz="1600" dirty="0"/>
              <a:t>*В зависимости от источника финансирования команды.</a:t>
            </a:r>
          </a:p>
          <a:p>
            <a:r>
              <a:rPr lang="ru-RU" sz="1600" dirty="0"/>
              <a:t>Наши студенты могут быть приняты по ГПД в качестве тренеров для других команд.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60000" lnSpcReduction="20000"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Целевая аудитория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№ 3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Ural Business, It and Sport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co-training centre</a:t>
            </a:r>
            <a:endParaRPr lang="ru-RU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3501008"/>
            <a:ext cx="3168352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Дети и молодежь</a:t>
            </a:r>
          </a:p>
          <a:p>
            <a:r>
              <a:rPr lang="ru-RU" dirty="0"/>
              <a:t>Характеристики:</a:t>
            </a:r>
          </a:p>
          <a:p>
            <a:r>
              <a:rPr lang="ru-RU" dirty="0"/>
              <a:t>12-22 года</a:t>
            </a:r>
          </a:p>
          <a:p>
            <a:r>
              <a:rPr lang="ru-RU" dirty="0"/>
              <a:t>Юноши (90%), девушки (10%)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5192032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Когда </a:t>
            </a:r>
            <a:r>
              <a:rPr lang="ru-RU" dirty="0"/>
              <a:t>я отмечаю день рождения,</a:t>
            </a:r>
            <a:endParaRPr lang="ru-RU" b="1" dirty="0"/>
          </a:p>
          <a:p>
            <a:r>
              <a:rPr lang="ru-RU" b="1" dirty="0"/>
              <a:t>Я хочу </a:t>
            </a:r>
            <a:r>
              <a:rPr lang="ru-RU" dirty="0"/>
              <a:t>с друзьями поиграть на</a:t>
            </a:r>
            <a:r>
              <a:rPr lang="en-US" dirty="0"/>
              <a:t> VR</a:t>
            </a:r>
            <a:r>
              <a:rPr lang="ru-RU" dirty="0"/>
              <a:t>-арене в любимые игры,</a:t>
            </a:r>
            <a:endParaRPr lang="ru-RU" b="1" dirty="0"/>
          </a:p>
          <a:p>
            <a:r>
              <a:rPr lang="ru-RU" b="1" dirty="0"/>
              <a:t>Чтобы </a:t>
            </a:r>
            <a:r>
              <a:rPr lang="ru-RU" dirty="0"/>
              <a:t>получить удовольствие от праздника и быть не хуже, чем мои друзья, которые меня уже звали на подобное мероприятие</a:t>
            </a:r>
          </a:p>
          <a:p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23928" y="1700808"/>
            <a:ext cx="2016224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Цели:</a:t>
            </a:r>
          </a:p>
          <a:p>
            <a:r>
              <a:rPr lang="ru-RU" sz="1400" dirty="0"/>
              <a:t>Классно провести время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23928" y="2564904"/>
            <a:ext cx="2016224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Потребности:</a:t>
            </a:r>
          </a:p>
          <a:p>
            <a:r>
              <a:rPr lang="ru-RU" sz="1400" dirty="0"/>
              <a:t>Проводить больше турниров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23928" y="3429000"/>
            <a:ext cx="2016224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Наблюдения:</a:t>
            </a:r>
          </a:p>
          <a:p>
            <a:r>
              <a:rPr lang="ru-RU" sz="1400" dirty="0"/>
              <a:t>Уже бывал/а и мне это  понравилось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6176" y="1700808"/>
            <a:ext cx="2664295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Возможности: Есть деньги и время для организации своего дня рождения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56176" y="2564904"/>
            <a:ext cx="2664296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Задачи: арендовать </a:t>
            </a:r>
            <a:r>
              <a:rPr lang="en-US" sz="1400" dirty="0"/>
              <a:t>VR</a:t>
            </a:r>
            <a:r>
              <a:rPr lang="ru-RU" sz="1400" dirty="0"/>
              <a:t>-арену недорого и в удобное время за счет родителей или свой счет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6176" y="3429000"/>
            <a:ext cx="2664296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Барьеры:</a:t>
            </a:r>
          </a:p>
          <a:p>
            <a:r>
              <a:rPr lang="en-US" sz="1400" dirty="0"/>
              <a:t>VR</a:t>
            </a:r>
            <a:r>
              <a:rPr lang="ru-RU" sz="1400" dirty="0"/>
              <a:t>-арены редко свободны по выходным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3168352" cy="2104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Гипотеза о проблеме клиентского сегмента № 3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95536" y="692696"/>
            <a:ext cx="822960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just">
              <a:spcBef>
                <a:spcPct val="0"/>
              </a:spcBef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Д</a:t>
            </a:r>
            <a:r>
              <a:rPr lang="ru-RU" sz="1600" dirty="0" err="1">
                <a:latin typeface="+mj-lt"/>
              </a:rPr>
              <a:t>ети</a:t>
            </a:r>
            <a:r>
              <a:rPr lang="ru-RU" sz="1600" dirty="0">
                <a:latin typeface="+mj-lt"/>
              </a:rPr>
              <a:t> и молодежь – любители </a:t>
            </a:r>
            <a:r>
              <a:rPr lang="en-US" sz="1600" dirty="0">
                <a:latin typeface="+mj-lt"/>
              </a:rPr>
              <a:t>VR</a:t>
            </a:r>
            <a:r>
              <a:rPr lang="ru-RU" sz="1600" dirty="0">
                <a:latin typeface="+mj-lt"/>
              </a:rPr>
              <a:t>-игр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испытывают проблему отсутствия свободных</a:t>
            </a:r>
            <a:r>
              <a:rPr kumimoji="0" lang="ru-RU" sz="16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16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VR</a:t>
            </a:r>
            <a:r>
              <a:rPr kumimoji="0" lang="ru-RU" sz="16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-арен в центре г. Челябинск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при планирования дней рождения  и корпоративных мероприятий и чтобы ее решить в</a:t>
            </a:r>
            <a:r>
              <a:rPr lang="ru-RU" sz="1600" dirty="0" err="1">
                <a:latin typeface="+mj-lt"/>
              </a:rPr>
              <a:t>ынуждены</a:t>
            </a:r>
            <a:r>
              <a:rPr lang="ru-RU" sz="1600" dirty="0">
                <a:latin typeface="+mj-lt"/>
              </a:rPr>
              <a:t> ездить в отдаленные районы города или платить деньги за много недель до мероприятия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, что ведет к </a:t>
            </a:r>
            <a:r>
              <a:rPr lang="ru-RU" sz="1600" dirty="0">
                <a:latin typeface="+mj-lt"/>
                <a:ea typeface="+mj-ea"/>
                <a:cs typeface="+mj-cs"/>
              </a:rPr>
              <a:t>потери времени (2-3 часа при 1 часе игры) и денег (6000 руб./час)</a:t>
            </a:r>
            <a:endParaRPr kumimoji="0" lang="ru-RU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95536" y="2348880"/>
            <a:ext cx="8229600" cy="2448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just">
              <a:spcBef>
                <a:spcPct val="0"/>
              </a:spcBef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Многофункциональный актовый зал решает проблему </a:t>
            </a:r>
            <a:r>
              <a:rPr lang="ru-RU" sz="1600" dirty="0"/>
              <a:t>отсутствия свободных </a:t>
            </a:r>
            <a:r>
              <a:rPr lang="en-US" sz="1600" dirty="0"/>
              <a:t>VR</a:t>
            </a:r>
            <a:r>
              <a:rPr lang="ru-RU" sz="1600" dirty="0"/>
              <a:t>-арен в центре г. Челябинск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для </a:t>
            </a:r>
            <a:r>
              <a:rPr lang="ru-RU" sz="1600" dirty="0"/>
              <a:t>детей и молодежи – любителей </a:t>
            </a:r>
            <a:r>
              <a:rPr lang="en-US" sz="1600" dirty="0"/>
              <a:t>VR</a:t>
            </a:r>
            <a:r>
              <a:rPr lang="ru-RU" sz="1600" dirty="0"/>
              <a:t>-игр 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при </a:t>
            </a:r>
            <a:r>
              <a:rPr lang="ru-RU" sz="1600" dirty="0" err="1"/>
              <a:t>перепроектировании</a:t>
            </a:r>
            <a:r>
              <a:rPr lang="ru-RU" sz="1600" dirty="0"/>
              <a:t> площади актового зала </a:t>
            </a:r>
            <a:r>
              <a:rPr lang="ru-RU" sz="1600" dirty="0" err="1"/>
              <a:t>УрСЭИ</a:t>
            </a:r>
            <a:r>
              <a:rPr lang="ru-RU" sz="1600" dirty="0"/>
              <a:t> с выделением ровной площадки для организации </a:t>
            </a:r>
            <a:r>
              <a:rPr lang="ru-RU" sz="1600" dirty="0" err="1"/>
              <a:t>спорт.площадки</a:t>
            </a:r>
            <a:r>
              <a:rPr lang="ru-RU" sz="1600" dirty="0"/>
              <a:t>, которую можно использовать и как </a:t>
            </a:r>
            <a:r>
              <a:rPr lang="en-US" sz="1600" dirty="0"/>
              <a:t>VR</a:t>
            </a:r>
            <a:r>
              <a:rPr lang="ru-RU" sz="1600" dirty="0"/>
              <a:t>-арену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и порождает следующие выгоды:</a:t>
            </a:r>
          </a:p>
          <a:p>
            <a:pPr marL="742950" marR="0" lvl="0" indent="-7429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dirty="0">
                <a:latin typeface="+mj-lt"/>
                <a:ea typeface="+mj-ea"/>
                <a:cs typeface="+mj-cs"/>
              </a:rPr>
              <a:t>возможность проведения дней рождений в центре города;</a:t>
            </a:r>
          </a:p>
          <a:p>
            <a:pPr marL="742950" marR="0" lvl="0" indent="-7429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dirty="0">
                <a:latin typeface="+mj-lt"/>
                <a:ea typeface="+mj-ea"/>
                <a:cs typeface="+mj-cs"/>
              </a:rPr>
              <a:t>экономия времени.</a:t>
            </a:r>
          </a:p>
          <a:p>
            <a:pPr marL="742950" marR="0" lvl="0" indent="-7429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67544" y="1700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Гипотеза о предполагаемом продукте № 3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95536" y="4509120"/>
            <a:ext cx="8229600" cy="18002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Каналы привлечения клиентов: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1600" dirty="0"/>
              <a:t> наружная реклама, создание </a:t>
            </a:r>
            <a:r>
              <a:rPr lang="ru-RU" sz="1600" dirty="0" err="1"/>
              <a:t>лендинговой</a:t>
            </a:r>
            <a:r>
              <a:rPr lang="ru-RU" sz="1600" dirty="0"/>
              <a:t> страницы, печатная реклама в ближайших компьютерных клубах,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сарафанное</a:t>
            </a:r>
            <a:r>
              <a:rPr kumimoji="0" lang="ru-RU" sz="1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радио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Принцип выстраивания взаимоотношений с клиентом: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Договор аренды помещения</a:t>
            </a:r>
          </a:p>
          <a:p>
            <a:pPr algn="ctr">
              <a:spcBef>
                <a:spcPct val="0"/>
              </a:spcBef>
            </a:pPr>
            <a:r>
              <a:rPr lang="ru-RU" sz="1600" dirty="0"/>
              <a:t>*Студенты могут быть приняты по ГПД в качестве организаторов мероприятий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60000" lnSpcReduction="20000"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Целевая аудитория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Ural Business, It and Sport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co-training centre</a:t>
            </a:r>
            <a:endParaRPr lang="ru-RU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6731" t="13734" r="27357" b="13467"/>
          <a:stretch>
            <a:fillRect/>
          </a:stretch>
        </p:blipFill>
        <p:spPr bwMode="auto">
          <a:xfrm>
            <a:off x="539552" y="1535494"/>
            <a:ext cx="2880320" cy="2109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39552" y="3717032"/>
            <a:ext cx="2952328" cy="120032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Студенты Ур СЭИ</a:t>
            </a:r>
          </a:p>
          <a:p>
            <a:r>
              <a:rPr lang="ru-RU" dirty="0"/>
              <a:t>Характеристики:</a:t>
            </a:r>
          </a:p>
          <a:p>
            <a:r>
              <a:rPr lang="ru-RU" dirty="0"/>
              <a:t>15-22 года</a:t>
            </a:r>
          </a:p>
          <a:p>
            <a:r>
              <a:rPr lang="ru-RU" dirty="0"/>
              <a:t>Очная форма обучения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4941168"/>
            <a:ext cx="82089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Когда </a:t>
            </a:r>
            <a:r>
              <a:rPr lang="ru-RU" dirty="0"/>
              <a:t>я занимаюсь физ.культурой,</a:t>
            </a:r>
            <a:endParaRPr lang="ru-RU" b="1" dirty="0"/>
          </a:p>
          <a:p>
            <a:r>
              <a:rPr lang="ru-RU" b="1" dirty="0"/>
              <a:t>Я хочу </a:t>
            </a:r>
            <a:r>
              <a:rPr lang="ru-RU" dirty="0"/>
              <a:t>делать это в специализированном месте,</a:t>
            </a:r>
            <a:endParaRPr lang="ru-RU" b="1" dirty="0"/>
          </a:p>
          <a:p>
            <a:r>
              <a:rPr lang="ru-RU" b="1" dirty="0"/>
              <a:t>Чтобы </a:t>
            </a:r>
            <a:r>
              <a:rPr lang="ru-RU" dirty="0"/>
              <a:t>иметь возможность заниматься не только йогой (для девушек),</a:t>
            </a:r>
          </a:p>
          <a:p>
            <a:r>
              <a:rPr lang="ru-RU" b="1" dirty="0"/>
              <a:t>Чтобы </a:t>
            </a:r>
            <a:r>
              <a:rPr lang="ru-RU" dirty="0"/>
              <a:t>иметь возможность заниматься не только на тренажерах (для юношей),</a:t>
            </a:r>
          </a:p>
          <a:p>
            <a:r>
              <a:rPr lang="ru-RU" b="1" dirty="0"/>
              <a:t>То есть чтобы иметь возможность – расширить спектр умений и навыков в области спорта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7904" y="1700808"/>
            <a:ext cx="2232248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Цели:</a:t>
            </a:r>
          </a:p>
          <a:p>
            <a:r>
              <a:rPr lang="ru-RU" sz="1400" dirty="0"/>
              <a:t>Хорошо выглядеть</a:t>
            </a:r>
          </a:p>
          <a:p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3707904" y="2546320"/>
            <a:ext cx="2232248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Потребности: Играть в баскетбол, </a:t>
            </a:r>
            <a:r>
              <a:rPr lang="ru-RU" sz="1400" dirty="0" err="1"/>
              <a:t>воллейбол</a:t>
            </a:r>
            <a:r>
              <a:rPr lang="ru-RU" sz="1400" dirty="0"/>
              <a:t>, </a:t>
            </a:r>
            <a:r>
              <a:rPr lang="ru-RU" sz="1400" dirty="0" err="1"/>
              <a:t>минифутбол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707904" y="3429000"/>
            <a:ext cx="2232248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Наблюдения:</a:t>
            </a:r>
          </a:p>
          <a:p>
            <a:r>
              <a:rPr lang="ru-RU" sz="1400" dirty="0"/>
              <a:t>Знаю, каким должен быть спортзал.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56176" y="1700808"/>
            <a:ext cx="2736303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Возможности: Умею и хочу играть в </a:t>
            </a:r>
            <a:r>
              <a:rPr lang="ru-RU" sz="1400" dirty="0" err="1"/>
              <a:t>в</a:t>
            </a:r>
            <a:r>
              <a:rPr lang="ru-RU" sz="1400" dirty="0"/>
              <a:t> баскетбол, </a:t>
            </a:r>
            <a:r>
              <a:rPr lang="ru-RU" sz="1400" dirty="0" err="1"/>
              <a:t>воллейбол</a:t>
            </a:r>
            <a:r>
              <a:rPr lang="ru-RU" sz="1400" dirty="0"/>
              <a:t>, </a:t>
            </a:r>
            <a:r>
              <a:rPr lang="ru-RU" sz="1400" dirty="0" err="1"/>
              <a:t>минифутбол</a:t>
            </a:r>
            <a:r>
              <a:rPr lang="ru-RU" sz="1400" dirty="0"/>
              <a:t>, плачу за обучение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6176" y="2564904"/>
            <a:ext cx="2736304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Задачи: не буду пропускать занятия!</a:t>
            </a:r>
          </a:p>
          <a:p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156176" y="3429000"/>
            <a:ext cx="2736304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Барьеры: Вынужден заниматься в неспециализированном помещении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Гипотеза о проблеме клиентского сегмента № 4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39552" y="4766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Студенты Ур СЭИ испытывают проблему (вынуждены заниматься йогой или на спортивных тренажерах) при занятии физ.культурой и чтобы ее решить прогуливают занятия, которые обходятся каждому студенту в 92 руб. в час. и занимают 126 часов за </a:t>
            </a:r>
            <a:r>
              <a:rPr kumimoji="0" lang="ru-RU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уч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. план.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1700808"/>
            <a:ext cx="8229600" cy="2448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Многофункциональный актовый зал решает проблему отсутствия</a:t>
            </a:r>
            <a:r>
              <a:rPr kumimoji="0" lang="ru-RU" sz="16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возможности иных форм </a:t>
            </a:r>
            <a:r>
              <a:rPr kumimoji="0" lang="ru-RU" sz="16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хзанятий</a:t>
            </a:r>
            <a:r>
              <a:rPr kumimoji="0" lang="ru-RU" sz="16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физ.культурой</a:t>
            </a:r>
            <a:r>
              <a:rPr lang="ru-RU" sz="1600" dirty="0">
                <a:latin typeface="+mj-lt"/>
                <a:ea typeface="+mj-ea"/>
                <a:cs typeface="+mj-cs"/>
              </a:rPr>
              <a:t> 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для студентов </a:t>
            </a:r>
            <a:r>
              <a:rPr kumimoji="0" lang="ru-RU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УрСЭИ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при </a:t>
            </a:r>
            <a:r>
              <a:rPr kumimoji="0" lang="ru-RU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перепроектировании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актового зала и порождает следующие выгоды:</a:t>
            </a:r>
          </a:p>
          <a:p>
            <a:pPr marL="742950" marR="0" lvl="0" indent="-7429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dirty="0">
                <a:latin typeface="+mj-lt"/>
                <a:ea typeface="+mj-ea"/>
                <a:cs typeface="+mj-cs"/>
              </a:rPr>
              <a:t>может быть расширен спектр спортивных игр;</a:t>
            </a:r>
          </a:p>
          <a:p>
            <a:pPr marL="742950" marR="0" lvl="0" indent="-7429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dirty="0">
                <a:latin typeface="+mj-lt"/>
                <a:ea typeface="+mj-ea"/>
                <a:cs typeface="+mj-cs"/>
              </a:rPr>
              <a:t>снизится процент непосещения занятий;</a:t>
            </a:r>
          </a:p>
          <a:p>
            <a:pPr marL="742950" marR="0" lvl="0" indent="-7429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dirty="0">
                <a:latin typeface="+mj-lt"/>
                <a:ea typeface="+mj-ea"/>
                <a:cs typeface="+mj-cs"/>
              </a:rPr>
              <a:t>появится возможность проведения соревнований внутри и вне вуза</a:t>
            </a:r>
          </a:p>
          <a:p>
            <a:pPr marL="742950" marR="0" lvl="0" indent="-7429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67544" y="1196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Гипотеза о предполагаемом продукте № 4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67544" y="3789040"/>
            <a:ext cx="8229600" cy="13681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Каналы привлечения клиентов: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клиенты уже есть 750 чел. – очная форма обучения.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Принцип выстраивания взаимоотношений с клиентом: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Договор об оказании платных образовательных услуг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60000" lnSpcReduction="20000"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Целевая аудитория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Ural Business, It and Sport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co-training centre</a:t>
            </a:r>
            <a:endParaRPr lang="ru-RU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2564904"/>
            <a:ext cx="3240360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Администрация колледжей-арендаторов:</a:t>
            </a:r>
          </a:p>
          <a:p>
            <a:r>
              <a:rPr lang="ru-RU" dirty="0"/>
              <a:t>Характеристика:</a:t>
            </a:r>
          </a:p>
          <a:p>
            <a:r>
              <a:rPr lang="ru-RU" dirty="0"/>
              <a:t>В постоянном поиске </a:t>
            </a:r>
            <a:r>
              <a:rPr lang="ru-RU" dirty="0" err="1"/>
              <a:t>спорт.залов</a:t>
            </a:r>
            <a:r>
              <a:rPr lang="ru-RU" dirty="0"/>
              <a:t>.</a:t>
            </a:r>
          </a:p>
          <a:p>
            <a:r>
              <a:rPr lang="ru-RU" dirty="0"/>
              <a:t>Есть деньги на аренду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3" y="4869160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Когда </a:t>
            </a:r>
            <a:r>
              <a:rPr lang="ru-RU" dirty="0"/>
              <a:t>я принимаю студентов на обучение,</a:t>
            </a:r>
            <a:endParaRPr lang="ru-RU" b="1" dirty="0"/>
          </a:p>
          <a:p>
            <a:r>
              <a:rPr lang="ru-RU" b="1" dirty="0"/>
              <a:t>Я хочу </a:t>
            </a:r>
            <a:r>
              <a:rPr lang="ru-RU" dirty="0"/>
              <a:t>гарантировать им проведение занятий по физкультуре в специализированном месте,</a:t>
            </a:r>
            <a:endParaRPr lang="ru-RU" b="1" dirty="0"/>
          </a:p>
          <a:p>
            <a:r>
              <a:rPr lang="ru-RU" b="1" dirty="0"/>
              <a:t>Чтобы </a:t>
            </a:r>
            <a:r>
              <a:rPr lang="ru-RU" dirty="0"/>
              <a:t>сохранить репутацию и обеспечить будущий набор обучающихся</a:t>
            </a:r>
          </a:p>
          <a:p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95936" y="1700808"/>
            <a:ext cx="201622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Цели:</a:t>
            </a:r>
          </a:p>
          <a:p>
            <a:r>
              <a:rPr lang="ru-RU" sz="1400" dirty="0"/>
              <a:t>Найти спортзал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95936" y="2348880"/>
            <a:ext cx="2016224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Потребности:</a:t>
            </a:r>
          </a:p>
          <a:p>
            <a:r>
              <a:rPr lang="ru-RU" sz="1400" dirty="0"/>
              <a:t>Проводить занятия по физкультуре,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95936" y="3212976"/>
            <a:ext cx="2016224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Наблюдения:</a:t>
            </a:r>
          </a:p>
          <a:p>
            <a:r>
              <a:rPr lang="ru-RU" sz="1400" dirty="0"/>
              <a:t>Знаю, каким должен быть спортзал.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6176" y="1700808"/>
            <a:ext cx="2736303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Возможности: Имею деньги для аренды зала (2000 руб./час.)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56176" y="2348880"/>
            <a:ext cx="2736304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Задачи: обеспечить интеграцию своих занятий с расписанием </a:t>
            </a:r>
          </a:p>
          <a:p>
            <a:r>
              <a:rPr lang="ru-RU" sz="1400" dirty="0"/>
              <a:t>Ур СЭИ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6176" y="3212976"/>
            <a:ext cx="2736304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Барьеры:</a:t>
            </a:r>
          </a:p>
          <a:p>
            <a:r>
              <a:rPr lang="ru-RU" sz="1400" dirty="0"/>
              <a:t>Вынужден снимать помещения далеко от учебного корпуса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1926356" cy="114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2093" y="1268760"/>
            <a:ext cx="122144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Гипотеза о проблеме клиентского сегмента № 5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39552" y="6206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just">
              <a:spcBef>
                <a:spcPct val="0"/>
              </a:spcBef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Администрация колледжей-арендаторов испытывает проблему отсутствия собственного </a:t>
            </a:r>
            <a:r>
              <a:rPr kumimoji="0" lang="ru-RU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спорт.зала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в при организации занятии физ.культурой и чтобы ее решить </a:t>
            </a:r>
            <a:r>
              <a:rPr lang="ru-RU" sz="1600" dirty="0"/>
              <a:t>вынуждены арендовать помещения, удаленные от учебного корпуса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, которые обходятся им  в 400 руб. за м.кв. в месяц или 2000 руб. в час.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1844824"/>
            <a:ext cx="8229600" cy="2448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Многофункциональный актовый зал решает проблему отсутствия</a:t>
            </a:r>
            <a:r>
              <a:rPr kumimoji="0" lang="ru-RU" sz="16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собственного </a:t>
            </a:r>
            <a:r>
              <a:rPr kumimoji="0" lang="ru-RU" sz="16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спорт.зала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для администрации колледжей-арендаторов при его </a:t>
            </a:r>
            <a:r>
              <a:rPr kumimoji="0" lang="ru-RU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перепроектировании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и порождает следующие выгоды:</a:t>
            </a:r>
          </a:p>
          <a:p>
            <a:pPr marL="742950" marR="0" lvl="0" indent="-7429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dirty="0">
                <a:latin typeface="+mj-lt"/>
                <a:ea typeface="+mj-ea"/>
                <a:cs typeface="+mj-cs"/>
              </a:rPr>
              <a:t>не надо тратить время и деньги на перемещение студентов в другие точки города;</a:t>
            </a:r>
          </a:p>
          <a:p>
            <a:pPr marL="742950" marR="0" lvl="0" indent="-7429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dirty="0">
                <a:latin typeface="+mj-lt"/>
                <a:ea typeface="+mj-ea"/>
                <a:cs typeface="+mj-cs"/>
              </a:rPr>
              <a:t>возможность проведения соревнований внутри и вне вуза</a:t>
            </a:r>
          </a:p>
          <a:p>
            <a:pPr marL="742950" marR="0" lvl="0" indent="-7429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ru-RU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552" y="1412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Гипотеза о предполагаемом продукте № 5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95536" y="3861048"/>
            <a:ext cx="8229600" cy="187220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Каналы привлечения клиентов: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клиенты уже есть:</a:t>
            </a:r>
            <a:r>
              <a:rPr kumimoji="0" lang="ru-RU" sz="1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Академический колледж,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aseline="0" dirty="0">
                <a:latin typeface="+mj-lt"/>
                <a:ea typeface="+mj-ea"/>
                <a:cs typeface="+mj-cs"/>
              </a:rPr>
              <a:t>Колледж</a:t>
            </a:r>
            <a:r>
              <a:rPr lang="ru-RU" sz="1600" dirty="0">
                <a:latin typeface="+mj-lt"/>
                <a:ea typeface="+mj-ea"/>
                <a:cs typeface="+mj-cs"/>
              </a:rPr>
              <a:t> предпринимательства и отраслевых технологий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Принцип выстраивания взаимоотношений с клиентом: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Договор аренды помещения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44824"/>
            <a:ext cx="842010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Google Shape;195;gf0e9a0948b_0_1">
            <a:extLst>
              <a:ext uri="{FF2B5EF4-FFF2-40B4-BE49-F238E27FC236}">
                <a16:creationId xmlns:a16="http://schemas.microsoft.com/office/drawing/2014/main" xmlns="" id="{B4CF41C1-2C1A-73C5-4514-00B59C1BB118}"/>
              </a:ext>
            </a:extLst>
          </p:cNvPr>
          <p:cNvSpPr/>
          <p:nvPr/>
        </p:nvSpPr>
        <p:spPr>
          <a:xfrm>
            <a:off x="492370" y="283796"/>
            <a:ext cx="8112078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lvl="0" algn="ctr">
              <a:lnSpc>
                <a:spcPct val="90000"/>
              </a:lnSpc>
              <a:spcBef>
                <a:spcPct val="0"/>
              </a:spcBef>
              <a:buSzPts val="2000"/>
            </a:pPr>
            <a:r>
              <a:rPr lang="ru-RU" sz="3200" dirty="0">
                <a:latin typeface="+mj-lt"/>
                <a:ea typeface="+mj-ea"/>
                <a:cs typeface="+mj-cs"/>
              </a:rPr>
              <a:t>Общая проблема</a:t>
            </a:r>
            <a:endParaRPr sz="320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Google Shape;197;gf0e9a0948b_0_1">
            <a:extLst>
              <a:ext uri="{FF2B5EF4-FFF2-40B4-BE49-F238E27FC236}">
                <a16:creationId xmlns:a16="http://schemas.microsoft.com/office/drawing/2014/main" xmlns="" id="{0AAEA190-B025-1C5D-4628-9C6D5FF508DD}"/>
              </a:ext>
            </a:extLst>
          </p:cNvPr>
          <p:cNvSpPr/>
          <p:nvPr/>
        </p:nvSpPr>
        <p:spPr>
          <a:xfrm>
            <a:off x="899592" y="836712"/>
            <a:ext cx="7575066" cy="1152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indent="-342900">
              <a:spcBef>
                <a:spcPts val="1200"/>
              </a:spcBef>
              <a:spcAft>
                <a:spcPts val="0"/>
              </a:spcAft>
              <a:buSzPts val="1800"/>
            </a:pPr>
            <a:r>
              <a:rPr lang="ru-RU" dirty="0">
                <a:latin typeface="ArialMT"/>
              </a:rPr>
              <a:t>Дефицит в центре города Челябинска свободных площадей (500 м.кв.) для проведения мероприятий спортивной, бизнес, </a:t>
            </a:r>
            <a:r>
              <a:rPr lang="en-US" dirty="0">
                <a:latin typeface="ArialMT"/>
              </a:rPr>
              <a:t>it</a:t>
            </a:r>
            <a:r>
              <a:rPr lang="ru-RU" dirty="0">
                <a:latin typeface="ArialMT"/>
              </a:rPr>
              <a:t>- направленности.</a:t>
            </a:r>
            <a:endParaRPr dirty="0">
              <a:latin typeface="ArialM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 	 	 		</a:t>
            </a:r>
            <a:endParaRPr sz="11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	</a:t>
            </a:r>
            <a:endParaRPr sz="11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				</a:t>
            </a:r>
            <a:r>
              <a:rPr lang="ru-RU" sz="1800" dirty="0"/>
              <a:t> 							</a:t>
            </a:r>
            <a:r>
              <a:rPr lang="ru-RU" sz="1100" dirty="0"/>
              <a:t>						 					</a:t>
            </a:r>
            <a:endParaRPr sz="11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		</a:t>
            </a:r>
            <a:endParaRPr sz="11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	</a:t>
            </a:r>
            <a:endParaRPr sz="11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</a:t>
            </a:r>
            <a:endParaRPr sz="11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			</a:t>
            </a:r>
            <a:endParaRPr sz="11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		</a:t>
            </a:r>
            <a:endParaRPr sz="11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	</a:t>
            </a:r>
            <a:endParaRPr sz="11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</a:t>
            </a:r>
            <a:endParaRPr sz="11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5" name="5-конечная звезда 4"/>
          <p:cNvSpPr/>
          <p:nvPr/>
        </p:nvSpPr>
        <p:spPr>
          <a:xfrm>
            <a:off x="5580112" y="4437112"/>
            <a:ext cx="504056" cy="482352"/>
          </a:xfrm>
          <a:prstGeom prst="star5">
            <a:avLst/>
          </a:prstGeom>
          <a:solidFill>
            <a:srgbClr val="FF6600"/>
          </a:solidFill>
          <a:ln>
            <a:solidFill>
              <a:srgbClr val="1017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3347864" y="2420888"/>
            <a:ext cx="5472608" cy="23042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681947"/>
            <a:ext cx="1986161" cy="129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7321" y="681947"/>
            <a:ext cx="1976124" cy="1306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425610" y="764704"/>
            <a:ext cx="14263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УМЦ ФПЧО 1700 руб./ час. до 200 мест без оборудования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59" y="2852936"/>
            <a:ext cx="2100169" cy="1582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8939" y="4581128"/>
            <a:ext cx="2207326" cy="206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74098" y="2996952"/>
            <a:ext cx="2401585" cy="1515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604" y="2930173"/>
            <a:ext cx="2529302" cy="1552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932040" y="2420888"/>
            <a:ext cx="1995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Институт культуры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19872" y="6396335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Все эти залы – актовые залы!</a:t>
            </a:r>
          </a:p>
        </p:txBody>
      </p:sp>
      <p:pic>
        <p:nvPicPr>
          <p:cNvPr id="13" name="Picture 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19872" y="4941168"/>
            <a:ext cx="4572000" cy="1262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Google Shape;195;gf0e9a0948b_0_1">
            <a:extLst>
              <a:ext uri="{FF2B5EF4-FFF2-40B4-BE49-F238E27FC236}">
                <a16:creationId xmlns:a16="http://schemas.microsoft.com/office/drawing/2014/main" xmlns="" id="{B4CF41C1-2C1A-73C5-4514-00B59C1BB118}"/>
              </a:ext>
            </a:extLst>
          </p:cNvPr>
          <p:cNvSpPr/>
          <p:nvPr/>
        </p:nvSpPr>
        <p:spPr>
          <a:xfrm>
            <a:off x="0" y="260648"/>
            <a:ext cx="2411760" cy="2232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lvl="0">
              <a:lnSpc>
                <a:spcPct val="90000"/>
              </a:lnSpc>
              <a:spcBef>
                <a:spcPct val="0"/>
              </a:spcBef>
              <a:buSzPts val="2000"/>
            </a:pPr>
            <a:r>
              <a:rPr lang="ru-RU" sz="3200" dirty="0">
                <a:latin typeface="+mj-lt"/>
                <a:ea typeface="+mj-ea"/>
                <a:cs typeface="+mj-cs"/>
              </a:rPr>
              <a:t>Конкуренты</a:t>
            </a:r>
            <a:endParaRPr sz="3200" dirty="0">
              <a:latin typeface="+mj-lt"/>
              <a:ea typeface="+mj-ea"/>
              <a:cs typeface="+mj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11760" y="476672"/>
            <a:ext cx="6408712" cy="16561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67544" y="2708920"/>
            <a:ext cx="2376264" cy="4149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347864" y="4797152"/>
            <a:ext cx="5472608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188640"/>
            <a:ext cx="5633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РЕШЕНИЕ – </a:t>
            </a:r>
            <a:r>
              <a:rPr lang="ru-RU" b="1" dirty="0" err="1"/>
              <a:t>перепроектирование</a:t>
            </a:r>
            <a:r>
              <a:rPr lang="ru-RU" b="1" dirty="0"/>
              <a:t> актового зала Ур СЭИ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40657"/>
            <a:ext cx="2450415" cy="1656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123728" y="2708920"/>
            <a:ext cx="45581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Актовый зал Ур СЭИ. Ул. Свободы, 155/1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940658"/>
            <a:ext cx="2790790" cy="1674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17122" y="940658"/>
            <a:ext cx="293884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79512" y="3211229"/>
            <a:ext cx="89644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Текущее состояние: </a:t>
            </a:r>
          </a:p>
          <a:p>
            <a:pPr marL="457200" indent="-457200">
              <a:buAutoNum type="arabicParenR"/>
            </a:pPr>
            <a:r>
              <a:rPr lang="ru-RU" sz="2000" dirty="0"/>
              <a:t>обшивка стен и покрытие пола не соответствуют требованиям противопожарной безопасности;</a:t>
            </a:r>
          </a:p>
          <a:p>
            <a:pPr marL="457200" indent="-457200">
              <a:buAutoNum type="arabicParenR"/>
            </a:pPr>
            <a:r>
              <a:rPr lang="ru-RU" sz="2000" dirty="0"/>
              <a:t>после падения метеорита с потолка выпадают гипсовые плитки,</a:t>
            </a:r>
          </a:p>
          <a:p>
            <a:r>
              <a:rPr lang="ru-RU" sz="2000" dirty="0"/>
              <a:t>весом 8 кг.;</a:t>
            </a:r>
          </a:p>
          <a:p>
            <a:r>
              <a:rPr lang="ru-RU" sz="2000" dirty="0"/>
              <a:t>3)     </a:t>
            </a:r>
            <a:r>
              <a:rPr lang="ru-RU" sz="2000" dirty="0" err="1"/>
              <a:t>парты+кресла</a:t>
            </a:r>
            <a:r>
              <a:rPr lang="ru-RU" sz="2000" dirty="0"/>
              <a:t> смонтированы для поточных лекций на 300 человек.</a:t>
            </a:r>
          </a:p>
          <a:p>
            <a:r>
              <a:rPr lang="ru-RU" sz="2000" dirty="0"/>
              <a:t>Сейчас нет потребности в таких аудиториях.</a:t>
            </a:r>
          </a:p>
          <a:p>
            <a:endParaRPr lang="ru-RU" sz="2000" dirty="0"/>
          </a:p>
          <a:p>
            <a:pPr marL="457200" indent="-457200">
              <a:buAutoNum type="arabicParenR"/>
            </a:pPr>
            <a:endParaRPr lang="ru-RU" sz="2000" dirty="0"/>
          </a:p>
          <a:p>
            <a:endParaRPr lang="ru-RU" sz="20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95536" y="559836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Актовый зал с 2013 года</a:t>
            </a: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находится на консервации.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699017" y="-898818"/>
            <a:ext cx="5817974" cy="8424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Прямая со стрелкой 3"/>
          <p:cNvCxnSpPr/>
          <p:nvPr/>
        </p:nvCxnSpPr>
        <p:spPr>
          <a:xfrm>
            <a:off x="611560" y="2060848"/>
            <a:ext cx="7920880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716016" y="170080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29 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20072" y="6237312"/>
            <a:ext cx="3663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Высота помещения от  5,5 до 8,5 м.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60" y="6309320"/>
            <a:ext cx="1889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План помещения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8071369" cy="4656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347864" y="476672"/>
            <a:ext cx="2608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План подвального этажа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8585503" cy="4748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347864" y="476672"/>
            <a:ext cx="2141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План первого этажа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8851354" cy="5553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347864" y="476672"/>
            <a:ext cx="2115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План второго этажа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188640"/>
            <a:ext cx="554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Структурные элементы актового зала сейчас: 400 мест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836712"/>
            <a:ext cx="7920880" cy="5400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836712"/>
            <a:ext cx="1800200" cy="540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СЦЕНА</a:t>
            </a:r>
          </a:p>
        </p:txBody>
      </p:sp>
      <p:grpSp>
        <p:nvGrpSpPr>
          <p:cNvPr id="55" name="Группа 54"/>
          <p:cNvGrpSpPr/>
          <p:nvPr/>
        </p:nvGrpSpPr>
        <p:grpSpPr>
          <a:xfrm>
            <a:off x="3413458" y="1988840"/>
            <a:ext cx="222438" cy="1368152"/>
            <a:chOff x="3131840" y="1484784"/>
            <a:chExt cx="222438" cy="1368152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3131840" y="1484784"/>
              <a:ext cx="72008" cy="136815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57" name="Группа 8"/>
            <p:cNvGrpSpPr/>
            <p:nvPr/>
          </p:nvGrpSpPr>
          <p:grpSpPr>
            <a:xfrm>
              <a:off x="3231966" y="1484784"/>
              <a:ext cx="122312" cy="432646"/>
              <a:chOff x="3275856" y="1484784"/>
              <a:chExt cx="122312" cy="432646"/>
            </a:xfrm>
          </p:grpSpPr>
          <p:sp>
            <p:nvSpPr>
              <p:cNvPr id="66" name="Скругленный прямоугольник 5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Скругленный прямоугольник 6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8" name="Скругленный прямоугольник 67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8" name="Группа 9"/>
            <p:cNvGrpSpPr/>
            <p:nvPr/>
          </p:nvGrpSpPr>
          <p:grpSpPr>
            <a:xfrm>
              <a:off x="3231966" y="2420290"/>
              <a:ext cx="122312" cy="432646"/>
              <a:chOff x="3275856" y="1484784"/>
              <a:chExt cx="122312" cy="432646"/>
            </a:xfrm>
          </p:grpSpPr>
          <p:sp>
            <p:nvSpPr>
              <p:cNvPr id="63" name="Скругленный прямоугольник 62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4" name="Скругленный прямоугольник 63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5" name="Скругленный прямоугольник 64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9" name="Группа 13"/>
            <p:cNvGrpSpPr/>
            <p:nvPr/>
          </p:nvGrpSpPr>
          <p:grpSpPr>
            <a:xfrm>
              <a:off x="3231966" y="1951667"/>
              <a:ext cx="122312" cy="432646"/>
              <a:chOff x="3275856" y="1484784"/>
              <a:chExt cx="122312" cy="432646"/>
            </a:xfrm>
          </p:grpSpPr>
          <p:sp>
            <p:nvSpPr>
              <p:cNvPr id="60" name="Скругленный прямоугольник 59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1" name="Скругленный прямоугольник 60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2" name="Скругленный прямоугольник 61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69" name="Группа 68"/>
          <p:cNvGrpSpPr/>
          <p:nvPr/>
        </p:nvGrpSpPr>
        <p:grpSpPr>
          <a:xfrm>
            <a:off x="3701490" y="1988840"/>
            <a:ext cx="222438" cy="1368152"/>
            <a:chOff x="3131840" y="1484784"/>
            <a:chExt cx="222438" cy="1368152"/>
          </a:xfrm>
        </p:grpSpPr>
        <p:sp>
          <p:nvSpPr>
            <p:cNvPr id="70" name="Прямоугольник 69"/>
            <p:cNvSpPr/>
            <p:nvPr/>
          </p:nvSpPr>
          <p:spPr>
            <a:xfrm>
              <a:off x="3131840" y="1484784"/>
              <a:ext cx="72008" cy="136815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1" name="Группа 8"/>
            <p:cNvGrpSpPr/>
            <p:nvPr/>
          </p:nvGrpSpPr>
          <p:grpSpPr>
            <a:xfrm>
              <a:off x="3231966" y="1484784"/>
              <a:ext cx="122312" cy="432646"/>
              <a:chOff x="3275856" y="1484784"/>
              <a:chExt cx="122312" cy="432646"/>
            </a:xfrm>
          </p:grpSpPr>
          <p:sp>
            <p:nvSpPr>
              <p:cNvPr id="80" name="Скругленный прямоугольник 5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1" name="Скругленный прямоугольник 6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2" name="Скругленный прямоугольник 81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2" name="Группа 9"/>
            <p:cNvGrpSpPr/>
            <p:nvPr/>
          </p:nvGrpSpPr>
          <p:grpSpPr>
            <a:xfrm>
              <a:off x="3231966" y="2420290"/>
              <a:ext cx="122312" cy="432646"/>
              <a:chOff x="3275856" y="1484784"/>
              <a:chExt cx="122312" cy="432646"/>
            </a:xfrm>
          </p:grpSpPr>
          <p:sp>
            <p:nvSpPr>
              <p:cNvPr id="77" name="Скругленный прямоугольник 76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8" name="Скругленный прямоугольник 77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9" name="Скругленный прямоугольник 78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3" name="Группа 13"/>
            <p:cNvGrpSpPr/>
            <p:nvPr/>
          </p:nvGrpSpPr>
          <p:grpSpPr>
            <a:xfrm>
              <a:off x="3231966" y="1951667"/>
              <a:ext cx="122312" cy="432646"/>
              <a:chOff x="3275856" y="1484784"/>
              <a:chExt cx="122312" cy="432646"/>
            </a:xfrm>
          </p:grpSpPr>
          <p:sp>
            <p:nvSpPr>
              <p:cNvPr id="74" name="Скругленный прямоугольник 73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5" name="Скругленный прямоугольник 74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6" name="Скругленный прямоугольник 75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86" name="Группа 54"/>
          <p:cNvGrpSpPr/>
          <p:nvPr/>
        </p:nvGrpSpPr>
        <p:grpSpPr>
          <a:xfrm>
            <a:off x="3413458" y="3789040"/>
            <a:ext cx="222438" cy="1368152"/>
            <a:chOff x="3131840" y="1484784"/>
            <a:chExt cx="222438" cy="1368152"/>
          </a:xfrm>
        </p:grpSpPr>
        <p:sp>
          <p:nvSpPr>
            <p:cNvPr id="101" name="Прямоугольник 100"/>
            <p:cNvSpPr/>
            <p:nvPr/>
          </p:nvSpPr>
          <p:spPr>
            <a:xfrm>
              <a:off x="3131840" y="1484784"/>
              <a:ext cx="72008" cy="136815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02" name="Группа 8"/>
            <p:cNvGrpSpPr/>
            <p:nvPr/>
          </p:nvGrpSpPr>
          <p:grpSpPr>
            <a:xfrm>
              <a:off x="3231966" y="1484784"/>
              <a:ext cx="122312" cy="432646"/>
              <a:chOff x="3275856" y="1484784"/>
              <a:chExt cx="122312" cy="432646"/>
            </a:xfrm>
          </p:grpSpPr>
          <p:sp>
            <p:nvSpPr>
              <p:cNvPr id="111" name="Скругленный прямоугольник 5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2" name="Скругленный прямоугольник 6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3" name="Скругленный прямоугольник 112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03" name="Группа 9"/>
            <p:cNvGrpSpPr/>
            <p:nvPr/>
          </p:nvGrpSpPr>
          <p:grpSpPr>
            <a:xfrm>
              <a:off x="3231966" y="2420290"/>
              <a:ext cx="122312" cy="432646"/>
              <a:chOff x="3275856" y="1484784"/>
              <a:chExt cx="122312" cy="432646"/>
            </a:xfrm>
          </p:grpSpPr>
          <p:sp>
            <p:nvSpPr>
              <p:cNvPr id="108" name="Скругленный прямоугольник 107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9" name="Скругленный прямоугольник 108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0" name="Скругленный прямоугольник 109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04" name="Группа 13"/>
            <p:cNvGrpSpPr/>
            <p:nvPr/>
          </p:nvGrpSpPr>
          <p:grpSpPr>
            <a:xfrm>
              <a:off x="3231966" y="1951667"/>
              <a:ext cx="122312" cy="432646"/>
              <a:chOff x="3275856" y="1484784"/>
              <a:chExt cx="122312" cy="432646"/>
            </a:xfrm>
          </p:grpSpPr>
          <p:sp>
            <p:nvSpPr>
              <p:cNvPr id="105" name="Скругленный прямоугольник 104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6" name="Скругленный прямоугольник 105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7" name="Скругленный прямоугольник 106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87" name="Группа 68"/>
          <p:cNvGrpSpPr/>
          <p:nvPr/>
        </p:nvGrpSpPr>
        <p:grpSpPr>
          <a:xfrm>
            <a:off x="3701490" y="3789040"/>
            <a:ext cx="222438" cy="1368152"/>
            <a:chOff x="3131840" y="1484784"/>
            <a:chExt cx="222438" cy="1368152"/>
          </a:xfrm>
        </p:grpSpPr>
        <p:sp>
          <p:nvSpPr>
            <p:cNvPr id="88" name="Прямоугольник 87"/>
            <p:cNvSpPr/>
            <p:nvPr/>
          </p:nvSpPr>
          <p:spPr>
            <a:xfrm>
              <a:off x="3131840" y="1484784"/>
              <a:ext cx="72008" cy="136815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9" name="Группа 8"/>
            <p:cNvGrpSpPr/>
            <p:nvPr/>
          </p:nvGrpSpPr>
          <p:grpSpPr>
            <a:xfrm>
              <a:off x="3231966" y="1484784"/>
              <a:ext cx="122312" cy="432646"/>
              <a:chOff x="3275856" y="1484784"/>
              <a:chExt cx="122312" cy="432646"/>
            </a:xfrm>
          </p:grpSpPr>
          <p:sp>
            <p:nvSpPr>
              <p:cNvPr id="98" name="Скругленный прямоугольник 5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9" name="Скругленный прямоугольник 6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0" name="Скругленный прямоугольник 99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90" name="Группа 9"/>
            <p:cNvGrpSpPr/>
            <p:nvPr/>
          </p:nvGrpSpPr>
          <p:grpSpPr>
            <a:xfrm>
              <a:off x="3231966" y="2420290"/>
              <a:ext cx="122312" cy="432646"/>
              <a:chOff x="3275856" y="1484784"/>
              <a:chExt cx="122312" cy="432646"/>
            </a:xfrm>
          </p:grpSpPr>
          <p:sp>
            <p:nvSpPr>
              <p:cNvPr id="95" name="Скругленный прямоугольник 94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6" name="Скругленный прямоугольник 95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7" name="Скругленный прямоугольник 96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91" name="Группа 13"/>
            <p:cNvGrpSpPr/>
            <p:nvPr/>
          </p:nvGrpSpPr>
          <p:grpSpPr>
            <a:xfrm>
              <a:off x="3231966" y="1951667"/>
              <a:ext cx="122312" cy="432646"/>
              <a:chOff x="3275856" y="1484784"/>
              <a:chExt cx="122312" cy="432646"/>
            </a:xfrm>
          </p:grpSpPr>
          <p:sp>
            <p:nvSpPr>
              <p:cNvPr id="92" name="Скругленный прямоугольник 91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3" name="Скругленный прямоугольник 92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4" name="Скругленный прямоугольник 93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65" name="Группа 164"/>
          <p:cNvGrpSpPr/>
          <p:nvPr/>
        </p:nvGrpSpPr>
        <p:grpSpPr>
          <a:xfrm>
            <a:off x="3967361" y="1513359"/>
            <a:ext cx="734938" cy="1843633"/>
            <a:chOff x="3967361" y="1513359"/>
            <a:chExt cx="734938" cy="1843633"/>
          </a:xfrm>
        </p:grpSpPr>
        <p:grpSp>
          <p:nvGrpSpPr>
            <p:cNvPr id="54" name="Группа 53"/>
            <p:cNvGrpSpPr/>
            <p:nvPr/>
          </p:nvGrpSpPr>
          <p:grpSpPr>
            <a:xfrm>
              <a:off x="3967361" y="1520992"/>
              <a:ext cx="216024" cy="1836000"/>
              <a:chOff x="3563888" y="1484784"/>
              <a:chExt cx="216024" cy="1836000"/>
            </a:xfrm>
          </p:grpSpPr>
          <p:sp>
            <p:nvSpPr>
              <p:cNvPr id="18" name="Прямоугольник 17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36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19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0" name="Скругленный прямоугольник 19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1" name="Скругленный прямоугольник 20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2" name="Скругленный прямоугольник 21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3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4" name="Скругленный прямоугольник 23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5" name="Скругленный прямоугольник 24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6" name="Скругленный прямоугольник 25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7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8" name="Скругленный прямоугольник 27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9" name="Скругленный прямоугольник 28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0" name="Скругленный прямоугольник 29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31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2" name="Скругленный прямоугольник 31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3" name="Скругленный прямоугольник 32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4" name="Скругленный прямоугольник 33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  <p:grpSp>
          <p:nvGrpSpPr>
            <p:cNvPr id="127" name="Группа 126"/>
            <p:cNvGrpSpPr/>
            <p:nvPr/>
          </p:nvGrpSpPr>
          <p:grpSpPr>
            <a:xfrm>
              <a:off x="4226818" y="1513359"/>
              <a:ext cx="216024" cy="1836000"/>
              <a:chOff x="3563888" y="1484784"/>
              <a:chExt cx="216024" cy="1836000"/>
            </a:xfrm>
          </p:grpSpPr>
          <p:sp>
            <p:nvSpPr>
              <p:cNvPr id="128" name="Прямоугольник 127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29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130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143" name="Скругленный прямоугольник 142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44" name="Скругленный прямоугольник 143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45" name="Скругленный прямоугольник 144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31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140" name="Скругленный прямоугольник 139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41" name="Скругленный прямоугольник 140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42" name="Скругленный прямоугольник 141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32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137" name="Скругленный прямоугольник 136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38" name="Скругленный прямоугольник 137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39" name="Скругленный прямоугольник 138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33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134" name="Скругленный прямоугольник 133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35" name="Скругленный прямоугольник 134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36" name="Скругленный прямоугольник 135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  <p:grpSp>
          <p:nvGrpSpPr>
            <p:cNvPr id="146" name="Группа 145"/>
            <p:cNvGrpSpPr/>
            <p:nvPr/>
          </p:nvGrpSpPr>
          <p:grpSpPr>
            <a:xfrm>
              <a:off x="4486275" y="1514500"/>
              <a:ext cx="216024" cy="1836000"/>
              <a:chOff x="3563888" y="1484784"/>
              <a:chExt cx="216024" cy="1836000"/>
            </a:xfrm>
          </p:grpSpPr>
          <p:sp>
            <p:nvSpPr>
              <p:cNvPr id="147" name="Прямоугольник 146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48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149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162" name="Скругленный прямоугольник 161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63" name="Скругленный прямоугольник 162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64" name="Скругленный прямоугольник 163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50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159" name="Скругленный прямоугольник 158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60" name="Скругленный прямоугольник 159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61" name="Скругленный прямоугольник 160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51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156" name="Скругленный прямоугольник 155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57" name="Скругленный прямоугольник 156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58" name="Скругленный прямоугольник 157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52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153" name="Скругленный прямоугольник 152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54" name="Скругленный прямоугольник 153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55" name="Скругленный прямоугольник 154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</p:grpSp>
      <p:grpSp>
        <p:nvGrpSpPr>
          <p:cNvPr id="166" name="Группа 165"/>
          <p:cNvGrpSpPr/>
          <p:nvPr/>
        </p:nvGrpSpPr>
        <p:grpSpPr>
          <a:xfrm>
            <a:off x="3971553" y="3779515"/>
            <a:ext cx="734938" cy="1843633"/>
            <a:chOff x="3967361" y="1513359"/>
            <a:chExt cx="734938" cy="1843633"/>
          </a:xfrm>
        </p:grpSpPr>
        <p:grpSp>
          <p:nvGrpSpPr>
            <p:cNvPr id="167" name="Группа 53"/>
            <p:cNvGrpSpPr/>
            <p:nvPr/>
          </p:nvGrpSpPr>
          <p:grpSpPr>
            <a:xfrm>
              <a:off x="3967361" y="1520992"/>
              <a:ext cx="216024" cy="1836000"/>
              <a:chOff x="3563888" y="1484784"/>
              <a:chExt cx="216024" cy="1836000"/>
            </a:xfrm>
          </p:grpSpPr>
          <p:sp>
            <p:nvSpPr>
              <p:cNvPr id="206" name="Прямоугольник 205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207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208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21" name="Скругленный прямоугольник 220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22" name="Скругленный прямоугольник 221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23" name="Скругленный прямоугольник 222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09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18" name="Скругленный прямоугольник 217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19" name="Скругленный прямоугольник 24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20" name="Скругленный прямоугольник 25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10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15" name="Скругленный прямоугольник 27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16" name="Скругленный прямоугольник 28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17" name="Скругленный прямоугольник 216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11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12" name="Скругленный прямоугольник 211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13" name="Скругленный прямоугольник 212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14" name="Скругленный прямоугольник 213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  <p:grpSp>
          <p:nvGrpSpPr>
            <p:cNvPr id="168" name="Группа 126"/>
            <p:cNvGrpSpPr/>
            <p:nvPr/>
          </p:nvGrpSpPr>
          <p:grpSpPr>
            <a:xfrm>
              <a:off x="4226818" y="1513359"/>
              <a:ext cx="216024" cy="1836000"/>
              <a:chOff x="3563888" y="1484784"/>
              <a:chExt cx="216024" cy="1836000"/>
            </a:xfrm>
          </p:grpSpPr>
          <p:sp>
            <p:nvSpPr>
              <p:cNvPr id="188" name="Прямоугольник 187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89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190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03" name="Скругленный прямоугольник 202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04" name="Скругленный прямоугольник 203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05" name="Скругленный прямоугольник 204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91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00" name="Скругленный прямоугольник 199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01" name="Скругленный прямоугольник 200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02" name="Скругленный прямоугольник 201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92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197" name="Скругленный прямоугольник 196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98" name="Скругленный прямоугольник 197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99" name="Скругленный прямоугольник 198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93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194" name="Скругленный прямоугольник 193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95" name="Скругленный прямоугольник 194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96" name="Скругленный прямоугольник 195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  <p:grpSp>
          <p:nvGrpSpPr>
            <p:cNvPr id="169" name="Группа 145"/>
            <p:cNvGrpSpPr/>
            <p:nvPr/>
          </p:nvGrpSpPr>
          <p:grpSpPr>
            <a:xfrm>
              <a:off x="4486275" y="1514500"/>
              <a:ext cx="216024" cy="1836000"/>
              <a:chOff x="3563888" y="1484784"/>
              <a:chExt cx="216024" cy="1836000"/>
            </a:xfrm>
          </p:grpSpPr>
          <p:sp>
            <p:nvSpPr>
              <p:cNvPr id="170" name="Прямоугольник 169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71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172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185" name="Скругленный прямоугольник 184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86" name="Скругленный прямоугольник 185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87" name="Скругленный прямоугольник 186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73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182" name="Скругленный прямоугольник 181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83" name="Скругленный прямоугольник 182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84" name="Скругленный прямоугольник 183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74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179" name="Скругленный прямоугольник 178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80" name="Скругленный прямоугольник 179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81" name="Скругленный прямоугольник 180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75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176" name="Скругленный прямоугольник 175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77" name="Скругленный прямоугольник 176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78" name="Скругленный прямоугольник 177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</p:grpSp>
      <p:grpSp>
        <p:nvGrpSpPr>
          <p:cNvPr id="224" name="Группа 223"/>
          <p:cNvGrpSpPr/>
          <p:nvPr/>
        </p:nvGrpSpPr>
        <p:grpSpPr>
          <a:xfrm>
            <a:off x="4744591" y="1513359"/>
            <a:ext cx="734938" cy="1843633"/>
            <a:chOff x="3967361" y="1513359"/>
            <a:chExt cx="734938" cy="1843633"/>
          </a:xfrm>
        </p:grpSpPr>
        <p:grpSp>
          <p:nvGrpSpPr>
            <p:cNvPr id="225" name="Группа 53"/>
            <p:cNvGrpSpPr/>
            <p:nvPr/>
          </p:nvGrpSpPr>
          <p:grpSpPr>
            <a:xfrm>
              <a:off x="3967361" y="1520992"/>
              <a:ext cx="216024" cy="1836000"/>
              <a:chOff x="3563888" y="1484784"/>
              <a:chExt cx="216024" cy="1836000"/>
            </a:xfrm>
          </p:grpSpPr>
          <p:sp>
            <p:nvSpPr>
              <p:cNvPr id="264" name="Прямоугольник 263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265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266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79" name="Скругленный прямоугольник 278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80" name="Скругленный прямоугольник 279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81" name="Скругленный прямоугольник 280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67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76" name="Скругленный прямоугольник 275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77" name="Скругленный прямоугольник 24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78" name="Скругленный прямоугольник 25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68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73" name="Скругленный прямоугольник 27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74" name="Скругленный прямоугольник 28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75" name="Скругленный прямоугольник 274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69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70" name="Скругленный прямоугольник 269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71" name="Скругленный прямоугольник 270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72" name="Скругленный прямоугольник 271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  <p:grpSp>
          <p:nvGrpSpPr>
            <p:cNvPr id="226" name="Группа 126"/>
            <p:cNvGrpSpPr/>
            <p:nvPr/>
          </p:nvGrpSpPr>
          <p:grpSpPr>
            <a:xfrm>
              <a:off x="4226818" y="1513359"/>
              <a:ext cx="216024" cy="1836000"/>
              <a:chOff x="3563888" y="1484784"/>
              <a:chExt cx="216024" cy="1836000"/>
            </a:xfrm>
          </p:grpSpPr>
          <p:sp>
            <p:nvSpPr>
              <p:cNvPr id="246" name="Прямоугольник 245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247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248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61" name="Скругленный прямоугольник 260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62" name="Скругленный прямоугольник 261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63" name="Скругленный прямоугольник 262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49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58" name="Скругленный прямоугольник 257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59" name="Скругленный прямоугольник 258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60" name="Скругленный прямоугольник 259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50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55" name="Скругленный прямоугольник 254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56" name="Скругленный прямоугольник 255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57" name="Скругленный прямоугольник 256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51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52" name="Скругленный прямоугольник 251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53" name="Скругленный прямоугольник 252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54" name="Скругленный прямоугольник 253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  <p:grpSp>
          <p:nvGrpSpPr>
            <p:cNvPr id="227" name="Группа 145"/>
            <p:cNvGrpSpPr/>
            <p:nvPr/>
          </p:nvGrpSpPr>
          <p:grpSpPr>
            <a:xfrm>
              <a:off x="4486275" y="1514500"/>
              <a:ext cx="216024" cy="1836000"/>
              <a:chOff x="3563888" y="1484784"/>
              <a:chExt cx="216024" cy="1836000"/>
            </a:xfrm>
          </p:grpSpPr>
          <p:sp>
            <p:nvSpPr>
              <p:cNvPr id="228" name="Прямоугольник 227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229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230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43" name="Скругленный прямоугольник 242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44" name="Скругленный прямоугольник 243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45" name="Скругленный прямоугольник 244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31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40" name="Скругленный прямоугольник 239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41" name="Скругленный прямоугольник 240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42" name="Скругленный прямоугольник 241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32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37" name="Скругленный прямоугольник 236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38" name="Скругленный прямоугольник 237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39" name="Скругленный прямоугольник 238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33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34" name="Скругленный прямоугольник 233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35" name="Скругленный прямоугольник 234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36" name="Скругленный прямоугольник 235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</p:grpSp>
      <p:grpSp>
        <p:nvGrpSpPr>
          <p:cNvPr id="282" name="Группа 281"/>
          <p:cNvGrpSpPr/>
          <p:nvPr/>
        </p:nvGrpSpPr>
        <p:grpSpPr>
          <a:xfrm>
            <a:off x="4744591" y="3779515"/>
            <a:ext cx="734938" cy="1843633"/>
            <a:chOff x="3967361" y="1513359"/>
            <a:chExt cx="734938" cy="1843633"/>
          </a:xfrm>
        </p:grpSpPr>
        <p:grpSp>
          <p:nvGrpSpPr>
            <p:cNvPr id="283" name="Группа 53"/>
            <p:cNvGrpSpPr/>
            <p:nvPr/>
          </p:nvGrpSpPr>
          <p:grpSpPr>
            <a:xfrm>
              <a:off x="3967361" y="1520992"/>
              <a:ext cx="216024" cy="1836000"/>
              <a:chOff x="3563888" y="1484784"/>
              <a:chExt cx="216024" cy="1836000"/>
            </a:xfrm>
          </p:grpSpPr>
          <p:sp>
            <p:nvSpPr>
              <p:cNvPr id="322" name="Прямоугольник 321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323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324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37" name="Скругленный прямоугольник 336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38" name="Скругленный прямоугольник 337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39" name="Скругленный прямоугольник 338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325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34" name="Скругленный прямоугольник 333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35" name="Скругленный прямоугольник 24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36" name="Скругленный прямоугольник 25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326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31" name="Скругленный прямоугольник 27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32" name="Скругленный прямоугольник 28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33" name="Скругленный прямоугольник 332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327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28" name="Скругленный прямоугольник 327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29" name="Скругленный прямоугольник 328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30" name="Скругленный прямоугольник 329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  <p:grpSp>
          <p:nvGrpSpPr>
            <p:cNvPr id="284" name="Группа 126"/>
            <p:cNvGrpSpPr/>
            <p:nvPr/>
          </p:nvGrpSpPr>
          <p:grpSpPr>
            <a:xfrm>
              <a:off x="4226818" y="1513359"/>
              <a:ext cx="216024" cy="1836000"/>
              <a:chOff x="3563888" y="1484784"/>
              <a:chExt cx="216024" cy="1836000"/>
            </a:xfrm>
          </p:grpSpPr>
          <p:sp>
            <p:nvSpPr>
              <p:cNvPr id="304" name="Прямоугольник 303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305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306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19" name="Скругленный прямоугольник 318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20" name="Скругленный прямоугольник 319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21" name="Скругленный прямоугольник 320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307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16" name="Скругленный прямоугольник 315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17" name="Скругленный прямоугольник 316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18" name="Скругленный прямоугольник 317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308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13" name="Скругленный прямоугольник 312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14" name="Скругленный прямоугольник 313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15" name="Скругленный прямоугольник 314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309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10" name="Скругленный прямоугольник 309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11" name="Скругленный прямоугольник 310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12" name="Скругленный прямоугольник 311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  <p:grpSp>
          <p:nvGrpSpPr>
            <p:cNvPr id="285" name="Группа 145"/>
            <p:cNvGrpSpPr/>
            <p:nvPr/>
          </p:nvGrpSpPr>
          <p:grpSpPr>
            <a:xfrm>
              <a:off x="4486275" y="1514500"/>
              <a:ext cx="216024" cy="1836000"/>
              <a:chOff x="3563888" y="1484784"/>
              <a:chExt cx="216024" cy="1836000"/>
            </a:xfrm>
          </p:grpSpPr>
          <p:sp>
            <p:nvSpPr>
              <p:cNvPr id="286" name="Прямоугольник 285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287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288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01" name="Скругленный прямоугольник 300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02" name="Скругленный прямоугольник 301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03" name="Скругленный прямоугольник 302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89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98" name="Скругленный прямоугольник 297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99" name="Скругленный прямоугольник 298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00" name="Скругленный прямоугольник 299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90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95" name="Скругленный прямоугольник 294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96" name="Скругленный прямоугольник 295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97" name="Скругленный прямоугольник 296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91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292" name="Скругленный прямоугольник 291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93" name="Скругленный прямоугольник 292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94" name="Скругленный прямоугольник 293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</p:grpSp>
      <p:grpSp>
        <p:nvGrpSpPr>
          <p:cNvPr id="340" name="Группа 339"/>
          <p:cNvGrpSpPr/>
          <p:nvPr/>
        </p:nvGrpSpPr>
        <p:grpSpPr>
          <a:xfrm>
            <a:off x="6179418" y="1494309"/>
            <a:ext cx="734938" cy="1843633"/>
            <a:chOff x="3967361" y="1513359"/>
            <a:chExt cx="734938" cy="1843633"/>
          </a:xfrm>
        </p:grpSpPr>
        <p:grpSp>
          <p:nvGrpSpPr>
            <p:cNvPr id="341" name="Группа 53"/>
            <p:cNvGrpSpPr/>
            <p:nvPr/>
          </p:nvGrpSpPr>
          <p:grpSpPr>
            <a:xfrm>
              <a:off x="3967361" y="1520992"/>
              <a:ext cx="216024" cy="1836000"/>
              <a:chOff x="3563888" y="1484784"/>
              <a:chExt cx="216024" cy="1836000"/>
            </a:xfrm>
          </p:grpSpPr>
          <p:sp>
            <p:nvSpPr>
              <p:cNvPr id="380" name="Прямоугольник 379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381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382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95" name="Скругленный прямоугольник 394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96" name="Скругленный прямоугольник 395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97" name="Скругленный прямоугольник 396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383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92" name="Скругленный прямоугольник 391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93" name="Скругленный прямоугольник 24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94" name="Скругленный прямоугольник 25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384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89" name="Скругленный прямоугольник 27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90" name="Скругленный прямоугольник 28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91" name="Скругленный прямоугольник 390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385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86" name="Скругленный прямоугольник 385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87" name="Скругленный прямоугольник 386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88" name="Скругленный прямоугольник 387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  <p:grpSp>
          <p:nvGrpSpPr>
            <p:cNvPr id="342" name="Группа 126"/>
            <p:cNvGrpSpPr/>
            <p:nvPr/>
          </p:nvGrpSpPr>
          <p:grpSpPr>
            <a:xfrm>
              <a:off x="4226818" y="1513359"/>
              <a:ext cx="216024" cy="1836000"/>
              <a:chOff x="3563888" y="1484784"/>
              <a:chExt cx="216024" cy="1836000"/>
            </a:xfrm>
          </p:grpSpPr>
          <p:sp>
            <p:nvSpPr>
              <p:cNvPr id="362" name="Прямоугольник 361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363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364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77" name="Скругленный прямоугольник 376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78" name="Скругленный прямоугольник 377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79" name="Скругленный прямоугольник 378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365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74" name="Скругленный прямоугольник 373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75" name="Скругленный прямоугольник 374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76" name="Скругленный прямоугольник 375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366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71" name="Скругленный прямоугольник 370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72" name="Скругленный прямоугольник 371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73" name="Скругленный прямоугольник 372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367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68" name="Скругленный прямоугольник 367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69" name="Скругленный прямоугольник 368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70" name="Скругленный прямоугольник 369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  <p:grpSp>
          <p:nvGrpSpPr>
            <p:cNvPr id="343" name="Группа 145"/>
            <p:cNvGrpSpPr/>
            <p:nvPr/>
          </p:nvGrpSpPr>
          <p:grpSpPr>
            <a:xfrm>
              <a:off x="4486275" y="1514500"/>
              <a:ext cx="216024" cy="1836000"/>
              <a:chOff x="3563888" y="1484784"/>
              <a:chExt cx="216024" cy="1836000"/>
            </a:xfrm>
          </p:grpSpPr>
          <p:sp>
            <p:nvSpPr>
              <p:cNvPr id="344" name="Прямоугольник 343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345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346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59" name="Скругленный прямоугольник 358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60" name="Скругленный прямоугольник 359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61" name="Скругленный прямоугольник 360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347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56" name="Скругленный прямоугольник 355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57" name="Скругленный прямоугольник 356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58" name="Скругленный прямоугольник 357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348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53" name="Скругленный прямоугольник 352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54" name="Скругленный прямоугольник 353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55" name="Скругленный прямоугольник 354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349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350" name="Скругленный прямоугольник 349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51" name="Скругленный прямоугольник 350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52" name="Скругленный прямоугольник 351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</p:grpSp>
      <p:grpSp>
        <p:nvGrpSpPr>
          <p:cNvPr id="398" name="Группа 397"/>
          <p:cNvGrpSpPr/>
          <p:nvPr/>
        </p:nvGrpSpPr>
        <p:grpSpPr>
          <a:xfrm>
            <a:off x="6171034" y="3760465"/>
            <a:ext cx="734938" cy="1843633"/>
            <a:chOff x="3967361" y="1513359"/>
            <a:chExt cx="734938" cy="1843633"/>
          </a:xfrm>
        </p:grpSpPr>
        <p:grpSp>
          <p:nvGrpSpPr>
            <p:cNvPr id="399" name="Группа 53"/>
            <p:cNvGrpSpPr/>
            <p:nvPr/>
          </p:nvGrpSpPr>
          <p:grpSpPr>
            <a:xfrm>
              <a:off x="3967361" y="1520992"/>
              <a:ext cx="216024" cy="1836000"/>
              <a:chOff x="3563888" y="1484784"/>
              <a:chExt cx="216024" cy="1836000"/>
            </a:xfrm>
          </p:grpSpPr>
          <p:sp>
            <p:nvSpPr>
              <p:cNvPr id="438" name="Прямоугольник 437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439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440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453" name="Скругленный прямоугольник 452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54" name="Скругленный прямоугольник 453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55" name="Скругленный прямоугольник 454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441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450" name="Скругленный прямоугольник 449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51" name="Скругленный прямоугольник 24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52" name="Скругленный прямоугольник 25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442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447" name="Скругленный прямоугольник 27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48" name="Скругленный прямоугольник 28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49" name="Скругленный прямоугольник 448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443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444" name="Скругленный прямоугольник 443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45" name="Скругленный прямоугольник 444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46" name="Скругленный прямоугольник 445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  <p:grpSp>
          <p:nvGrpSpPr>
            <p:cNvPr id="400" name="Группа 126"/>
            <p:cNvGrpSpPr/>
            <p:nvPr/>
          </p:nvGrpSpPr>
          <p:grpSpPr>
            <a:xfrm>
              <a:off x="4226818" y="1513359"/>
              <a:ext cx="216024" cy="1836000"/>
              <a:chOff x="3563888" y="1484784"/>
              <a:chExt cx="216024" cy="1836000"/>
            </a:xfrm>
          </p:grpSpPr>
          <p:sp>
            <p:nvSpPr>
              <p:cNvPr id="420" name="Прямоугольник 419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421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422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435" name="Скругленный прямоугольник 434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36" name="Скругленный прямоугольник 435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37" name="Скругленный прямоугольник 436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423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432" name="Скругленный прямоугольник 431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33" name="Скругленный прямоугольник 432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34" name="Скругленный прямоугольник 433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424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429" name="Скругленный прямоугольник 428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30" name="Скругленный прямоугольник 429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31" name="Скругленный прямоугольник 430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425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426" name="Скругленный прямоугольник 425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27" name="Скругленный прямоугольник 426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28" name="Скругленный прямоугольник 427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  <p:grpSp>
          <p:nvGrpSpPr>
            <p:cNvPr id="401" name="Группа 145"/>
            <p:cNvGrpSpPr/>
            <p:nvPr/>
          </p:nvGrpSpPr>
          <p:grpSpPr>
            <a:xfrm>
              <a:off x="4486275" y="1514500"/>
              <a:ext cx="216024" cy="1836000"/>
              <a:chOff x="3563888" y="1484784"/>
              <a:chExt cx="216024" cy="1836000"/>
            </a:xfrm>
          </p:grpSpPr>
          <p:sp>
            <p:nvSpPr>
              <p:cNvPr id="402" name="Прямоугольник 401"/>
              <p:cNvSpPr/>
              <p:nvPr/>
            </p:nvSpPr>
            <p:spPr>
              <a:xfrm>
                <a:off x="3563888" y="1484784"/>
                <a:ext cx="72008" cy="18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403" name="Группа 35"/>
              <p:cNvGrpSpPr/>
              <p:nvPr/>
            </p:nvGrpSpPr>
            <p:grpSpPr>
              <a:xfrm>
                <a:off x="3656876" y="1484784"/>
                <a:ext cx="123036" cy="1829460"/>
                <a:chOff x="3656876" y="1484784"/>
                <a:chExt cx="123036" cy="1829460"/>
              </a:xfrm>
            </p:grpSpPr>
            <p:grpSp>
              <p:nvGrpSpPr>
                <p:cNvPr id="404" name="Группа 18"/>
                <p:cNvGrpSpPr/>
                <p:nvPr/>
              </p:nvGrpSpPr>
              <p:grpSpPr>
                <a:xfrm>
                  <a:off x="3657600" y="1484784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417" name="Скругленный прямоугольник 416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18" name="Скругленный прямоугольник 417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19" name="Скругленный прямоугольник 418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405" name="Группа 22"/>
                <p:cNvGrpSpPr/>
                <p:nvPr/>
              </p:nvGrpSpPr>
              <p:grpSpPr>
                <a:xfrm>
                  <a:off x="3657600" y="2420290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414" name="Скругленный прямоугольник 413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15" name="Скругленный прямоугольник 414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16" name="Скругленный прямоугольник 415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406" name="Группа 26"/>
                <p:cNvGrpSpPr/>
                <p:nvPr/>
              </p:nvGrpSpPr>
              <p:grpSpPr>
                <a:xfrm>
                  <a:off x="3657600" y="1951667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411" name="Скругленный прямоугольник 410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12" name="Скругленный прямоугольник 411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13" name="Скругленный прямоугольник 412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407" name="Группа 30"/>
                <p:cNvGrpSpPr/>
                <p:nvPr/>
              </p:nvGrpSpPr>
              <p:grpSpPr>
                <a:xfrm>
                  <a:off x="3656876" y="2881598"/>
                  <a:ext cx="122312" cy="432646"/>
                  <a:chOff x="3275856" y="1484784"/>
                  <a:chExt cx="122312" cy="432646"/>
                </a:xfrm>
              </p:grpSpPr>
              <p:sp>
                <p:nvSpPr>
                  <p:cNvPr id="408" name="Скругленный прямоугольник 407"/>
                  <p:cNvSpPr/>
                  <p:nvPr/>
                </p:nvSpPr>
                <p:spPr>
                  <a:xfrm>
                    <a:off x="3275856" y="14847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09" name="Скругленный прямоугольник 408"/>
                  <p:cNvSpPr/>
                  <p:nvPr/>
                </p:nvSpPr>
                <p:spPr>
                  <a:xfrm>
                    <a:off x="3275856" y="1637184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10" name="Скругленный прямоугольник 409"/>
                  <p:cNvSpPr/>
                  <p:nvPr/>
                </p:nvSpPr>
                <p:spPr>
                  <a:xfrm>
                    <a:off x="3275856" y="1795118"/>
                    <a:ext cx="122312" cy="122312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</p:grpSp>
      </p:grpSp>
      <p:grpSp>
        <p:nvGrpSpPr>
          <p:cNvPr id="541" name="Группа 540"/>
          <p:cNvGrpSpPr/>
          <p:nvPr/>
        </p:nvGrpSpPr>
        <p:grpSpPr>
          <a:xfrm>
            <a:off x="6986364" y="1494309"/>
            <a:ext cx="970012" cy="1829460"/>
            <a:chOff x="6732240" y="1494309"/>
            <a:chExt cx="970012" cy="1829460"/>
          </a:xfrm>
        </p:grpSpPr>
        <p:grpSp>
          <p:nvGrpSpPr>
            <p:cNvPr id="37" name="Группа 36"/>
            <p:cNvGrpSpPr/>
            <p:nvPr/>
          </p:nvGrpSpPr>
          <p:grpSpPr>
            <a:xfrm>
              <a:off x="6948264" y="1494309"/>
              <a:ext cx="123036" cy="1829460"/>
              <a:chOff x="3656876" y="1484784"/>
              <a:chExt cx="123036" cy="1829460"/>
            </a:xfrm>
          </p:grpSpPr>
          <p:grpSp>
            <p:nvGrpSpPr>
              <p:cNvPr id="38" name="Группа 18"/>
              <p:cNvGrpSpPr/>
              <p:nvPr/>
            </p:nvGrpSpPr>
            <p:grpSpPr>
              <a:xfrm>
                <a:off x="3657600" y="1484784"/>
                <a:ext cx="122312" cy="432646"/>
                <a:chOff x="3275856" y="1484784"/>
                <a:chExt cx="122312" cy="432646"/>
              </a:xfrm>
            </p:grpSpPr>
            <p:sp>
              <p:nvSpPr>
                <p:cNvPr id="51" name="Скругленный прямоугольник 50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2" name="Скругленный прямоугольник 51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3" name="Скругленный прямоугольник 52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39" name="Группа 22"/>
              <p:cNvGrpSpPr/>
              <p:nvPr/>
            </p:nvGrpSpPr>
            <p:grpSpPr>
              <a:xfrm>
                <a:off x="3657600" y="2420290"/>
                <a:ext cx="122312" cy="432646"/>
                <a:chOff x="3275856" y="1484784"/>
                <a:chExt cx="122312" cy="432646"/>
              </a:xfrm>
            </p:grpSpPr>
            <p:sp>
              <p:nvSpPr>
                <p:cNvPr id="48" name="Скругленный прямоугольник 47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9" name="Скругленный прямоугольник 48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0" name="Скругленный прямоугольник 49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0" name="Группа 26"/>
              <p:cNvGrpSpPr/>
              <p:nvPr/>
            </p:nvGrpSpPr>
            <p:grpSpPr>
              <a:xfrm>
                <a:off x="3657600" y="1951667"/>
                <a:ext cx="122312" cy="432646"/>
                <a:chOff x="3275856" y="1484784"/>
                <a:chExt cx="122312" cy="432646"/>
              </a:xfrm>
            </p:grpSpPr>
            <p:sp>
              <p:nvSpPr>
                <p:cNvPr id="45" name="Скругленный прямоугольник 44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6" name="Скругленный прямоугольник 45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7" name="Скругленный прямоугольник 46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1" name="Группа 30"/>
              <p:cNvGrpSpPr/>
              <p:nvPr/>
            </p:nvGrpSpPr>
            <p:grpSpPr>
              <a:xfrm>
                <a:off x="3656876" y="2881598"/>
                <a:ext cx="122312" cy="432646"/>
                <a:chOff x="3275856" y="1484784"/>
                <a:chExt cx="122312" cy="432646"/>
              </a:xfrm>
            </p:grpSpPr>
            <p:sp>
              <p:nvSpPr>
                <p:cNvPr id="42" name="Скругленный прямоугольник 41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3" name="Скругленный прямоугольник 42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4" name="Скругленный прямоугольник 43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456" name="Группа 455"/>
            <p:cNvGrpSpPr/>
            <p:nvPr/>
          </p:nvGrpSpPr>
          <p:grpSpPr>
            <a:xfrm>
              <a:off x="6732240" y="1494309"/>
              <a:ext cx="123036" cy="1829460"/>
              <a:chOff x="3656876" y="1484784"/>
              <a:chExt cx="123036" cy="1829460"/>
            </a:xfrm>
          </p:grpSpPr>
          <p:grpSp>
            <p:nvGrpSpPr>
              <p:cNvPr id="457" name="Группа 18"/>
              <p:cNvGrpSpPr/>
              <p:nvPr/>
            </p:nvGrpSpPr>
            <p:grpSpPr>
              <a:xfrm>
                <a:off x="3657600" y="1484784"/>
                <a:ext cx="122312" cy="432646"/>
                <a:chOff x="3275856" y="1484784"/>
                <a:chExt cx="122312" cy="432646"/>
              </a:xfrm>
            </p:grpSpPr>
            <p:sp>
              <p:nvSpPr>
                <p:cNvPr id="470" name="Скругленный прямоугольник 469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71" name="Скругленный прямоугольник 470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72" name="Скругленный прямоугольник 471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58" name="Группа 22"/>
              <p:cNvGrpSpPr/>
              <p:nvPr/>
            </p:nvGrpSpPr>
            <p:grpSpPr>
              <a:xfrm>
                <a:off x="3657600" y="2420290"/>
                <a:ext cx="122312" cy="432646"/>
                <a:chOff x="3275856" y="1484784"/>
                <a:chExt cx="122312" cy="432646"/>
              </a:xfrm>
            </p:grpSpPr>
            <p:sp>
              <p:nvSpPr>
                <p:cNvPr id="467" name="Скругленный прямоугольник 466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68" name="Скругленный прямоугольник 467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69" name="Скругленный прямоугольник 468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59" name="Группа 26"/>
              <p:cNvGrpSpPr/>
              <p:nvPr/>
            </p:nvGrpSpPr>
            <p:grpSpPr>
              <a:xfrm>
                <a:off x="3657600" y="1951667"/>
                <a:ext cx="122312" cy="432646"/>
                <a:chOff x="3275856" y="1484784"/>
                <a:chExt cx="122312" cy="432646"/>
              </a:xfrm>
            </p:grpSpPr>
            <p:sp>
              <p:nvSpPr>
                <p:cNvPr id="464" name="Скругленный прямоугольник 463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65" name="Скругленный прямоугольник 464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66" name="Скругленный прямоугольник 465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60" name="Группа 30"/>
              <p:cNvGrpSpPr/>
              <p:nvPr/>
            </p:nvGrpSpPr>
            <p:grpSpPr>
              <a:xfrm>
                <a:off x="3656876" y="2881598"/>
                <a:ext cx="122312" cy="432646"/>
                <a:chOff x="3275856" y="1484784"/>
                <a:chExt cx="122312" cy="432646"/>
              </a:xfrm>
            </p:grpSpPr>
            <p:sp>
              <p:nvSpPr>
                <p:cNvPr id="461" name="Скругленный прямоугольник 460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62" name="Скругленный прямоугольник 461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63" name="Скругленный прямоугольник 462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473" name="Группа 472"/>
            <p:cNvGrpSpPr/>
            <p:nvPr/>
          </p:nvGrpSpPr>
          <p:grpSpPr>
            <a:xfrm>
              <a:off x="7370787" y="1494309"/>
              <a:ext cx="123036" cy="1829460"/>
              <a:chOff x="3656876" y="1484784"/>
              <a:chExt cx="123036" cy="1829460"/>
            </a:xfrm>
          </p:grpSpPr>
          <p:grpSp>
            <p:nvGrpSpPr>
              <p:cNvPr id="474" name="Группа 18"/>
              <p:cNvGrpSpPr/>
              <p:nvPr/>
            </p:nvGrpSpPr>
            <p:grpSpPr>
              <a:xfrm>
                <a:off x="3657600" y="1484784"/>
                <a:ext cx="122312" cy="432646"/>
                <a:chOff x="3275856" y="1484784"/>
                <a:chExt cx="122312" cy="432646"/>
              </a:xfrm>
            </p:grpSpPr>
            <p:sp>
              <p:nvSpPr>
                <p:cNvPr id="487" name="Скругленный прямоугольник 486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88" name="Скругленный прямоугольник 487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89" name="Скругленный прямоугольник 488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75" name="Группа 22"/>
              <p:cNvGrpSpPr/>
              <p:nvPr/>
            </p:nvGrpSpPr>
            <p:grpSpPr>
              <a:xfrm>
                <a:off x="3657600" y="2420290"/>
                <a:ext cx="122312" cy="432646"/>
                <a:chOff x="3275856" y="1484784"/>
                <a:chExt cx="122312" cy="432646"/>
              </a:xfrm>
            </p:grpSpPr>
            <p:sp>
              <p:nvSpPr>
                <p:cNvPr id="484" name="Скругленный прямоугольник 483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85" name="Скругленный прямоугольник 484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86" name="Скругленный прямоугольник 485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76" name="Группа 26"/>
              <p:cNvGrpSpPr/>
              <p:nvPr/>
            </p:nvGrpSpPr>
            <p:grpSpPr>
              <a:xfrm>
                <a:off x="3657600" y="1951667"/>
                <a:ext cx="122312" cy="432646"/>
                <a:chOff x="3275856" y="1484784"/>
                <a:chExt cx="122312" cy="432646"/>
              </a:xfrm>
            </p:grpSpPr>
            <p:sp>
              <p:nvSpPr>
                <p:cNvPr id="481" name="Скругленный прямоугольник 480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82" name="Скругленный прямоугольник 481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83" name="Скругленный прямоугольник 482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77" name="Группа 30"/>
              <p:cNvGrpSpPr/>
              <p:nvPr/>
            </p:nvGrpSpPr>
            <p:grpSpPr>
              <a:xfrm>
                <a:off x="3656876" y="2881598"/>
                <a:ext cx="122312" cy="432646"/>
                <a:chOff x="3275856" y="1484784"/>
                <a:chExt cx="122312" cy="432646"/>
              </a:xfrm>
            </p:grpSpPr>
            <p:sp>
              <p:nvSpPr>
                <p:cNvPr id="478" name="Скругленный прямоугольник 477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79" name="Скругленный прямоугольник 478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80" name="Скругленный прямоугольник 479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490" name="Группа 489"/>
            <p:cNvGrpSpPr/>
            <p:nvPr/>
          </p:nvGrpSpPr>
          <p:grpSpPr>
            <a:xfrm>
              <a:off x="7160096" y="1494309"/>
              <a:ext cx="123036" cy="1829460"/>
              <a:chOff x="3656876" y="1484784"/>
              <a:chExt cx="123036" cy="1829460"/>
            </a:xfrm>
          </p:grpSpPr>
          <p:grpSp>
            <p:nvGrpSpPr>
              <p:cNvPr id="491" name="Группа 18"/>
              <p:cNvGrpSpPr/>
              <p:nvPr/>
            </p:nvGrpSpPr>
            <p:grpSpPr>
              <a:xfrm>
                <a:off x="3657600" y="1484784"/>
                <a:ext cx="122312" cy="432646"/>
                <a:chOff x="3275856" y="1484784"/>
                <a:chExt cx="122312" cy="432646"/>
              </a:xfrm>
            </p:grpSpPr>
            <p:sp>
              <p:nvSpPr>
                <p:cNvPr id="504" name="Скругленный прямоугольник 503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05" name="Скругленный прямоугольник 504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06" name="Скругленный прямоугольник 505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92" name="Группа 22"/>
              <p:cNvGrpSpPr/>
              <p:nvPr/>
            </p:nvGrpSpPr>
            <p:grpSpPr>
              <a:xfrm>
                <a:off x="3657600" y="2420290"/>
                <a:ext cx="122312" cy="432646"/>
                <a:chOff x="3275856" y="1484784"/>
                <a:chExt cx="122312" cy="432646"/>
              </a:xfrm>
            </p:grpSpPr>
            <p:sp>
              <p:nvSpPr>
                <p:cNvPr id="501" name="Скругленный прямоугольник 500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02" name="Скругленный прямоугольник 501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03" name="Скругленный прямоугольник 502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93" name="Группа 26"/>
              <p:cNvGrpSpPr/>
              <p:nvPr/>
            </p:nvGrpSpPr>
            <p:grpSpPr>
              <a:xfrm>
                <a:off x="3657600" y="1951667"/>
                <a:ext cx="122312" cy="432646"/>
                <a:chOff x="3275856" y="1484784"/>
                <a:chExt cx="122312" cy="432646"/>
              </a:xfrm>
            </p:grpSpPr>
            <p:sp>
              <p:nvSpPr>
                <p:cNvPr id="498" name="Скругленный прямоугольник 497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99" name="Скругленный прямоугольник 498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00" name="Скругленный прямоугольник 499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94" name="Группа 30"/>
              <p:cNvGrpSpPr/>
              <p:nvPr/>
            </p:nvGrpSpPr>
            <p:grpSpPr>
              <a:xfrm>
                <a:off x="3656876" y="2881598"/>
                <a:ext cx="122312" cy="432646"/>
                <a:chOff x="3275856" y="1484784"/>
                <a:chExt cx="122312" cy="432646"/>
              </a:xfrm>
            </p:grpSpPr>
            <p:sp>
              <p:nvSpPr>
                <p:cNvPr id="495" name="Скругленный прямоугольник 494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96" name="Скругленный прямоугольник 495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97" name="Скругленный прямоугольник 496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507" name="Группа 506"/>
            <p:cNvGrpSpPr/>
            <p:nvPr/>
          </p:nvGrpSpPr>
          <p:grpSpPr>
            <a:xfrm>
              <a:off x="7579216" y="1494309"/>
              <a:ext cx="123036" cy="1829460"/>
              <a:chOff x="3656876" y="1484784"/>
              <a:chExt cx="123036" cy="1829460"/>
            </a:xfrm>
          </p:grpSpPr>
          <p:grpSp>
            <p:nvGrpSpPr>
              <p:cNvPr id="508" name="Группа 18"/>
              <p:cNvGrpSpPr/>
              <p:nvPr/>
            </p:nvGrpSpPr>
            <p:grpSpPr>
              <a:xfrm>
                <a:off x="3657600" y="1484784"/>
                <a:ext cx="122312" cy="432646"/>
                <a:chOff x="3275856" y="1484784"/>
                <a:chExt cx="122312" cy="432646"/>
              </a:xfrm>
            </p:grpSpPr>
            <p:sp>
              <p:nvSpPr>
                <p:cNvPr id="521" name="Скругленный прямоугольник 520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22" name="Скругленный прямоугольник 521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23" name="Скругленный прямоугольник 522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09" name="Группа 22"/>
              <p:cNvGrpSpPr/>
              <p:nvPr/>
            </p:nvGrpSpPr>
            <p:grpSpPr>
              <a:xfrm>
                <a:off x="3657600" y="2420290"/>
                <a:ext cx="122312" cy="432646"/>
                <a:chOff x="3275856" y="1484784"/>
                <a:chExt cx="122312" cy="432646"/>
              </a:xfrm>
            </p:grpSpPr>
            <p:sp>
              <p:nvSpPr>
                <p:cNvPr id="518" name="Скругленный прямоугольник 517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19" name="Скругленный прямоугольник 518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20" name="Скругленный прямоугольник 519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10" name="Группа 26"/>
              <p:cNvGrpSpPr/>
              <p:nvPr/>
            </p:nvGrpSpPr>
            <p:grpSpPr>
              <a:xfrm>
                <a:off x="3657600" y="1951667"/>
                <a:ext cx="122312" cy="432646"/>
                <a:chOff x="3275856" y="1484784"/>
                <a:chExt cx="122312" cy="432646"/>
              </a:xfrm>
            </p:grpSpPr>
            <p:sp>
              <p:nvSpPr>
                <p:cNvPr id="515" name="Скругленный прямоугольник 514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16" name="Скругленный прямоугольник 515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17" name="Скругленный прямоугольник 516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11" name="Группа 30"/>
              <p:cNvGrpSpPr/>
              <p:nvPr/>
            </p:nvGrpSpPr>
            <p:grpSpPr>
              <a:xfrm>
                <a:off x="3656876" y="2881598"/>
                <a:ext cx="122312" cy="432646"/>
                <a:chOff x="3275856" y="1484784"/>
                <a:chExt cx="122312" cy="432646"/>
              </a:xfrm>
            </p:grpSpPr>
            <p:sp>
              <p:nvSpPr>
                <p:cNvPr id="512" name="Скругленный прямоугольник 511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13" name="Скругленный прямоугольник 512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14" name="Скругленный прямоугольник 513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</p:grpSp>
      <p:grpSp>
        <p:nvGrpSpPr>
          <p:cNvPr id="524" name="Группа 523"/>
          <p:cNvGrpSpPr/>
          <p:nvPr/>
        </p:nvGrpSpPr>
        <p:grpSpPr>
          <a:xfrm>
            <a:off x="8409404" y="1455524"/>
            <a:ext cx="123036" cy="1829460"/>
            <a:chOff x="3656876" y="1484784"/>
            <a:chExt cx="123036" cy="1829460"/>
          </a:xfrm>
        </p:grpSpPr>
        <p:grpSp>
          <p:nvGrpSpPr>
            <p:cNvPr id="525" name="Группа 18"/>
            <p:cNvGrpSpPr/>
            <p:nvPr/>
          </p:nvGrpSpPr>
          <p:grpSpPr>
            <a:xfrm>
              <a:off x="3657600" y="1484784"/>
              <a:ext cx="122312" cy="432646"/>
              <a:chOff x="3275856" y="1484784"/>
              <a:chExt cx="122312" cy="432646"/>
            </a:xfrm>
          </p:grpSpPr>
          <p:sp>
            <p:nvSpPr>
              <p:cNvPr id="538" name="Скругленный прямоугольник 537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39" name="Скругленный прямоугольник 538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0" name="Скругленный прямоугольник 539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26" name="Группа 22"/>
            <p:cNvGrpSpPr/>
            <p:nvPr/>
          </p:nvGrpSpPr>
          <p:grpSpPr>
            <a:xfrm>
              <a:off x="3657600" y="2420290"/>
              <a:ext cx="122312" cy="432646"/>
              <a:chOff x="3275856" y="1484784"/>
              <a:chExt cx="122312" cy="432646"/>
            </a:xfrm>
          </p:grpSpPr>
          <p:sp>
            <p:nvSpPr>
              <p:cNvPr id="535" name="Скругленный прямоугольник 534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36" name="Скругленный прямоугольник 535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37" name="Скругленный прямоугольник 536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27" name="Группа 26"/>
            <p:cNvGrpSpPr/>
            <p:nvPr/>
          </p:nvGrpSpPr>
          <p:grpSpPr>
            <a:xfrm>
              <a:off x="3657600" y="1951667"/>
              <a:ext cx="122312" cy="432646"/>
              <a:chOff x="3275856" y="1484784"/>
              <a:chExt cx="122312" cy="432646"/>
            </a:xfrm>
          </p:grpSpPr>
          <p:sp>
            <p:nvSpPr>
              <p:cNvPr id="532" name="Скругленный прямоугольник 531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33" name="Скругленный прямоугольник 532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34" name="Скругленный прямоугольник 533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28" name="Группа 30"/>
            <p:cNvGrpSpPr/>
            <p:nvPr/>
          </p:nvGrpSpPr>
          <p:grpSpPr>
            <a:xfrm>
              <a:off x="3656876" y="2881598"/>
              <a:ext cx="122312" cy="432646"/>
              <a:chOff x="3275856" y="1484784"/>
              <a:chExt cx="122312" cy="432646"/>
            </a:xfrm>
          </p:grpSpPr>
          <p:sp>
            <p:nvSpPr>
              <p:cNvPr id="529" name="Скругленный прямоугольник 528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30" name="Скругленный прямоугольник 529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31" name="Скругленный прямоугольник 530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542" name="Группа 541"/>
          <p:cNvGrpSpPr/>
          <p:nvPr/>
        </p:nvGrpSpPr>
        <p:grpSpPr>
          <a:xfrm>
            <a:off x="6986364" y="3759780"/>
            <a:ext cx="970012" cy="1829460"/>
            <a:chOff x="6732240" y="1494309"/>
            <a:chExt cx="970012" cy="1829460"/>
          </a:xfrm>
        </p:grpSpPr>
        <p:grpSp>
          <p:nvGrpSpPr>
            <p:cNvPr id="543" name="Группа 36"/>
            <p:cNvGrpSpPr/>
            <p:nvPr/>
          </p:nvGrpSpPr>
          <p:grpSpPr>
            <a:xfrm>
              <a:off x="6948264" y="1494309"/>
              <a:ext cx="123036" cy="1829460"/>
              <a:chOff x="3656876" y="1484784"/>
              <a:chExt cx="123036" cy="1829460"/>
            </a:xfrm>
          </p:grpSpPr>
          <p:grpSp>
            <p:nvGrpSpPr>
              <p:cNvPr id="612" name="Группа 18"/>
              <p:cNvGrpSpPr/>
              <p:nvPr/>
            </p:nvGrpSpPr>
            <p:grpSpPr>
              <a:xfrm>
                <a:off x="3657600" y="1484784"/>
                <a:ext cx="122312" cy="432646"/>
                <a:chOff x="3275856" y="1484784"/>
                <a:chExt cx="122312" cy="432646"/>
              </a:xfrm>
            </p:grpSpPr>
            <p:sp>
              <p:nvSpPr>
                <p:cNvPr id="625" name="Скругленный прямоугольник 624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6" name="Скругленный прямоугольник 625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7" name="Скругленный прямоугольник 626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613" name="Группа 22"/>
              <p:cNvGrpSpPr/>
              <p:nvPr/>
            </p:nvGrpSpPr>
            <p:grpSpPr>
              <a:xfrm>
                <a:off x="3657600" y="2420290"/>
                <a:ext cx="122312" cy="432646"/>
                <a:chOff x="3275856" y="1484784"/>
                <a:chExt cx="122312" cy="432646"/>
              </a:xfrm>
            </p:grpSpPr>
            <p:sp>
              <p:nvSpPr>
                <p:cNvPr id="622" name="Скругленный прямоугольник 621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3" name="Скругленный прямоугольник 622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4" name="Скругленный прямоугольник 623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614" name="Группа 26"/>
              <p:cNvGrpSpPr/>
              <p:nvPr/>
            </p:nvGrpSpPr>
            <p:grpSpPr>
              <a:xfrm>
                <a:off x="3657600" y="1951667"/>
                <a:ext cx="122312" cy="432646"/>
                <a:chOff x="3275856" y="1484784"/>
                <a:chExt cx="122312" cy="432646"/>
              </a:xfrm>
            </p:grpSpPr>
            <p:sp>
              <p:nvSpPr>
                <p:cNvPr id="619" name="Скругленный прямоугольник 618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0" name="Скругленный прямоугольник 619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1" name="Скругленный прямоугольник 620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615" name="Группа 30"/>
              <p:cNvGrpSpPr/>
              <p:nvPr/>
            </p:nvGrpSpPr>
            <p:grpSpPr>
              <a:xfrm>
                <a:off x="3656876" y="2881598"/>
                <a:ext cx="122312" cy="432646"/>
                <a:chOff x="3275856" y="1484784"/>
                <a:chExt cx="122312" cy="432646"/>
              </a:xfrm>
            </p:grpSpPr>
            <p:sp>
              <p:nvSpPr>
                <p:cNvPr id="616" name="Скругленный прямоугольник 41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7" name="Скругленный прямоугольник 42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8" name="Скругленный прямоугольник 617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544" name="Группа 455"/>
            <p:cNvGrpSpPr/>
            <p:nvPr/>
          </p:nvGrpSpPr>
          <p:grpSpPr>
            <a:xfrm>
              <a:off x="6732240" y="1494309"/>
              <a:ext cx="123036" cy="1829460"/>
              <a:chOff x="3656876" y="1484784"/>
              <a:chExt cx="123036" cy="1829460"/>
            </a:xfrm>
          </p:grpSpPr>
          <p:grpSp>
            <p:nvGrpSpPr>
              <p:cNvPr id="596" name="Группа 18"/>
              <p:cNvGrpSpPr/>
              <p:nvPr/>
            </p:nvGrpSpPr>
            <p:grpSpPr>
              <a:xfrm>
                <a:off x="3657600" y="1484784"/>
                <a:ext cx="122312" cy="432646"/>
                <a:chOff x="3275856" y="1484784"/>
                <a:chExt cx="122312" cy="432646"/>
              </a:xfrm>
            </p:grpSpPr>
            <p:sp>
              <p:nvSpPr>
                <p:cNvPr id="609" name="Скругленный прямоугольник 608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0" name="Скругленный прямоугольник 609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1" name="Скругленный прямоугольник 610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97" name="Группа 22"/>
              <p:cNvGrpSpPr/>
              <p:nvPr/>
            </p:nvGrpSpPr>
            <p:grpSpPr>
              <a:xfrm>
                <a:off x="3657600" y="2420290"/>
                <a:ext cx="122312" cy="432646"/>
                <a:chOff x="3275856" y="1484784"/>
                <a:chExt cx="122312" cy="432646"/>
              </a:xfrm>
            </p:grpSpPr>
            <p:sp>
              <p:nvSpPr>
                <p:cNvPr id="606" name="Скругленный прямоугольник 605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7" name="Скругленный прямоугольник 606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8" name="Скругленный прямоугольник 607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98" name="Группа 26"/>
              <p:cNvGrpSpPr/>
              <p:nvPr/>
            </p:nvGrpSpPr>
            <p:grpSpPr>
              <a:xfrm>
                <a:off x="3657600" y="1951667"/>
                <a:ext cx="122312" cy="432646"/>
                <a:chOff x="3275856" y="1484784"/>
                <a:chExt cx="122312" cy="432646"/>
              </a:xfrm>
            </p:grpSpPr>
            <p:sp>
              <p:nvSpPr>
                <p:cNvPr id="603" name="Скругленный прямоугольник 602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4" name="Скругленный прямоугольник 603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5" name="Скругленный прямоугольник 604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99" name="Группа 30"/>
              <p:cNvGrpSpPr/>
              <p:nvPr/>
            </p:nvGrpSpPr>
            <p:grpSpPr>
              <a:xfrm>
                <a:off x="3656876" y="2881598"/>
                <a:ext cx="122312" cy="432646"/>
                <a:chOff x="3275856" y="1484784"/>
                <a:chExt cx="122312" cy="432646"/>
              </a:xfrm>
            </p:grpSpPr>
            <p:sp>
              <p:nvSpPr>
                <p:cNvPr id="600" name="Скругленный прямоугольник 599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1" name="Скругленный прямоугольник 600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2" name="Скругленный прямоугольник 601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545" name="Группа 472"/>
            <p:cNvGrpSpPr/>
            <p:nvPr/>
          </p:nvGrpSpPr>
          <p:grpSpPr>
            <a:xfrm>
              <a:off x="7370787" y="1494309"/>
              <a:ext cx="123036" cy="1829460"/>
              <a:chOff x="3656876" y="1484784"/>
              <a:chExt cx="123036" cy="1829460"/>
            </a:xfrm>
          </p:grpSpPr>
          <p:grpSp>
            <p:nvGrpSpPr>
              <p:cNvPr id="580" name="Группа 18"/>
              <p:cNvGrpSpPr/>
              <p:nvPr/>
            </p:nvGrpSpPr>
            <p:grpSpPr>
              <a:xfrm>
                <a:off x="3657600" y="1484784"/>
                <a:ext cx="122312" cy="432646"/>
                <a:chOff x="3275856" y="1484784"/>
                <a:chExt cx="122312" cy="432646"/>
              </a:xfrm>
            </p:grpSpPr>
            <p:sp>
              <p:nvSpPr>
                <p:cNvPr id="593" name="Скругленный прямоугольник 592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4" name="Скругленный прямоугольник 593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5" name="Скругленный прямоугольник 594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81" name="Группа 22"/>
              <p:cNvGrpSpPr/>
              <p:nvPr/>
            </p:nvGrpSpPr>
            <p:grpSpPr>
              <a:xfrm>
                <a:off x="3657600" y="2420290"/>
                <a:ext cx="122312" cy="432646"/>
                <a:chOff x="3275856" y="1484784"/>
                <a:chExt cx="122312" cy="432646"/>
              </a:xfrm>
            </p:grpSpPr>
            <p:sp>
              <p:nvSpPr>
                <p:cNvPr id="590" name="Скругленный прямоугольник 589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1" name="Скругленный прямоугольник 590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2" name="Скругленный прямоугольник 591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82" name="Группа 26"/>
              <p:cNvGrpSpPr/>
              <p:nvPr/>
            </p:nvGrpSpPr>
            <p:grpSpPr>
              <a:xfrm>
                <a:off x="3657600" y="1951667"/>
                <a:ext cx="122312" cy="432646"/>
                <a:chOff x="3275856" y="1484784"/>
                <a:chExt cx="122312" cy="432646"/>
              </a:xfrm>
            </p:grpSpPr>
            <p:sp>
              <p:nvSpPr>
                <p:cNvPr id="587" name="Скругленный прямоугольник 586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88" name="Скругленный прямоугольник 587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89" name="Скругленный прямоугольник 588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83" name="Группа 30"/>
              <p:cNvGrpSpPr/>
              <p:nvPr/>
            </p:nvGrpSpPr>
            <p:grpSpPr>
              <a:xfrm>
                <a:off x="3656876" y="2881598"/>
                <a:ext cx="122312" cy="432646"/>
                <a:chOff x="3275856" y="1484784"/>
                <a:chExt cx="122312" cy="432646"/>
              </a:xfrm>
            </p:grpSpPr>
            <p:sp>
              <p:nvSpPr>
                <p:cNvPr id="584" name="Скругленный прямоугольник 583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85" name="Скругленный прямоугольник 584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86" name="Скругленный прямоугольник 585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546" name="Группа 489"/>
            <p:cNvGrpSpPr/>
            <p:nvPr/>
          </p:nvGrpSpPr>
          <p:grpSpPr>
            <a:xfrm>
              <a:off x="7160096" y="1494309"/>
              <a:ext cx="123036" cy="1829460"/>
              <a:chOff x="3656876" y="1484784"/>
              <a:chExt cx="123036" cy="1829460"/>
            </a:xfrm>
          </p:grpSpPr>
          <p:grpSp>
            <p:nvGrpSpPr>
              <p:cNvPr id="564" name="Группа 18"/>
              <p:cNvGrpSpPr/>
              <p:nvPr/>
            </p:nvGrpSpPr>
            <p:grpSpPr>
              <a:xfrm>
                <a:off x="3657600" y="1484784"/>
                <a:ext cx="122312" cy="432646"/>
                <a:chOff x="3275856" y="1484784"/>
                <a:chExt cx="122312" cy="432646"/>
              </a:xfrm>
            </p:grpSpPr>
            <p:sp>
              <p:nvSpPr>
                <p:cNvPr id="577" name="Скругленный прямоугольник 576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78" name="Скругленный прямоугольник 577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79" name="Скругленный прямоугольник 578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65" name="Группа 22"/>
              <p:cNvGrpSpPr/>
              <p:nvPr/>
            </p:nvGrpSpPr>
            <p:grpSpPr>
              <a:xfrm>
                <a:off x="3657600" y="2420290"/>
                <a:ext cx="122312" cy="432646"/>
                <a:chOff x="3275856" y="1484784"/>
                <a:chExt cx="122312" cy="432646"/>
              </a:xfrm>
            </p:grpSpPr>
            <p:sp>
              <p:nvSpPr>
                <p:cNvPr id="574" name="Скругленный прямоугольник 573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75" name="Скругленный прямоугольник 574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76" name="Скругленный прямоугольник 575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66" name="Группа 26"/>
              <p:cNvGrpSpPr/>
              <p:nvPr/>
            </p:nvGrpSpPr>
            <p:grpSpPr>
              <a:xfrm>
                <a:off x="3657600" y="1951667"/>
                <a:ext cx="122312" cy="432646"/>
                <a:chOff x="3275856" y="1484784"/>
                <a:chExt cx="122312" cy="432646"/>
              </a:xfrm>
            </p:grpSpPr>
            <p:sp>
              <p:nvSpPr>
                <p:cNvPr id="571" name="Скругленный прямоугольник 570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72" name="Скругленный прямоугольник 571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73" name="Скругленный прямоугольник 572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67" name="Группа 30"/>
              <p:cNvGrpSpPr/>
              <p:nvPr/>
            </p:nvGrpSpPr>
            <p:grpSpPr>
              <a:xfrm>
                <a:off x="3656876" y="2881598"/>
                <a:ext cx="122312" cy="432646"/>
                <a:chOff x="3275856" y="1484784"/>
                <a:chExt cx="122312" cy="432646"/>
              </a:xfrm>
            </p:grpSpPr>
            <p:sp>
              <p:nvSpPr>
                <p:cNvPr id="568" name="Скругленный прямоугольник 567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69" name="Скругленный прямоугольник 568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70" name="Скругленный прямоугольник 569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547" name="Группа 506"/>
            <p:cNvGrpSpPr/>
            <p:nvPr/>
          </p:nvGrpSpPr>
          <p:grpSpPr>
            <a:xfrm>
              <a:off x="7579216" y="1494309"/>
              <a:ext cx="123036" cy="1829460"/>
              <a:chOff x="3656876" y="1484784"/>
              <a:chExt cx="123036" cy="1829460"/>
            </a:xfrm>
          </p:grpSpPr>
          <p:grpSp>
            <p:nvGrpSpPr>
              <p:cNvPr id="548" name="Группа 18"/>
              <p:cNvGrpSpPr/>
              <p:nvPr/>
            </p:nvGrpSpPr>
            <p:grpSpPr>
              <a:xfrm>
                <a:off x="3657600" y="1484784"/>
                <a:ext cx="122312" cy="432646"/>
                <a:chOff x="3275856" y="1484784"/>
                <a:chExt cx="122312" cy="432646"/>
              </a:xfrm>
            </p:grpSpPr>
            <p:sp>
              <p:nvSpPr>
                <p:cNvPr id="561" name="Скругленный прямоугольник 560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62" name="Скругленный прямоугольник 561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63" name="Скругленный прямоугольник 562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49" name="Группа 22"/>
              <p:cNvGrpSpPr/>
              <p:nvPr/>
            </p:nvGrpSpPr>
            <p:grpSpPr>
              <a:xfrm>
                <a:off x="3657600" y="2420290"/>
                <a:ext cx="122312" cy="432646"/>
                <a:chOff x="3275856" y="1484784"/>
                <a:chExt cx="122312" cy="432646"/>
              </a:xfrm>
            </p:grpSpPr>
            <p:sp>
              <p:nvSpPr>
                <p:cNvPr id="558" name="Скругленный прямоугольник 557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59" name="Скругленный прямоугольник 558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60" name="Скругленный прямоугольник 559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50" name="Группа 26"/>
              <p:cNvGrpSpPr/>
              <p:nvPr/>
            </p:nvGrpSpPr>
            <p:grpSpPr>
              <a:xfrm>
                <a:off x="3657600" y="1951667"/>
                <a:ext cx="122312" cy="432646"/>
                <a:chOff x="3275856" y="1484784"/>
                <a:chExt cx="122312" cy="432646"/>
              </a:xfrm>
            </p:grpSpPr>
            <p:sp>
              <p:nvSpPr>
                <p:cNvPr id="555" name="Скругленный прямоугольник 554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56" name="Скругленный прямоугольник 555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57" name="Скругленный прямоугольник 556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51" name="Группа 30"/>
              <p:cNvGrpSpPr/>
              <p:nvPr/>
            </p:nvGrpSpPr>
            <p:grpSpPr>
              <a:xfrm>
                <a:off x="3656876" y="2881598"/>
                <a:ext cx="122312" cy="432646"/>
                <a:chOff x="3275856" y="1484784"/>
                <a:chExt cx="122312" cy="432646"/>
              </a:xfrm>
            </p:grpSpPr>
            <p:sp>
              <p:nvSpPr>
                <p:cNvPr id="552" name="Скругленный прямоугольник 551"/>
                <p:cNvSpPr/>
                <p:nvPr/>
              </p:nvSpPr>
              <p:spPr>
                <a:xfrm>
                  <a:off x="3275856" y="14847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53" name="Скругленный прямоугольник 552"/>
                <p:cNvSpPr/>
                <p:nvPr/>
              </p:nvSpPr>
              <p:spPr>
                <a:xfrm>
                  <a:off x="3275856" y="1637184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54" name="Скругленный прямоугольник 553"/>
                <p:cNvSpPr/>
                <p:nvPr/>
              </p:nvSpPr>
              <p:spPr>
                <a:xfrm>
                  <a:off x="3275856" y="1795118"/>
                  <a:ext cx="122312" cy="122312"/>
                </a:xfrm>
                <a:prstGeom prst="round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</p:grpSp>
      <p:grpSp>
        <p:nvGrpSpPr>
          <p:cNvPr id="628" name="Группа 627"/>
          <p:cNvGrpSpPr/>
          <p:nvPr/>
        </p:nvGrpSpPr>
        <p:grpSpPr>
          <a:xfrm>
            <a:off x="8409404" y="3759780"/>
            <a:ext cx="123036" cy="1829460"/>
            <a:chOff x="3656876" y="1484784"/>
            <a:chExt cx="123036" cy="1829460"/>
          </a:xfrm>
        </p:grpSpPr>
        <p:grpSp>
          <p:nvGrpSpPr>
            <p:cNvPr id="629" name="Группа 18"/>
            <p:cNvGrpSpPr/>
            <p:nvPr/>
          </p:nvGrpSpPr>
          <p:grpSpPr>
            <a:xfrm>
              <a:off x="3657600" y="1484784"/>
              <a:ext cx="122312" cy="432646"/>
              <a:chOff x="3275856" y="1484784"/>
              <a:chExt cx="122312" cy="432646"/>
            </a:xfrm>
          </p:grpSpPr>
          <p:sp>
            <p:nvSpPr>
              <p:cNvPr id="642" name="Скругленный прямоугольник 641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43" name="Скругленный прямоугольник 642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44" name="Скругленный прямоугольник 643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630" name="Группа 22"/>
            <p:cNvGrpSpPr/>
            <p:nvPr/>
          </p:nvGrpSpPr>
          <p:grpSpPr>
            <a:xfrm>
              <a:off x="3657600" y="2420290"/>
              <a:ext cx="122312" cy="432646"/>
              <a:chOff x="3275856" y="1484784"/>
              <a:chExt cx="122312" cy="432646"/>
            </a:xfrm>
          </p:grpSpPr>
          <p:sp>
            <p:nvSpPr>
              <p:cNvPr id="639" name="Скругленный прямоугольник 638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40" name="Скругленный прямоугольник 639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41" name="Скругленный прямоугольник 640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631" name="Группа 26"/>
            <p:cNvGrpSpPr/>
            <p:nvPr/>
          </p:nvGrpSpPr>
          <p:grpSpPr>
            <a:xfrm>
              <a:off x="3657600" y="1951667"/>
              <a:ext cx="122312" cy="432646"/>
              <a:chOff x="3275856" y="1484784"/>
              <a:chExt cx="122312" cy="432646"/>
            </a:xfrm>
          </p:grpSpPr>
          <p:sp>
            <p:nvSpPr>
              <p:cNvPr id="636" name="Скругленный прямоугольник 635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37" name="Скругленный прямоугольник 636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38" name="Скругленный прямоугольник 637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632" name="Группа 30"/>
            <p:cNvGrpSpPr/>
            <p:nvPr/>
          </p:nvGrpSpPr>
          <p:grpSpPr>
            <a:xfrm>
              <a:off x="3656876" y="2881598"/>
              <a:ext cx="122312" cy="432646"/>
              <a:chOff x="3275856" y="1484784"/>
              <a:chExt cx="122312" cy="432646"/>
            </a:xfrm>
          </p:grpSpPr>
          <p:sp>
            <p:nvSpPr>
              <p:cNvPr id="633" name="Скругленный прямоугольник 632"/>
              <p:cNvSpPr/>
              <p:nvPr/>
            </p:nvSpPr>
            <p:spPr>
              <a:xfrm>
                <a:off x="3275856" y="14847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34" name="Скругленный прямоугольник 633"/>
              <p:cNvSpPr/>
              <p:nvPr/>
            </p:nvSpPr>
            <p:spPr>
              <a:xfrm>
                <a:off x="3275856" y="1637184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35" name="Скругленный прямоугольник 634"/>
              <p:cNvSpPr/>
              <p:nvPr/>
            </p:nvSpPr>
            <p:spPr>
              <a:xfrm>
                <a:off x="3275856" y="1795118"/>
                <a:ext cx="122312" cy="12231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645" name="Двойная стрелка вверх/вниз 644"/>
          <p:cNvSpPr/>
          <p:nvPr/>
        </p:nvSpPr>
        <p:spPr>
          <a:xfrm>
            <a:off x="3707192" y="3342134"/>
            <a:ext cx="484632" cy="432048"/>
          </a:xfrm>
          <a:prstGeom prst="upDownArrow">
            <a:avLst>
              <a:gd name="adj1" fmla="val 50000"/>
              <a:gd name="adj2" fmla="val 22484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sz="600" dirty="0">
                <a:solidFill>
                  <a:schemeClr val="tx1"/>
                </a:solidFill>
              </a:rPr>
              <a:t>+25 см</a:t>
            </a:r>
          </a:p>
        </p:txBody>
      </p:sp>
      <p:sp>
        <p:nvSpPr>
          <p:cNvPr id="646" name="Двойная стрелка вверх/вниз 645"/>
          <p:cNvSpPr/>
          <p:nvPr/>
        </p:nvSpPr>
        <p:spPr>
          <a:xfrm>
            <a:off x="4456790" y="3347467"/>
            <a:ext cx="484632" cy="432048"/>
          </a:xfrm>
          <a:prstGeom prst="upDownArrow">
            <a:avLst>
              <a:gd name="adj1" fmla="val 50000"/>
              <a:gd name="adj2" fmla="val 22484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sz="600" dirty="0"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ru-RU" sz="600" dirty="0">
                <a:solidFill>
                  <a:schemeClr val="tx1"/>
                </a:solidFill>
              </a:rPr>
              <a:t>12,5 см</a:t>
            </a:r>
          </a:p>
        </p:txBody>
      </p:sp>
      <p:sp>
        <p:nvSpPr>
          <p:cNvPr id="647" name="Двойная стрелка вверх/вниз 646"/>
          <p:cNvSpPr/>
          <p:nvPr/>
        </p:nvSpPr>
        <p:spPr>
          <a:xfrm>
            <a:off x="5210990" y="3346326"/>
            <a:ext cx="484632" cy="432048"/>
          </a:xfrm>
          <a:prstGeom prst="upDownArrow">
            <a:avLst>
              <a:gd name="adj1" fmla="val 50000"/>
              <a:gd name="adj2" fmla="val 22484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sz="600" dirty="0">
                <a:solidFill>
                  <a:schemeClr val="tx1"/>
                </a:solidFill>
              </a:rPr>
              <a:t>+15 см</a:t>
            </a:r>
          </a:p>
        </p:txBody>
      </p:sp>
      <p:grpSp>
        <p:nvGrpSpPr>
          <p:cNvPr id="656" name="Группа 655"/>
          <p:cNvGrpSpPr/>
          <p:nvPr/>
        </p:nvGrpSpPr>
        <p:grpSpPr>
          <a:xfrm>
            <a:off x="6849966" y="3356992"/>
            <a:ext cx="1106410" cy="362312"/>
            <a:chOff x="6849966" y="3356992"/>
            <a:chExt cx="451514" cy="362312"/>
          </a:xfrm>
        </p:grpSpPr>
        <p:sp>
          <p:nvSpPr>
            <p:cNvPr id="650" name="Прямоугольник 649"/>
            <p:cNvSpPr/>
            <p:nvPr/>
          </p:nvSpPr>
          <p:spPr>
            <a:xfrm flipH="1">
              <a:off x="6849966" y="3356992"/>
              <a:ext cx="98297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1" name="Прямоугольник 650"/>
            <p:cNvSpPr/>
            <p:nvPr/>
          </p:nvSpPr>
          <p:spPr>
            <a:xfrm flipH="1">
              <a:off x="6900639" y="3356992"/>
              <a:ext cx="99822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2" name="Прямоугольник 651"/>
            <p:cNvSpPr/>
            <p:nvPr/>
          </p:nvSpPr>
          <p:spPr>
            <a:xfrm flipH="1">
              <a:off x="7002366" y="3356992"/>
              <a:ext cx="98297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3" name="Прямоугольник 652"/>
            <p:cNvSpPr/>
            <p:nvPr/>
          </p:nvSpPr>
          <p:spPr>
            <a:xfrm flipH="1">
              <a:off x="7053039" y="3356992"/>
              <a:ext cx="99822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4" name="Прямоугольник 653"/>
            <p:cNvSpPr/>
            <p:nvPr/>
          </p:nvSpPr>
          <p:spPr>
            <a:xfrm flipH="1">
              <a:off x="7150985" y="3359264"/>
              <a:ext cx="98297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5" name="Прямоугольник 654"/>
            <p:cNvSpPr/>
            <p:nvPr/>
          </p:nvSpPr>
          <p:spPr>
            <a:xfrm flipH="1">
              <a:off x="7201658" y="3359264"/>
              <a:ext cx="99822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658" name="Прямая со стрелкой 657"/>
          <p:cNvCxnSpPr/>
          <p:nvPr/>
        </p:nvCxnSpPr>
        <p:spPr>
          <a:xfrm>
            <a:off x="2627784" y="1052736"/>
            <a:ext cx="345638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9" name="TextBox 658"/>
          <p:cNvSpPr txBox="1"/>
          <p:nvPr/>
        </p:nvSpPr>
        <p:spPr>
          <a:xfrm>
            <a:off x="3995936" y="836712"/>
            <a:ext cx="5196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12 м.</a:t>
            </a:r>
          </a:p>
        </p:txBody>
      </p:sp>
      <p:cxnSp>
        <p:nvCxnSpPr>
          <p:cNvPr id="660" name="Прямая со стрелкой 659"/>
          <p:cNvCxnSpPr/>
          <p:nvPr/>
        </p:nvCxnSpPr>
        <p:spPr>
          <a:xfrm>
            <a:off x="6084168" y="1052736"/>
            <a:ext cx="252028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3" name="TextBox 662"/>
          <p:cNvSpPr txBox="1"/>
          <p:nvPr/>
        </p:nvSpPr>
        <p:spPr>
          <a:xfrm>
            <a:off x="7220658" y="843536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9 м.</a:t>
            </a:r>
          </a:p>
        </p:txBody>
      </p:sp>
      <p:cxnSp>
        <p:nvCxnSpPr>
          <p:cNvPr id="664" name="Прямая со стрелкой 663"/>
          <p:cNvCxnSpPr/>
          <p:nvPr/>
        </p:nvCxnSpPr>
        <p:spPr>
          <a:xfrm>
            <a:off x="2771800" y="836712"/>
            <a:ext cx="0" cy="5328592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7" name="TextBox 666"/>
          <p:cNvSpPr txBox="1"/>
          <p:nvPr/>
        </p:nvSpPr>
        <p:spPr>
          <a:xfrm>
            <a:off x="2771800" y="3433192"/>
            <a:ext cx="5196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17 м.</a:t>
            </a:r>
          </a:p>
        </p:txBody>
      </p:sp>
      <p:cxnSp>
        <p:nvCxnSpPr>
          <p:cNvPr id="648" name="Прямая со стрелкой 647"/>
          <p:cNvCxnSpPr/>
          <p:nvPr/>
        </p:nvCxnSpPr>
        <p:spPr>
          <a:xfrm flipV="1">
            <a:off x="755576" y="1052736"/>
            <a:ext cx="1872208" cy="4209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9" name="TextBox 648"/>
          <p:cNvSpPr txBox="1"/>
          <p:nvPr/>
        </p:nvSpPr>
        <p:spPr>
          <a:xfrm>
            <a:off x="1547664" y="847745"/>
            <a:ext cx="558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8 м.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1" name="Прямая со стрелкой 350">
            <a:extLst>
              <a:ext uri="{FF2B5EF4-FFF2-40B4-BE49-F238E27FC236}">
                <a16:creationId xmlns:a16="http://schemas.microsoft.com/office/drawing/2014/main" xmlns="" id="{2C6D10D7-9A58-41CD-AC89-F425C21A1F00}"/>
              </a:ext>
            </a:extLst>
          </p:cNvPr>
          <p:cNvCxnSpPr/>
          <p:nvPr/>
        </p:nvCxnSpPr>
        <p:spPr bwMode="auto">
          <a:xfrm flipV="1">
            <a:off x="7353551" y="4022970"/>
            <a:ext cx="0" cy="830243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sp>
        <p:nvSpPr>
          <p:cNvPr id="341" name="Номер слайда 1">
            <a:extLst>
              <a:ext uri="{FF2B5EF4-FFF2-40B4-BE49-F238E27FC236}">
                <a16:creationId xmlns:a16="http://schemas.microsoft.com/office/drawing/2014/main" xmlns="" id="{0C4E4671-46B0-4B15-90B5-810E8F9A9807}"/>
              </a:ext>
            </a:extLst>
          </p:cNvPr>
          <p:cNvSpPr txBox="1">
            <a:spLocks/>
          </p:cNvSpPr>
          <p:nvPr/>
        </p:nvSpPr>
        <p:spPr>
          <a:xfrm>
            <a:off x="11095181" y="6414762"/>
            <a:ext cx="258620" cy="248302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6CB4B4D-7CA3-9044-876B-883B54F8677D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xmlns="" id="{BE411413-EADC-46A9-822F-2D1DB6F6F276}"/>
              </a:ext>
            </a:extLst>
          </p:cNvPr>
          <p:cNvSpPr txBox="1"/>
          <p:nvPr/>
        </p:nvSpPr>
        <p:spPr>
          <a:xfrm>
            <a:off x="1294777" y="109697"/>
            <a:ext cx="7967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Структурные элементы актового зала после проектирования: 144 места</a:t>
            </a:r>
          </a:p>
        </p:txBody>
      </p:sp>
      <p:pic>
        <p:nvPicPr>
          <p:cNvPr id="343" name="Picture 2">
            <a:extLst>
              <a:ext uri="{FF2B5EF4-FFF2-40B4-BE49-F238E27FC236}">
                <a16:creationId xmlns:a16="http://schemas.microsoft.com/office/drawing/2014/main" xmlns="" id="{1019DA9D-6B7B-4022-8234-9C485F8BA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479029"/>
            <a:ext cx="5301235" cy="3688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6" name="Рисунок 345">
            <a:extLst>
              <a:ext uri="{FF2B5EF4-FFF2-40B4-BE49-F238E27FC236}">
                <a16:creationId xmlns:a16="http://schemas.microsoft.com/office/drawing/2014/main" xmlns="" id="{757E2BED-2260-4347-8F20-04E51AB4314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881" y="4710656"/>
            <a:ext cx="2212533" cy="1387268"/>
          </a:xfrm>
          <a:prstGeom prst="rect">
            <a:avLst/>
          </a:prstGeom>
        </p:spPr>
      </p:pic>
      <p:pic>
        <p:nvPicPr>
          <p:cNvPr id="347" name="Picture 5">
            <a:extLst>
              <a:ext uri="{FF2B5EF4-FFF2-40B4-BE49-F238E27FC236}">
                <a16:creationId xmlns:a16="http://schemas.microsoft.com/office/drawing/2014/main" xmlns="" id="{39695021-6412-416D-9F31-BFA2DD06A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6077664" y="4721976"/>
            <a:ext cx="1851367" cy="1371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" name="Picture 4">
            <a:extLst>
              <a:ext uri="{FF2B5EF4-FFF2-40B4-BE49-F238E27FC236}">
                <a16:creationId xmlns:a16="http://schemas.microsoft.com/office/drawing/2014/main" xmlns="" id="{AF1A192B-8903-4AC1-ACF0-7DBE738F0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4687890"/>
            <a:ext cx="2775417" cy="1410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49" name="Прямая со стрелкой 348">
            <a:extLst>
              <a:ext uri="{FF2B5EF4-FFF2-40B4-BE49-F238E27FC236}">
                <a16:creationId xmlns:a16="http://schemas.microsoft.com/office/drawing/2014/main" xmlns="" id="{0AFBBA7A-71F7-4951-8562-59C4EF6F31B7}"/>
              </a:ext>
            </a:extLst>
          </p:cNvPr>
          <p:cNvCxnSpPr/>
          <p:nvPr/>
        </p:nvCxnSpPr>
        <p:spPr bwMode="auto">
          <a:xfrm flipV="1">
            <a:off x="1798324" y="4027663"/>
            <a:ext cx="1747064" cy="682993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cxnSp>
        <p:nvCxnSpPr>
          <p:cNvPr id="350" name="Прямая со стрелкой 349">
            <a:extLst>
              <a:ext uri="{FF2B5EF4-FFF2-40B4-BE49-F238E27FC236}">
                <a16:creationId xmlns:a16="http://schemas.microsoft.com/office/drawing/2014/main" xmlns="" id="{91964BF2-3302-4A71-90EA-E7BCED4F4417}"/>
              </a:ext>
            </a:extLst>
          </p:cNvPr>
          <p:cNvCxnSpPr/>
          <p:nvPr/>
        </p:nvCxnSpPr>
        <p:spPr bwMode="auto">
          <a:xfrm flipV="1">
            <a:off x="5220610" y="3988950"/>
            <a:ext cx="163773" cy="682993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620688"/>
            <a:ext cx="8646662" cy="175432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/>
              <a:t>Любые варианты использования помещения требуют:</a:t>
            </a:r>
          </a:p>
          <a:p>
            <a:pPr marL="342900" indent="-342900">
              <a:buAutoNum type="arabicPeriod"/>
            </a:pPr>
            <a:r>
              <a:rPr lang="ru-RU" dirty="0"/>
              <a:t>Демонтажа парт и кресел.</a:t>
            </a:r>
          </a:p>
          <a:p>
            <a:pPr marL="342900" indent="-342900">
              <a:buAutoNum type="arabicPeriod"/>
            </a:pPr>
            <a:r>
              <a:rPr lang="ru-RU" dirty="0"/>
              <a:t>Демонтажа потолочных конструкций.</a:t>
            </a:r>
          </a:p>
          <a:p>
            <a:pPr marL="342900" indent="-342900">
              <a:buAutoNum type="arabicPeriod"/>
            </a:pPr>
            <a:r>
              <a:rPr lang="ru-RU" dirty="0"/>
              <a:t>Демонтажа покрытия пола сцены.</a:t>
            </a:r>
          </a:p>
          <a:p>
            <a:pPr marL="342900" indent="-342900">
              <a:buAutoNum type="arabicPeriod"/>
            </a:pPr>
            <a:r>
              <a:rPr lang="ru-RU" dirty="0"/>
              <a:t>Капитального ремонта пола, стен, потолка, проводки, света, вентиляции.</a:t>
            </a:r>
          </a:p>
          <a:p>
            <a:pPr marL="342900" indent="-342900">
              <a:buAutoNum type="arabicPeriod"/>
            </a:pPr>
            <a:r>
              <a:rPr lang="ru-RU" dirty="0"/>
              <a:t>Технического переоснащения (звук, свет, экран, посадочные места, оборудование)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2555776" y="242088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6228184" y="242088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123728" y="3429000"/>
            <a:ext cx="1294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Проблемы: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24128" y="3429000"/>
            <a:ext cx="1521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Возможности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55576" y="3789040"/>
            <a:ext cx="3744416" cy="266429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 смете 2016 года </a:t>
            </a:r>
            <a:r>
              <a:rPr lang="ru-RU" dirty="0" err="1">
                <a:solidFill>
                  <a:schemeClr val="tx1"/>
                </a:solidFill>
              </a:rPr>
              <a:t>кап.ремонт</a:t>
            </a:r>
            <a:r>
              <a:rPr lang="ru-RU" dirty="0">
                <a:solidFill>
                  <a:schemeClr val="tx1"/>
                </a:solidFill>
              </a:rPr>
              <a:t> и тех. переоснащение, без изменения конфигурации пола (то есть обновление актового зала без замены функционала) обойдется в14,5 млн. руб.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В настоящий момент времени у Института нет временно свободных денежных средств в этом объеме.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88024" y="3789040"/>
            <a:ext cx="3744416" cy="266429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Если все равно все ломать, то можно создать принципиально новое пространство.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462B6654-B363-4849-B758-1D463BCAB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2856"/>
            <a:ext cx="9144000" cy="3636930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B22E40D3-B6B1-4817-8722-C38758A40016}"/>
              </a:ext>
            </a:extLst>
          </p:cNvPr>
          <p:cNvSpPr/>
          <p:nvPr/>
        </p:nvSpPr>
        <p:spPr>
          <a:xfrm>
            <a:off x="1979712" y="1088214"/>
            <a:ext cx="56785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cap="all" spc="4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Планы на 2023-2025 гг.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5AA26BA4-6C19-4932-AB59-B16186535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5261" y="4663700"/>
            <a:ext cx="1647683" cy="218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Google Shape;252;p31">
            <a:extLst>
              <a:ext uri="{FF2B5EF4-FFF2-40B4-BE49-F238E27FC236}">
                <a16:creationId xmlns:a16="http://schemas.microsoft.com/office/drawing/2014/main" xmlns="" id="{FE2BB4A1-42DA-4EF0-8CE3-AE4D024E2614}"/>
              </a:ext>
            </a:extLst>
          </p:cNvPr>
          <p:cNvSpPr/>
          <p:nvPr/>
        </p:nvSpPr>
        <p:spPr>
          <a:xfrm>
            <a:off x="611560" y="426241"/>
            <a:ext cx="5673765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</a:pPr>
            <a:r>
              <a:rPr lang="ru-RU" sz="3200" dirty="0">
                <a:latin typeface="+mj-lt"/>
                <a:ea typeface="+mj-ea"/>
                <a:cs typeface="Times New Roman" panose="02020603050405020304" pitchFamily="18" charset="0"/>
              </a:rPr>
              <a:t>Команда проекта</a:t>
            </a:r>
            <a:endParaRPr sz="3200" dirty="0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Google Shape;253;p31">
            <a:extLst>
              <a:ext uri="{FF2B5EF4-FFF2-40B4-BE49-F238E27FC236}">
                <a16:creationId xmlns:a16="http://schemas.microsoft.com/office/drawing/2014/main" xmlns="" id="{F4373F0B-3501-48D5-AA8E-E67BB7DB894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>
              <a:buClr>
                <a:srgbClr val="000000"/>
              </a:buClr>
              <a:buSzPts val="1200"/>
            </a:pPr>
            <a:fld id="{725C68B6-61C2-468F-89AB-4B9F7531AA68}" type="slidenum">
              <a:rPr lang="ru-RU" smtClean="0"/>
              <a:pPr algn="r" rtl="0">
                <a:buClr>
                  <a:srgbClr val="000000"/>
                </a:buClr>
                <a:buSzPts val="1200"/>
              </a:pPr>
              <a:t>26</a:t>
            </a:fld>
            <a:endParaRPr/>
          </a:p>
        </p:txBody>
      </p:sp>
      <p:sp>
        <p:nvSpPr>
          <p:cNvPr id="5" name="Google Shape;256;p31">
            <a:extLst>
              <a:ext uri="{FF2B5EF4-FFF2-40B4-BE49-F238E27FC236}">
                <a16:creationId xmlns:a16="http://schemas.microsoft.com/office/drawing/2014/main" xmlns="" id="{D39FC20E-0B04-4AC1-A83B-3A3401FE4621}"/>
              </a:ext>
            </a:extLst>
          </p:cNvPr>
          <p:cNvSpPr txBox="1"/>
          <p:nvPr/>
        </p:nvSpPr>
        <p:spPr>
          <a:xfrm>
            <a:off x="307288" y="1599574"/>
            <a:ext cx="6479176" cy="4154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rtl="0"/>
            <a:r>
              <a:rPr lang="ru-RU" sz="2800" b="1" dirty="0">
                <a:latin typeface="+mj-lt"/>
                <a:cs typeface="Times New Roman" panose="02020603050405020304" pitchFamily="18" charset="0"/>
              </a:rPr>
              <a:t>Студенты института:</a:t>
            </a:r>
          </a:p>
          <a:p>
            <a:pPr rtl="0"/>
            <a:r>
              <a:rPr lang="ru-RU" sz="2800" dirty="0">
                <a:latin typeface="+mj-lt"/>
                <a:cs typeface="Times New Roman" panose="02020603050405020304" pitchFamily="18" charset="0"/>
              </a:rPr>
              <a:t>Данилюк Анастасия </a:t>
            </a:r>
          </a:p>
          <a:p>
            <a:pPr rtl="0"/>
            <a:r>
              <a:rPr lang="ru-RU" sz="2800" dirty="0">
                <a:latin typeface="+mj-lt"/>
                <a:cs typeface="Times New Roman" panose="02020603050405020304" pitchFamily="18" charset="0"/>
              </a:rPr>
              <a:t>Казакова Елизавета </a:t>
            </a:r>
          </a:p>
          <a:p>
            <a:pPr rtl="0"/>
            <a:r>
              <a:rPr lang="ru-RU" sz="2800" dirty="0">
                <a:latin typeface="+mj-lt"/>
                <a:cs typeface="Times New Roman" panose="02020603050405020304" pitchFamily="18" charset="0"/>
              </a:rPr>
              <a:t>Соколова Елена </a:t>
            </a:r>
          </a:p>
          <a:p>
            <a:pPr rtl="0"/>
            <a:r>
              <a:rPr lang="ru-RU" sz="2800" dirty="0" err="1">
                <a:latin typeface="+mj-lt"/>
                <a:cs typeface="Times New Roman" panose="02020603050405020304" pitchFamily="18" charset="0"/>
              </a:rPr>
              <a:t>Суздалева</a:t>
            </a:r>
            <a:r>
              <a:rPr lang="ru-RU" sz="2800" dirty="0">
                <a:latin typeface="+mj-lt"/>
                <a:cs typeface="Times New Roman" panose="02020603050405020304" pitchFamily="18" charset="0"/>
              </a:rPr>
              <a:t> Дарья </a:t>
            </a:r>
          </a:p>
          <a:p>
            <a:pPr rtl="0"/>
            <a:endParaRPr lang="ru-RU" sz="2800" b="1" dirty="0">
              <a:latin typeface="+mj-lt"/>
              <a:cs typeface="Times New Roman" panose="02020603050405020304" pitchFamily="18" charset="0"/>
            </a:endParaRPr>
          </a:p>
          <a:p>
            <a:pPr rtl="0"/>
            <a:endParaRPr lang="ru-RU" b="1" dirty="0">
              <a:latin typeface="+mj-lt"/>
              <a:cs typeface="Times New Roman" panose="02020603050405020304" pitchFamily="18" charset="0"/>
            </a:endParaRPr>
          </a:p>
          <a:p>
            <a:pPr rtl="0"/>
            <a:r>
              <a:rPr lang="ru-RU" b="1" dirty="0">
                <a:latin typeface="+mj-lt"/>
                <a:cs typeface="Times New Roman" panose="02020603050405020304" pitchFamily="18" charset="0"/>
              </a:rPr>
              <a:t>Кураторы:</a:t>
            </a:r>
          </a:p>
          <a:p>
            <a:pPr rtl="0"/>
            <a:r>
              <a:rPr lang="ru-RU" dirty="0">
                <a:latin typeface="+mj-lt"/>
                <a:cs typeface="Times New Roman" panose="02020603050405020304" pitchFamily="18" charset="0"/>
              </a:rPr>
              <a:t>Зубкова О.В.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– 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зам. директора по УВР</a:t>
            </a:r>
          </a:p>
          <a:p>
            <a:pPr rtl="0"/>
            <a:r>
              <a:rPr lang="ru-RU" dirty="0">
                <a:latin typeface="+mj-lt"/>
                <a:cs typeface="Times New Roman" panose="02020603050405020304" pitchFamily="18" charset="0"/>
              </a:rPr>
              <a:t>Рогозина И.В –  начальник отдела маркетинга </a:t>
            </a:r>
          </a:p>
          <a:p>
            <a:pPr rtl="0"/>
            <a:r>
              <a:rPr lang="ru-RU" dirty="0" err="1">
                <a:latin typeface="+mj-lt"/>
                <a:cs typeface="Times New Roman" panose="02020603050405020304" pitchFamily="18" charset="0"/>
              </a:rPr>
              <a:t>Шафикова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 Г.А. – инженер-программист  отдела маркетинга</a:t>
            </a:r>
            <a:endParaRPr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IMG_5934.jpg">
            <a:extLst>
              <a:ext uri="{FF2B5EF4-FFF2-40B4-BE49-F238E27FC236}">
                <a16:creationId xmlns:a16="http://schemas.microsoft.com/office/drawing/2014/main" xmlns="" id="{4770D821-746B-4DF5-A21A-43D1B71DBE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1695" y="1196752"/>
            <a:ext cx="4679976" cy="35099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xmlns="" id="{6E648321-6CBB-4B3C-9A64-5830560BE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0" y="0"/>
            <a:ext cx="1521056" cy="218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87165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6106690"/>
          </a:xfrm>
        </p:spPr>
        <p:txBody>
          <a:bodyPr>
            <a:noAutofit/>
          </a:bodyPr>
          <a:lstStyle/>
          <a:p>
            <a:pPr algn="l"/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Идеи по поводу использования помещения актового зала:</a:t>
            </a:r>
            <a:br>
              <a:rPr lang="ru-RU" sz="2000" dirty="0"/>
            </a:br>
            <a:r>
              <a:rPr lang="ru-RU" sz="2400" b="1" u="sng" dirty="0">
                <a:solidFill>
                  <a:srgbClr val="002060"/>
                </a:solidFill>
              </a:rPr>
              <a:t>Спорт: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1. Йога-клуб (размер площадки не важен).</a:t>
            </a:r>
            <a:br>
              <a:rPr lang="ru-RU" sz="2000" dirty="0"/>
            </a:br>
            <a:r>
              <a:rPr lang="ru-RU" sz="2000" dirty="0"/>
              <a:t>2. Баскетбол (15м </a:t>
            </a:r>
            <a:r>
              <a:rPr lang="ru-RU" sz="2000" dirty="0" err="1"/>
              <a:t>х</a:t>
            </a:r>
            <a:r>
              <a:rPr lang="ru-RU" sz="2000" dirty="0"/>
              <a:t> 11м).</a:t>
            </a:r>
            <a:br>
              <a:rPr lang="ru-RU" sz="2000" dirty="0"/>
            </a:br>
            <a:r>
              <a:rPr lang="ru-RU" sz="2000" dirty="0"/>
              <a:t>3. Волейбол (18м </a:t>
            </a:r>
            <a:r>
              <a:rPr lang="ru-RU" sz="2000" dirty="0" err="1"/>
              <a:t>х</a:t>
            </a:r>
            <a:r>
              <a:rPr lang="ru-RU" sz="2000" dirty="0"/>
              <a:t> 9м).</a:t>
            </a:r>
            <a:br>
              <a:rPr lang="ru-RU" sz="2000" dirty="0"/>
            </a:br>
            <a:r>
              <a:rPr lang="ru-RU" sz="2000" dirty="0"/>
              <a:t>4. </a:t>
            </a:r>
            <a:r>
              <a:rPr lang="ru-RU" sz="2000" dirty="0" err="1"/>
              <a:t>Минифутбол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4. Помещение для занятий физической культурой (размер площадки не важен).</a:t>
            </a:r>
            <a:br>
              <a:rPr lang="ru-RU" sz="2000" dirty="0"/>
            </a:br>
            <a:r>
              <a:rPr lang="ru-RU" sz="2000" dirty="0"/>
              <a:t>5. Соревнования по разным видам единоборств:</a:t>
            </a:r>
            <a:br>
              <a:rPr lang="ru-RU" sz="2000" dirty="0"/>
            </a:br>
            <a:r>
              <a:rPr lang="ru-RU" sz="2000" dirty="0" err="1"/>
              <a:t>тхэквондо</a:t>
            </a:r>
            <a:r>
              <a:rPr lang="ru-RU" sz="2000" dirty="0"/>
              <a:t> (10 м </a:t>
            </a:r>
            <a:r>
              <a:rPr lang="ru-RU" sz="2000" dirty="0" err="1"/>
              <a:t>х</a:t>
            </a:r>
            <a:r>
              <a:rPr lang="ru-RU" sz="2000" dirty="0"/>
              <a:t> 10 м);</a:t>
            </a:r>
            <a:br>
              <a:rPr lang="ru-RU" sz="2000" dirty="0"/>
            </a:br>
            <a:r>
              <a:rPr lang="ru-RU" sz="2000" dirty="0"/>
              <a:t>дзюдо (14м </a:t>
            </a:r>
            <a:r>
              <a:rPr lang="ru-RU" sz="2000" dirty="0" err="1"/>
              <a:t>х</a:t>
            </a:r>
            <a:r>
              <a:rPr lang="ru-RU" sz="2000" dirty="0"/>
              <a:t> </a:t>
            </a:r>
            <a:r>
              <a:rPr lang="ru-RU" sz="2000" dirty="0" err="1"/>
              <a:t>14м</a:t>
            </a:r>
            <a:r>
              <a:rPr lang="ru-RU" sz="2000" dirty="0"/>
              <a:t>);</a:t>
            </a:r>
            <a:br>
              <a:rPr lang="ru-RU" sz="2000" dirty="0"/>
            </a:br>
            <a:r>
              <a:rPr lang="ru-RU" sz="2000" dirty="0"/>
              <a:t>каратэ (8 м </a:t>
            </a:r>
            <a:r>
              <a:rPr lang="ru-RU" sz="2000" dirty="0" err="1"/>
              <a:t>х</a:t>
            </a:r>
            <a:r>
              <a:rPr lang="ru-RU" sz="2000" dirty="0"/>
              <a:t> 8 м);</a:t>
            </a:r>
            <a:br>
              <a:rPr lang="ru-RU" sz="2000" dirty="0"/>
            </a:br>
            <a:r>
              <a:rPr lang="ru-RU" sz="2000" dirty="0"/>
              <a:t>бокс (4-7м </a:t>
            </a:r>
            <a:r>
              <a:rPr lang="ru-RU" sz="2000" dirty="0" err="1"/>
              <a:t>х</a:t>
            </a:r>
            <a:r>
              <a:rPr lang="ru-RU" sz="2000" dirty="0"/>
              <a:t> 4-7 м).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1600" dirty="0"/>
              <a:t>Особенности: покрытие пола прорезиненными съемными панелями - под конкретные мероприятия, наличие раздевалок, душевых (задействовать подвальный этаж).</a:t>
            </a:r>
            <a:br>
              <a:rPr lang="ru-RU" sz="1600" dirty="0"/>
            </a:br>
            <a:r>
              <a:rPr lang="ru-RU" sz="1600" dirty="0"/>
              <a:t>Предложение – полностью выровнять пол во всем зале, оставив сцену. По периметру – беговую дорожку На сцене при необходимости монтировать трибуну (вариант </a:t>
            </a:r>
            <a:r>
              <a:rPr lang="ru-RU" sz="1600" dirty="0" err="1"/>
              <a:t>трансформера</a:t>
            </a:r>
            <a:r>
              <a:rPr lang="ru-RU" sz="1600" dirty="0"/>
              <a:t> сцены).</a:t>
            </a:r>
            <a:br>
              <a:rPr lang="ru-RU" sz="1600" dirty="0"/>
            </a:br>
            <a:r>
              <a:rPr lang="ru-RU" sz="1600" dirty="0"/>
              <a:t>Вдоль стен раздвижные элементы (по типу шкафа-купе) с различной тематикой (под виды спорта).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7020272" y="332656"/>
            <a:ext cx="1617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Приложение 1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60648"/>
            <a:ext cx="3711501" cy="282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4973" y="3068960"/>
            <a:ext cx="381710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476672"/>
            <a:ext cx="2554482" cy="244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5013176"/>
            <a:ext cx="2800321" cy="1570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3429000"/>
            <a:ext cx="2732130" cy="150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Овальная выноска 7"/>
          <p:cNvSpPr/>
          <p:nvPr/>
        </p:nvSpPr>
        <p:spPr>
          <a:xfrm>
            <a:off x="1259632" y="2564904"/>
            <a:ext cx="7884368" cy="4176464"/>
          </a:xfrm>
          <a:prstGeom prst="wedgeEllipseCallout">
            <a:avLst>
              <a:gd name="adj1" fmla="val -8889"/>
              <a:gd name="adj2" fmla="val -5742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 flipH="1">
            <a:off x="369247" y="692696"/>
            <a:ext cx="22585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Сетка может опускаться с потолка.</a:t>
            </a:r>
          </a:p>
          <a:p>
            <a:r>
              <a:rPr lang="ru-RU" dirty="0"/>
              <a:t>Кольца  и прочее – мобильное.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560263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Идеи по поводу использования помещения актового зала: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Наука и образование: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Конференции.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Собрания (СНТ, ТСЖ).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 Круглые столы.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dirty="0">
                <a:latin typeface="+mj-lt"/>
                <a:ea typeface="+mj-ea"/>
                <a:cs typeface="+mj-cs"/>
              </a:rPr>
              <a:t>4. Танцевальные секции (специальное покрытие пола (съемное?)), свет снизу по периметру.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5. Встречи студентов с предпринимателями.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0968"/>
            <a:ext cx="4126981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8652" y="2996952"/>
            <a:ext cx="4165348" cy="2526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42493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Требования к танцевальному залу</a:t>
            </a:r>
          </a:p>
          <a:p>
            <a:r>
              <a:rPr lang="ru-RU" sz="1400" dirty="0"/>
              <a:t>Площадь помещения</a:t>
            </a:r>
            <a:br>
              <a:rPr lang="ru-RU" sz="1400" dirty="0"/>
            </a:br>
            <a:r>
              <a:rPr lang="ru-RU" sz="1400" dirty="0"/>
              <a:t>Если в танцевальном зале будут проходить только индивидуальные занятия для одиночных или парных танцоров, достаточно 25 квадратных метров. Когда речь идет о групповых тренировках, размер помещения должен быть в разы больше. Комфортные габариты зала для хореографических занятий — не менее 120 квадратных метров. </a:t>
            </a:r>
          </a:p>
          <a:p>
            <a:r>
              <a:rPr lang="ru-RU" sz="1400" dirty="0"/>
              <a:t>Напольное покрытие</a:t>
            </a:r>
            <a:br>
              <a:rPr lang="ru-RU" sz="1400" dirty="0"/>
            </a:br>
            <a:r>
              <a:rPr lang="ru-RU" sz="1400" dirty="0"/>
              <a:t>Паркет. </a:t>
            </a:r>
          </a:p>
          <a:p>
            <a:r>
              <a:rPr lang="ru-RU" sz="1400" dirty="0"/>
              <a:t>Более бюджетная версия — хороший износостойкий </a:t>
            </a:r>
            <a:r>
              <a:rPr lang="ru-RU" sz="1400" dirty="0" err="1"/>
              <a:t>ламинат</a:t>
            </a:r>
            <a:r>
              <a:rPr lang="ru-RU" sz="1400" dirty="0"/>
              <a:t>. </a:t>
            </a:r>
          </a:p>
          <a:p>
            <a:r>
              <a:rPr lang="ru-RU" sz="1400" dirty="0"/>
              <a:t>В последнее время появились модульные покрытия, изготовленные из ПВХ или вспененного каучука. Их свойства идентичны характеристикам паркета, а показатель износостойкости зачастую даже выше.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861048"/>
            <a:ext cx="60198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574665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Идеи по поводу использования помещения актового зала: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sz="2000" b="1" u="sng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it-</a:t>
            </a:r>
            <a:r>
              <a:rPr lang="ru-RU" sz="2000" b="1" u="sng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направление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Командные соревнования по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киберспорту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– турниры, тренировочная площадка.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dirty="0">
                <a:latin typeface="+mj-lt"/>
                <a:ea typeface="+mj-ea"/>
                <a:cs typeface="+mj-cs"/>
              </a:rPr>
              <a:t>(на сцене </a:t>
            </a:r>
            <a:r>
              <a:rPr lang="en-US" sz="2200" dirty="0">
                <a:latin typeface="+mj-lt"/>
                <a:ea typeface="+mj-ea"/>
                <a:cs typeface="+mj-cs"/>
              </a:rPr>
              <a:t>LCD</a:t>
            </a:r>
            <a:r>
              <a:rPr lang="ru-RU" sz="2200" dirty="0">
                <a:latin typeface="+mj-lt"/>
                <a:ea typeface="+mj-ea"/>
                <a:cs typeface="+mj-cs"/>
              </a:rPr>
              <a:t>-экран и две модульные (разборные, складывающиеся)  прозрачные к залу кабины для команд, в каждой кабине 5 ПК) – в зале зрители на экране следят за игрой и эмоциями игроков)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Можно  активно привлекать к такому формату работников крупных предприятий – устраивая им турниры по компьютерным играм, в том числе в качестве спонсоров привлечь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Тинькофф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Сбер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Букмекерские конторы, Теле2, Мегафон.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3501008"/>
            <a:ext cx="5770417" cy="3309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574665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Идеи по поводу использования помещения актового зала: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sz="3200" b="1" u="sng" dirty="0">
                <a:solidFill>
                  <a:srgbClr val="002060"/>
                </a:solidFill>
              </a:rPr>
              <a:t>It</a:t>
            </a:r>
            <a:r>
              <a:rPr lang="ru-RU" sz="3200" b="1" u="sng" dirty="0">
                <a:solidFill>
                  <a:srgbClr val="002060"/>
                </a:solidFill>
              </a:rPr>
              <a:t>+спорт:</a:t>
            </a:r>
          </a:p>
          <a:p>
            <a:pPr lvl="0">
              <a:spcBef>
                <a:spcPct val="0"/>
              </a:spcBef>
            </a:pPr>
            <a:r>
              <a:rPr lang="ru-RU" sz="2200" dirty="0" err="1"/>
              <a:t>Фиджиталспорт</a:t>
            </a:r>
            <a:r>
              <a:rPr lang="ru-RU" sz="2200" dirty="0"/>
              <a:t> (футбол, баскетбол, ринг)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988840"/>
            <a:ext cx="3062493" cy="1770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56792"/>
            <a:ext cx="5014342" cy="377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02838" y="4293096"/>
            <a:ext cx="5048587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85821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Идеи по поводу использования помещения актового зала: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400" b="1" u="sng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Культура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Концертное пространство.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dirty="0">
                <a:latin typeface="+mj-lt"/>
                <a:ea typeface="+mj-ea"/>
                <a:cs typeface="+mj-cs"/>
              </a:rPr>
              <a:t>2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Камерный кинотеатр.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dirty="0">
                <a:latin typeface="+mj-lt"/>
                <a:ea typeface="+mj-ea"/>
                <a:cs typeface="+mj-cs"/>
              </a:rPr>
              <a:t>3. Показы мод.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4.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Стэндап-клуб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5378" y="1196752"/>
            <a:ext cx="3178622" cy="2377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93046"/>
            <a:ext cx="4148723" cy="2964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3636" y="4148029"/>
            <a:ext cx="4300364" cy="270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1556792"/>
            <a:ext cx="1914153" cy="2846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0575" y="1762125"/>
            <a:ext cx="75628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971600" y="620688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Пример мобильной сцены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85821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Идеи по поводу использования помещения актового зала: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800" b="1" u="sng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Развлечения</a:t>
            </a:r>
            <a:r>
              <a:rPr kumimoji="0" lang="ru-RU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Площадка</a:t>
            </a:r>
            <a:r>
              <a:rPr kumimoji="0" lang="ru-RU" sz="2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для игры «</a:t>
            </a:r>
            <a:r>
              <a:rPr kumimoji="0" lang="ru-RU" sz="2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Лазертаг</a:t>
            </a:r>
            <a:r>
              <a:rPr kumimoji="0" lang="ru-RU" sz="2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dirty="0">
                <a:latin typeface="+mj-lt"/>
                <a:ea typeface="+mj-ea"/>
                <a:cs typeface="+mj-cs"/>
              </a:rPr>
              <a:t>2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VR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-арена.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dirty="0">
                <a:latin typeface="+mj-lt"/>
                <a:ea typeface="+mj-ea"/>
                <a:cs typeface="+mj-cs"/>
              </a:rPr>
              <a:t>3. </a:t>
            </a:r>
            <a:r>
              <a:rPr lang="ru-RU" sz="2200" dirty="0" err="1">
                <a:latin typeface="+mj-lt"/>
                <a:ea typeface="+mj-ea"/>
                <a:cs typeface="+mj-cs"/>
              </a:rPr>
              <a:t>Квизы</a:t>
            </a:r>
            <a:r>
              <a:rPr lang="ru-RU" sz="2200" dirty="0">
                <a:latin typeface="+mj-lt"/>
                <a:ea typeface="+mj-ea"/>
                <a:cs typeface="+mj-cs"/>
              </a:rPr>
              <a:t>, «</a:t>
            </a:r>
            <a:r>
              <a:rPr lang="ru-RU" sz="2200" dirty="0" err="1">
                <a:latin typeface="+mj-lt"/>
                <a:ea typeface="+mj-ea"/>
                <a:cs typeface="+mj-cs"/>
              </a:rPr>
              <a:t>мозгобойни</a:t>
            </a:r>
            <a:r>
              <a:rPr lang="ru-RU" sz="2200" dirty="0">
                <a:latin typeface="+mj-lt"/>
                <a:ea typeface="+mj-ea"/>
                <a:cs typeface="+mj-cs"/>
              </a:rPr>
              <a:t>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9725" y="908720"/>
            <a:ext cx="3324275" cy="2217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3068960"/>
            <a:ext cx="3347864" cy="163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348880"/>
            <a:ext cx="5063777" cy="355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4437112"/>
            <a:ext cx="3854574" cy="234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567464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Идеи по поводу использования помещения актового зала: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1600" b="1" u="sng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Другое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Проведение кинологических</a:t>
            </a:r>
            <a:r>
              <a:rPr kumimoji="0" lang="ru-RU" sz="1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выставок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latin typeface="+mj-lt"/>
                <a:ea typeface="+mj-ea"/>
                <a:cs typeface="+mj-cs"/>
              </a:rPr>
              <a:t>2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Вручение аттестатов</a:t>
            </a:r>
            <a:r>
              <a:rPr kumimoji="0" lang="ru-RU" sz="1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и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выпускных вечеров для школ.</a:t>
            </a:r>
          </a:p>
          <a:p>
            <a:pPr lvl="0">
              <a:spcBef>
                <a:spcPct val="0"/>
              </a:spcBef>
            </a:pPr>
            <a:r>
              <a:rPr lang="ru-RU" sz="1600" dirty="0">
                <a:latin typeface="+mj-lt"/>
                <a:ea typeface="+mj-ea"/>
                <a:cs typeface="+mj-cs"/>
              </a:rPr>
              <a:t>3. Проведение обучающих мастер-классов работников </a:t>
            </a:r>
            <a:r>
              <a:rPr lang="ru-RU" sz="1600" dirty="0" err="1">
                <a:latin typeface="+mj-lt"/>
                <a:ea typeface="+mj-ea"/>
                <a:cs typeface="+mj-cs"/>
              </a:rPr>
              <a:t>бьюти-сферы</a:t>
            </a:r>
            <a:r>
              <a:rPr lang="ru-RU" sz="1600" dirty="0">
                <a:latin typeface="+mj-lt"/>
                <a:ea typeface="+mj-ea"/>
                <a:cs typeface="+mj-cs"/>
              </a:rPr>
              <a:t> (</a:t>
            </a:r>
            <a:r>
              <a:rPr lang="ru-RU" sz="1600" dirty="0"/>
              <a:t>(разборные, складывающиеся)  прозрачные к залу кабины)</a:t>
            </a:r>
            <a:r>
              <a:rPr lang="ru-RU" sz="1600" dirty="0">
                <a:latin typeface="+mj-lt"/>
                <a:ea typeface="+mj-ea"/>
                <a:cs typeface="+mj-cs"/>
              </a:rPr>
              <a:t>. Спонсоры – Золотое яблоко и т.п.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844824"/>
            <a:ext cx="4500816" cy="1947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005064"/>
            <a:ext cx="3635896" cy="2551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23520" y="4005064"/>
            <a:ext cx="3888432" cy="257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4618856" cy="567464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Идеи по поводу использования помещения актового зала: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1600" b="1" u="sng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Другое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4.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Профориентационные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выставки.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latin typeface="+mj-lt"/>
                <a:ea typeface="+mj-ea"/>
                <a:cs typeface="+mj-cs"/>
              </a:rPr>
              <a:t>6. Культурные выставки (использовать стены).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7.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Фотостудии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на «Балконе» при варианте выделения второго этажа.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latin typeface="+mj-lt"/>
                <a:ea typeface="+mj-ea"/>
                <a:cs typeface="+mj-cs"/>
              </a:rPr>
              <a:t>8. Партийные собрания (Единая Россия в соседнем доме)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9748" y="0"/>
            <a:ext cx="4054252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636912"/>
            <a:ext cx="4067944" cy="182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3356992"/>
            <a:ext cx="5153657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4585320"/>
            <a:ext cx="3031316" cy="227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346646"/>
            <a:ext cx="8229600" cy="185821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Идеи по поводу использования пространства под актовым залом: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Мини-клуб.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dirty="0">
                <a:latin typeface="+mj-lt"/>
                <a:ea typeface="+mj-ea"/>
                <a:cs typeface="+mj-cs"/>
              </a:rPr>
              <a:t>2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Антибар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dirty="0">
                <a:latin typeface="+mj-lt"/>
                <a:ea typeface="+mj-ea"/>
                <a:cs typeface="+mj-cs"/>
              </a:rPr>
              <a:t>3. Караоке.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4.Тату-салон.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dirty="0">
                <a:latin typeface="+mj-lt"/>
                <a:ea typeface="+mj-ea"/>
                <a:cs typeface="+mj-cs"/>
              </a:rPr>
              <a:t>5. </a:t>
            </a:r>
            <a:r>
              <a:rPr lang="en-US" sz="2200" dirty="0">
                <a:latin typeface="+mj-lt"/>
                <a:ea typeface="+mj-ea"/>
                <a:cs typeface="+mj-cs"/>
              </a:rPr>
              <a:t>Underground</a:t>
            </a:r>
            <a:r>
              <a:rPr lang="ru-RU" sz="2200" dirty="0">
                <a:latin typeface="+mj-lt"/>
                <a:ea typeface="+mj-ea"/>
                <a:cs typeface="+mj-cs"/>
              </a:rPr>
              <a:t> – музыкальный магазин.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6. Ночные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маркетплейсы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9088" y="836712"/>
            <a:ext cx="2624912" cy="2119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692696"/>
            <a:ext cx="2670676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532072"/>
            <a:ext cx="21717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3356992"/>
            <a:ext cx="12858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3356992"/>
            <a:ext cx="16478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2200" y="3429000"/>
            <a:ext cx="24098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39552" y="3212976"/>
            <a:ext cx="8424936" cy="34563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  <a:p>
            <a:pPr algn="ctr"/>
            <a:endParaRPr lang="ru-RU" dirty="0">
              <a:solidFill>
                <a:srgbClr val="002060"/>
              </a:solidFill>
            </a:endParaRPr>
          </a:p>
          <a:p>
            <a:pPr algn="ctr"/>
            <a:endParaRPr lang="ru-RU" dirty="0">
              <a:solidFill>
                <a:srgbClr val="002060"/>
              </a:solidFill>
            </a:endParaRPr>
          </a:p>
          <a:p>
            <a:pPr algn="ctr"/>
            <a:endParaRPr lang="ru-RU" dirty="0">
              <a:solidFill>
                <a:srgbClr val="002060"/>
              </a:solidFill>
            </a:endParaRPr>
          </a:p>
          <a:p>
            <a:pPr algn="ctr"/>
            <a:r>
              <a:rPr lang="ru-RU" sz="2200" dirty="0">
                <a:solidFill>
                  <a:srgbClr val="002060"/>
                </a:solidFill>
              </a:rPr>
              <a:t>В одном месте и работают «От заката до рассвета»</a:t>
            </a:r>
          </a:p>
          <a:p>
            <a:pPr algn="ctr"/>
            <a:r>
              <a:rPr lang="ru-RU" sz="2200" dirty="0">
                <a:solidFill>
                  <a:srgbClr val="002060"/>
                </a:solidFill>
              </a:rPr>
              <a:t>Парковка ночью пустая)))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187624" y="548680"/>
            <a:ext cx="8229600" cy="31543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Идеи по поводу финансирования: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200" dirty="0"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dirty="0">
                <a:latin typeface="+mj-lt"/>
                <a:ea typeface="+mj-ea"/>
                <a:cs typeface="+mj-cs"/>
              </a:rPr>
              <a:t>1. Генеральный спонсор (условия обговариваются)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ПРОДАЖА АБОНЕМЕНТОВ (БУДУЩЕГО ВРЕМЕНИ ИСПОЛЬЗОВАНИЯ ЗАЛА) ПОТЕНЦИАЛЬНЫМ КЛИЕНТАМ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2"/>
          <p:cNvSpPr txBox="1">
            <a:spLocks/>
          </p:cNvSpPr>
          <p:nvPr/>
        </p:nvSpPr>
        <p:spPr>
          <a:xfrm>
            <a:off x="323528" y="2327697"/>
            <a:ext cx="3744416" cy="79208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Время-деньги</a:t>
            </a: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4860032" y="2314048"/>
            <a:ext cx="4032448" cy="792088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Деньги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Symbol"/>
              </a:rPr>
              <a:t>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Время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4355976" y="2492896"/>
            <a:ext cx="40234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195736" y="3645024"/>
            <a:ext cx="50405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Наш продукт уникален! </a:t>
            </a:r>
          </a:p>
          <a:p>
            <a:pPr algn="ctr"/>
            <a:r>
              <a:rPr lang="ru-RU" sz="3200" dirty="0"/>
              <a:t>Это </a:t>
            </a:r>
            <a:r>
              <a:rPr lang="ru-RU" sz="3200" b="1" dirty="0">
                <a:solidFill>
                  <a:srgbClr val="002060"/>
                </a:solidFill>
              </a:rPr>
              <a:t>БУДУЩЕЕ ВРЕМЯ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ru-RU" sz="3200" dirty="0"/>
              <a:t>наших клиентов, которое они проведут с пользой и удовольствием!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1761</Words>
  <Application>Microsoft Office PowerPoint</Application>
  <PresentationFormat>Экран (4:3)</PresentationFormat>
  <Paragraphs>297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Идеи по поводу использования помещения актового зала: Спорт: 1. Йога-клуб (размер площадки не важен). 2. Баскетбол (15м х 11м). 3. Волейбол (18м х 9м). 4. Минифутбол 4. Помещение для занятий физической культурой (размер площадки не важен). 5. Соревнования по разным видам единоборств: тхэквондо (10 м х 10 м); дзюдо (14м х 14м); каратэ (8 м х 8 м); бокс (4-7м х 4-7 м).  Особенности: покрытие пола прорезиненными съемными панелями - под конкретные мероприятия, наличие раздевалок, душевых (задействовать подвальный этаж). Предложение – полностью выровнять пол во всем зале, оставив сцену. По периметру – беговую дорожку На сцене при необходимости монтировать трибуну (вариант трансформера сцены). Вдоль стен раздвижные элементы (по типу шкафа-купе) с различной тематикой (под виды спорта).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бИЗНЕС-идея УрСЭИ</dc:title>
  <dc:creator>Зубкова Ольга Владимировна</dc:creator>
  <cp:lastModifiedBy>Наталья Правдина</cp:lastModifiedBy>
  <cp:revision>40</cp:revision>
  <dcterms:created xsi:type="dcterms:W3CDTF">2023-10-17T12:30:59Z</dcterms:created>
  <dcterms:modified xsi:type="dcterms:W3CDTF">2023-12-12T03:41:39Z</dcterms:modified>
</cp:coreProperties>
</file>