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61" r:id="rId4"/>
    <p:sldId id="327" r:id="rId6"/>
    <p:sldId id="345" r:id="rId7"/>
    <p:sldId id="350" r:id="rId8"/>
    <p:sldId id="351" r:id="rId9"/>
    <p:sldId id="352" r:id="rId10"/>
    <p:sldId id="354" r:id="rId11"/>
    <p:sldId id="355" r:id="rId12"/>
    <p:sldId id="353" r:id="rId13"/>
    <p:sldId id="356" r:id="rId14"/>
    <p:sldId id="314" r:id="rId15"/>
  </p:sldIdLst>
  <p:sldSz cx="12192000" cy="6858000"/>
  <p:notesSz cx="6797675" cy="987234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C6C"/>
    <a:srgbClr val="5E3D92"/>
    <a:srgbClr val="F3F3F6"/>
    <a:srgbClr val="FFCC00"/>
    <a:srgbClr val="EE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40" autoAdjust="0"/>
    <p:restoredTop sz="97059" autoAdjust="0"/>
  </p:normalViewPr>
  <p:slideViewPr>
    <p:cSldViewPr snapToGrid="0" showGuides="1">
      <p:cViewPr varScale="1">
        <p:scale>
          <a:sx n="87" d="100"/>
          <a:sy n="87" d="100"/>
        </p:scale>
        <p:origin x="516" y="9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AC002-321D-487E-AC9B-5BAE574935FE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1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61529-53D7-4B66-92F5-99300748172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844675"/>
            <a:ext cx="12192000" cy="5013325"/>
          </a:xfrm>
          <a:solidFill>
            <a:schemeClr val="bg1">
              <a:lumMod val="95000"/>
            </a:schemeClr>
          </a:solidFill>
        </p:spPr>
        <p:txBody>
          <a:bodyPr rIns="1800000" anchor="ctr"/>
          <a:lstStyle>
            <a:lvl1pPr algn="r">
              <a:defRPr/>
            </a:lvl1pPr>
          </a:lstStyle>
          <a:p>
            <a:r>
              <a:rPr lang="ru-RU" dirty="0"/>
              <a:t>Изображение на титульный слайд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428625"/>
            <a:ext cx="3639627" cy="1146147"/>
          </a:xfrm>
          <a:prstGeom prst="rect">
            <a:avLst/>
          </a:prstGeom>
        </p:spPr>
      </p:pic>
      <p:sp>
        <p:nvSpPr>
          <p:cNvPr id="17" name="Заголовок 22"/>
          <p:cNvSpPr>
            <a:spLocks noGrp="1"/>
          </p:cNvSpPr>
          <p:nvPr>
            <p:ph type="title" hasCustomPrompt="1"/>
          </p:nvPr>
        </p:nvSpPr>
        <p:spPr>
          <a:xfrm>
            <a:off x="429419" y="2619376"/>
            <a:ext cx="5558632" cy="2238374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  <a:endParaRPr lang="ru-RU" dirty="0"/>
          </a:p>
        </p:txBody>
      </p:sp>
      <p:sp>
        <p:nvSpPr>
          <p:cNvPr id="19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23862" y="5124450"/>
            <a:ext cx="3636963" cy="2381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1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ФИО докладчика</a:t>
            </a:r>
            <a:endParaRPr lang="ru-RU" dirty="0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11" hasCustomPrompt="1"/>
          </p:nvPr>
        </p:nvSpPr>
        <p:spPr>
          <a:xfrm>
            <a:off x="423863" y="5362575"/>
            <a:ext cx="3636962" cy="238125"/>
          </a:xfrm>
        </p:spPr>
        <p:txBody>
          <a:bodyPr lIns="0" tIns="0" rIns="0" bIns="0">
            <a:no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29" name="Текст 27"/>
          <p:cNvSpPr>
            <a:spLocks noGrp="1"/>
          </p:cNvSpPr>
          <p:nvPr>
            <p:ph type="body" sz="quarter" idx="12" hasCustomPrompt="1"/>
          </p:nvPr>
        </p:nvSpPr>
        <p:spPr>
          <a:xfrm>
            <a:off x="423863" y="5738812"/>
            <a:ext cx="3636962" cy="238125"/>
          </a:xfrm>
        </p:spPr>
        <p:txBody>
          <a:bodyPr lIns="0" tIns="0" rIns="0" bIns="0">
            <a:noAutofit/>
          </a:bodyPr>
          <a:lstStyle>
            <a:lvl1pPr>
              <a:defRPr sz="8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Дата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124824" y="2619375"/>
            <a:ext cx="3636963" cy="38084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>
          <a:xfrm>
            <a:off x="428625" y="2647950"/>
            <a:ext cx="7481888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6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124824" y="2619375"/>
            <a:ext cx="3636963" cy="38084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>
          <a:xfrm>
            <a:off x="428625" y="2647950"/>
            <a:ext cx="3632200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6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2" name="Объект 3"/>
          <p:cNvSpPr>
            <a:spLocks noGrp="1"/>
          </p:cNvSpPr>
          <p:nvPr>
            <p:ph sz="quarter" idx="12"/>
          </p:nvPr>
        </p:nvSpPr>
        <p:spPr>
          <a:xfrm>
            <a:off x="4276725" y="2647950"/>
            <a:ext cx="3632200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+текст с нуме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124824" y="3429000"/>
            <a:ext cx="3636963" cy="299878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8" name="object 24"/>
          <p:cNvSpPr/>
          <p:nvPr userDrawn="1"/>
        </p:nvSpPr>
        <p:spPr>
          <a:xfrm>
            <a:off x="8817916" y="2751125"/>
            <a:ext cx="45719" cy="318305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997"/>
                </a:lnTo>
              </a:path>
            </a:pathLst>
          </a:custGeom>
          <a:ln w="25400">
            <a:solidFill>
              <a:srgbClr val="A7B6B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9" name="object 25"/>
          <p:cNvSpPr/>
          <p:nvPr userDrawn="1"/>
        </p:nvSpPr>
        <p:spPr>
          <a:xfrm>
            <a:off x="8128079" y="3232150"/>
            <a:ext cx="3632200" cy="0"/>
          </a:xfrm>
          <a:custGeom>
            <a:avLst/>
            <a:gdLst/>
            <a:ahLst/>
            <a:cxnLst/>
            <a:rect l="l" t="t" r="r" b="b"/>
            <a:pathLst>
              <a:path w="3632200">
                <a:moveTo>
                  <a:pt x="0" y="0"/>
                </a:moveTo>
                <a:lnTo>
                  <a:pt x="3632034" y="0"/>
                </a:lnTo>
              </a:path>
            </a:pathLst>
          </a:custGeom>
          <a:ln w="25400">
            <a:solidFill>
              <a:srgbClr val="A7B6B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2" hasCustomPrompt="1"/>
          </p:nvPr>
        </p:nvSpPr>
        <p:spPr>
          <a:xfrm>
            <a:off x="8124825" y="2659380"/>
            <a:ext cx="879475" cy="564198"/>
          </a:xfrm>
        </p:spPr>
        <p:txBody>
          <a:bodyPr lIns="0" tIns="0" rIns="0" bIns="0" anchor="ctr" anchorCtr="0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01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9005888" y="2659856"/>
            <a:ext cx="2755899" cy="564357"/>
          </a:xfrm>
        </p:spPr>
        <p:txBody>
          <a:bodyPr lIns="0" tIns="0" rIns="0" bIns="0" anchor="ctr" anchorCtr="0">
            <a:noAutofit/>
          </a:bodyPr>
          <a:lstStyle>
            <a:lvl1pPr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4"/>
          </p:nvPr>
        </p:nvSpPr>
        <p:spPr>
          <a:xfrm>
            <a:off x="428625" y="2647951"/>
            <a:ext cx="7481888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+текст с нумерацией+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124825" y="3805193"/>
            <a:ext cx="1712914" cy="98404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Вставьте текст поясняющий цифру</a:t>
            </a:r>
            <a:endParaRPr lang="ru-RU" dirty="0"/>
          </a:p>
        </p:txBody>
      </p:sp>
      <p:sp>
        <p:nvSpPr>
          <p:cNvPr id="8" name="object 24"/>
          <p:cNvSpPr/>
          <p:nvPr userDrawn="1"/>
        </p:nvSpPr>
        <p:spPr>
          <a:xfrm>
            <a:off x="8817916" y="2751125"/>
            <a:ext cx="45719" cy="318305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997"/>
                </a:lnTo>
              </a:path>
            </a:pathLst>
          </a:custGeom>
          <a:ln w="25400">
            <a:solidFill>
              <a:srgbClr val="A7B6B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9" name="object 25"/>
          <p:cNvSpPr/>
          <p:nvPr userDrawn="1"/>
        </p:nvSpPr>
        <p:spPr>
          <a:xfrm>
            <a:off x="8128079" y="3232150"/>
            <a:ext cx="3632200" cy="0"/>
          </a:xfrm>
          <a:custGeom>
            <a:avLst/>
            <a:gdLst/>
            <a:ahLst/>
            <a:cxnLst/>
            <a:rect l="l" t="t" r="r" b="b"/>
            <a:pathLst>
              <a:path w="3632200">
                <a:moveTo>
                  <a:pt x="0" y="0"/>
                </a:moveTo>
                <a:lnTo>
                  <a:pt x="3632034" y="0"/>
                </a:lnTo>
              </a:path>
            </a:pathLst>
          </a:custGeom>
          <a:ln w="25400">
            <a:solidFill>
              <a:srgbClr val="A7B6B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2" hasCustomPrompt="1"/>
          </p:nvPr>
        </p:nvSpPr>
        <p:spPr>
          <a:xfrm>
            <a:off x="8124825" y="2659380"/>
            <a:ext cx="879475" cy="564198"/>
          </a:xfrm>
        </p:spPr>
        <p:txBody>
          <a:bodyPr lIns="0" tIns="0" rIns="0" bIns="0" anchor="ctr" anchorCtr="0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01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9005888" y="2659856"/>
            <a:ext cx="2755899" cy="564357"/>
          </a:xfrm>
        </p:spPr>
        <p:txBody>
          <a:bodyPr lIns="0" tIns="0" rIns="0" bIns="0" anchor="ctr" anchorCtr="0">
            <a:noAutofit/>
          </a:bodyPr>
          <a:lstStyle>
            <a:lvl1pPr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4"/>
          </p:nvPr>
        </p:nvSpPr>
        <p:spPr>
          <a:xfrm>
            <a:off x="428625" y="2647951"/>
            <a:ext cx="7481888" cy="37798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8124825" y="3442711"/>
            <a:ext cx="1712913" cy="360099"/>
          </a:xfrm>
        </p:spPr>
        <p:txBody>
          <a:bodyPr lIns="0" tIns="0" rIns="0" bIns="0" anchor="b" anchorCtr="0">
            <a:spAutoFit/>
          </a:bodyPr>
          <a:lstStyle>
            <a:lvl1pPr>
              <a:defRPr sz="26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ЦИФРА</a:t>
            </a:r>
            <a:endParaRPr lang="ru-RU" dirty="0"/>
          </a:p>
        </p:txBody>
      </p:sp>
      <p:sp>
        <p:nvSpPr>
          <p:cNvPr id="6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10053639" y="3442711"/>
            <a:ext cx="1708150" cy="360099"/>
          </a:xfrm>
        </p:spPr>
        <p:txBody>
          <a:bodyPr wrap="square" lIns="0" tIns="0" rIns="0" bIns="0" anchor="b" anchorCtr="0">
            <a:spAutoFit/>
          </a:bodyPr>
          <a:lstStyle>
            <a:lvl1pPr>
              <a:defRPr sz="26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ЦИФРА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7" hasCustomPrompt="1"/>
          </p:nvPr>
        </p:nvSpPr>
        <p:spPr>
          <a:xfrm>
            <a:off x="10053638" y="3808158"/>
            <a:ext cx="1708150" cy="971550"/>
          </a:xfrm>
        </p:spPr>
        <p:txBody>
          <a:bodyPr lIns="0" tIns="0" rIns="0" bIns="0">
            <a:normAutofit/>
          </a:bodyPr>
          <a:lstStyle>
            <a:lvl1pPr>
              <a:defRPr sz="1000"/>
            </a:lvl1pPr>
          </a:lstStyle>
          <a:p>
            <a:pPr lvl="0"/>
            <a:r>
              <a:rPr lang="ru-RU" dirty="0"/>
              <a:t>Вставьте текст поясняющий цифру</a:t>
            </a:r>
            <a:endParaRPr lang="ru-RU" dirty="0"/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8124825" y="5104929"/>
            <a:ext cx="1712913" cy="360099"/>
          </a:xfrm>
        </p:spPr>
        <p:txBody>
          <a:bodyPr lIns="0" tIns="0" rIns="0" bIns="0" anchor="b" anchorCtr="0">
            <a:spAutoFit/>
          </a:bodyPr>
          <a:lstStyle>
            <a:lvl1pPr>
              <a:defRPr sz="26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ЦИФРА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10053639" y="5104929"/>
            <a:ext cx="1708150" cy="360099"/>
          </a:xfrm>
        </p:spPr>
        <p:txBody>
          <a:bodyPr wrap="square" lIns="0" tIns="0" rIns="0" bIns="0" anchor="b" anchorCtr="0">
            <a:spAutoFit/>
          </a:bodyPr>
          <a:lstStyle>
            <a:lvl1pPr>
              <a:defRPr sz="26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ЦИФРА</a:t>
            </a:r>
            <a:endParaRPr lang="ru-RU" dirty="0"/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20" hasCustomPrompt="1"/>
          </p:nvPr>
        </p:nvSpPr>
        <p:spPr>
          <a:xfrm>
            <a:off x="10053638" y="5470376"/>
            <a:ext cx="1708150" cy="957412"/>
          </a:xfrm>
        </p:spPr>
        <p:txBody>
          <a:bodyPr lIns="0" tIns="0" rIns="0" bIns="0">
            <a:normAutofit/>
          </a:bodyPr>
          <a:lstStyle>
            <a:lvl1pPr>
              <a:defRPr sz="1000"/>
            </a:lvl1pPr>
          </a:lstStyle>
          <a:p>
            <a:pPr lvl="0"/>
            <a:r>
              <a:rPr lang="ru-RU" dirty="0"/>
              <a:t>Вставьте текст поясняющий цифру</a:t>
            </a:r>
            <a:endParaRPr lang="ru-RU" dirty="0"/>
          </a:p>
        </p:txBody>
      </p:sp>
      <p:sp>
        <p:nvSpPr>
          <p:cNvPr id="19" name="Текст 10"/>
          <p:cNvSpPr>
            <a:spLocks noGrp="1"/>
          </p:cNvSpPr>
          <p:nvPr>
            <p:ph type="body" sz="quarter" idx="21" hasCustomPrompt="1"/>
          </p:nvPr>
        </p:nvSpPr>
        <p:spPr>
          <a:xfrm>
            <a:off x="8129588" y="5469582"/>
            <a:ext cx="1708150" cy="958205"/>
          </a:xfrm>
        </p:spPr>
        <p:txBody>
          <a:bodyPr lIns="0" tIns="0" rIns="0" bIns="0">
            <a:normAutofit/>
          </a:bodyPr>
          <a:lstStyle>
            <a:lvl1pPr>
              <a:defRPr sz="1000"/>
            </a:lvl1pPr>
          </a:lstStyle>
          <a:p>
            <a:pPr lvl="0"/>
            <a:r>
              <a:rPr lang="ru-RU" dirty="0"/>
              <a:t>Вставьте текст поясняющий цифру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прямоугольных фото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22"/>
          </p:nvPr>
        </p:nvSpPr>
        <p:spPr>
          <a:xfrm>
            <a:off x="428625" y="2600326"/>
            <a:ext cx="3632200" cy="22574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24"/>
          </p:nvPr>
        </p:nvSpPr>
        <p:spPr>
          <a:xfrm>
            <a:off x="4276725" y="2600326"/>
            <a:ext cx="3632200" cy="22574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22" name="Рисунок 4"/>
          <p:cNvSpPr>
            <a:spLocks noGrp="1"/>
          </p:cNvSpPr>
          <p:nvPr>
            <p:ph type="pic" sz="quarter" idx="26"/>
          </p:nvPr>
        </p:nvSpPr>
        <p:spPr>
          <a:xfrm>
            <a:off x="8124825" y="2600326"/>
            <a:ext cx="3632200" cy="22574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23862" y="5362575"/>
            <a:ext cx="3636963" cy="10652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16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5008983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27" hasCustomPrompt="1"/>
          </p:nvPr>
        </p:nvSpPr>
        <p:spPr>
          <a:xfrm>
            <a:off x="4281488" y="5008983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28" hasCustomPrompt="1"/>
          </p:nvPr>
        </p:nvSpPr>
        <p:spPr>
          <a:xfrm>
            <a:off x="8124825" y="5011365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29" hasCustomPrompt="1"/>
          </p:nvPr>
        </p:nvSpPr>
        <p:spPr>
          <a:xfrm>
            <a:off x="4276725" y="5353050"/>
            <a:ext cx="3633788" cy="1074738"/>
          </a:xfrm>
        </p:spPr>
        <p:txBody>
          <a:bodyPr lIns="0" tIns="0" rIns="0" bIns="0"/>
          <a:lstStyle/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26" name="Текст 24"/>
          <p:cNvSpPr>
            <a:spLocks noGrp="1"/>
          </p:cNvSpPr>
          <p:nvPr>
            <p:ph type="body" sz="quarter" idx="30" hasCustomPrompt="1"/>
          </p:nvPr>
        </p:nvSpPr>
        <p:spPr>
          <a:xfrm>
            <a:off x="8124825" y="5353050"/>
            <a:ext cx="3633788" cy="1074738"/>
          </a:xfrm>
        </p:spPr>
        <p:txBody>
          <a:bodyPr lIns="0" tIns="0" rIns="0" bIns="0"/>
          <a:lstStyle/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руглых фото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22"/>
          </p:nvPr>
        </p:nvSpPr>
        <p:spPr>
          <a:xfrm>
            <a:off x="1114425" y="2600326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23862" y="5362575"/>
            <a:ext cx="3636963" cy="106521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16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5008983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27" hasCustomPrompt="1"/>
          </p:nvPr>
        </p:nvSpPr>
        <p:spPr>
          <a:xfrm>
            <a:off x="4281488" y="5008983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28" hasCustomPrompt="1"/>
          </p:nvPr>
        </p:nvSpPr>
        <p:spPr>
          <a:xfrm>
            <a:off x="8124825" y="5011365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29" hasCustomPrompt="1"/>
          </p:nvPr>
        </p:nvSpPr>
        <p:spPr>
          <a:xfrm>
            <a:off x="4276725" y="5353050"/>
            <a:ext cx="3633788" cy="1074738"/>
          </a:xfrm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26" name="Текст 24"/>
          <p:cNvSpPr>
            <a:spLocks noGrp="1"/>
          </p:cNvSpPr>
          <p:nvPr>
            <p:ph type="body" sz="quarter" idx="30" hasCustomPrompt="1"/>
          </p:nvPr>
        </p:nvSpPr>
        <p:spPr>
          <a:xfrm>
            <a:off x="8124825" y="5353050"/>
            <a:ext cx="3633788" cy="1074738"/>
          </a:xfrm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2" name="Рисунок 4"/>
          <p:cNvSpPr>
            <a:spLocks noGrp="1"/>
          </p:cNvSpPr>
          <p:nvPr>
            <p:ph type="pic" sz="quarter" idx="31"/>
          </p:nvPr>
        </p:nvSpPr>
        <p:spPr>
          <a:xfrm>
            <a:off x="4963839" y="2600326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Рисунок 4"/>
          <p:cNvSpPr>
            <a:spLocks noGrp="1"/>
          </p:cNvSpPr>
          <p:nvPr>
            <p:ph type="pic" sz="quarter" idx="32"/>
          </p:nvPr>
        </p:nvSpPr>
        <p:spPr>
          <a:xfrm>
            <a:off x="8813254" y="2564904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круглых фото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22"/>
          </p:nvPr>
        </p:nvSpPr>
        <p:spPr>
          <a:xfrm>
            <a:off x="638175" y="2647951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23863" y="5362575"/>
            <a:ext cx="2676526" cy="106521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16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5008983"/>
            <a:ext cx="2671763" cy="339305"/>
          </a:xfrm>
        </p:spPr>
        <p:txBody>
          <a:bodyPr wrap="square"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27" hasCustomPrompt="1"/>
          </p:nvPr>
        </p:nvSpPr>
        <p:spPr>
          <a:xfrm>
            <a:off x="3322638" y="5008983"/>
            <a:ext cx="2669008" cy="339305"/>
          </a:xfrm>
        </p:spPr>
        <p:txBody>
          <a:bodyPr wrap="square"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28" hasCustomPrompt="1"/>
          </p:nvPr>
        </p:nvSpPr>
        <p:spPr>
          <a:xfrm>
            <a:off x="6203950" y="5011365"/>
            <a:ext cx="2667422" cy="339305"/>
          </a:xfrm>
        </p:spPr>
        <p:txBody>
          <a:bodyPr wrap="square"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29" hasCustomPrompt="1"/>
          </p:nvPr>
        </p:nvSpPr>
        <p:spPr>
          <a:xfrm>
            <a:off x="3317875" y="5353050"/>
            <a:ext cx="2670175" cy="1074738"/>
          </a:xfrm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26" name="Текст 24"/>
          <p:cNvSpPr>
            <a:spLocks noGrp="1"/>
          </p:cNvSpPr>
          <p:nvPr>
            <p:ph type="body" sz="quarter" idx="30" hasCustomPrompt="1"/>
          </p:nvPr>
        </p:nvSpPr>
        <p:spPr>
          <a:xfrm>
            <a:off x="6203950" y="5353050"/>
            <a:ext cx="2668588" cy="1074738"/>
          </a:xfrm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2" name="Рисунок 4"/>
          <p:cNvSpPr>
            <a:spLocks noGrp="1"/>
          </p:cNvSpPr>
          <p:nvPr>
            <p:ph type="pic" sz="quarter" idx="31"/>
          </p:nvPr>
        </p:nvSpPr>
        <p:spPr>
          <a:xfrm>
            <a:off x="3529125" y="2564904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Рисунок 4"/>
          <p:cNvSpPr>
            <a:spLocks noGrp="1"/>
          </p:cNvSpPr>
          <p:nvPr>
            <p:ph type="pic" sz="quarter" idx="32"/>
          </p:nvPr>
        </p:nvSpPr>
        <p:spPr>
          <a:xfrm>
            <a:off x="6412954" y="2564904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4" name="Текст 17"/>
          <p:cNvSpPr>
            <a:spLocks noGrp="1"/>
          </p:cNvSpPr>
          <p:nvPr>
            <p:ph type="body" sz="quarter" idx="33" hasCustomPrompt="1"/>
          </p:nvPr>
        </p:nvSpPr>
        <p:spPr>
          <a:xfrm>
            <a:off x="9086850" y="5011365"/>
            <a:ext cx="2667422" cy="339305"/>
          </a:xfrm>
        </p:spPr>
        <p:txBody>
          <a:bodyPr wrap="square" lIns="0" tIns="72000" rIns="0" bIns="72000" anchor="b" anchorCtr="0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6" name="Текст 24"/>
          <p:cNvSpPr>
            <a:spLocks noGrp="1"/>
          </p:cNvSpPr>
          <p:nvPr>
            <p:ph type="body" sz="quarter" idx="34" hasCustomPrompt="1"/>
          </p:nvPr>
        </p:nvSpPr>
        <p:spPr>
          <a:xfrm>
            <a:off x="9086850" y="5353050"/>
            <a:ext cx="2668588" cy="1074738"/>
          </a:xfrm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7" name="Рисунок 4"/>
          <p:cNvSpPr>
            <a:spLocks noGrp="1"/>
          </p:cNvSpPr>
          <p:nvPr>
            <p:ph type="pic" sz="quarter" idx="35"/>
          </p:nvPr>
        </p:nvSpPr>
        <p:spPr>
          <a:xfrm>
            <a:off x="9318079" y="2564904"/>
            <a:ext cx="2257200" cy="225742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428624" y="1912938"/>
            <a:ext cx="11333163" cy="639762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</a:rPr>
              <a:t>Образец подзаголовка</a:t>
            </a:r>
            <a:endParaRPr lang="ru-RU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428625" y="1514474"/>
            <a:ext cx="11333163" cy="533401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23862" y="2914343"/>
            <a:ext cx="3636963" cy="351344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16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2560751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 algn="l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27" hasCustomPrompt="1"/>
          </p:nvPr>
        </p:nvSpPr>
        <p:spPr>
          <a:xfrm>
            <a:off x="4281488" y="2560751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 algn="l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28" hasCustomPrompt="1"/>
          </p:nvPr>
        </p:nvSpPr>
        <p:spPr>
          <a:xfrm>
            <a:off x="8124825" y="2563133"/>
            <a:ext cx="3632200" cy="339305"/>
          </a:xfrm>
        </p:spPr>
        <p:txBody>
          <a:bodyPr lIns="0" tIns="72000" rIns="0" bIns="72000" anchor="b" anchorCtr="0">
            <a:spAutoFit/>
          </a:bodyPr>
          <a:lstStyle>
            <a:lvl1pPr algn="l">
              <a:defRPr sz="1400" b="1"/>
            </a:lvl1pPr>
          </a:lstStyle>
          <a:p>
            <a:pPr lvl="0"/>
            <a:r>
              <a:rPr lang="ru-RU" dirty="0"/>
              <a:t>Ваш заголовок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29" hasCustomPrompt="1"/>
          </p:nvPr>
        </p:nvSpPr>
        <p:spPr>
          <a:xfrm>
            <a:off x="4276725" y="2904818"/>
            <a:ext cx="3633788" cy="3522970"/>
          </a:xfrm>
        </p:spPr>
        <p:txBody>
          <a:bodyPr lIns="0" tIns="0" rIns="0" bIns="0"/>
          <a:lstStyle>
            <a:lvl1pPr algn="l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  <p:sp>
        <p:nvSpPr>
          <p:cNvPr id="26" name="Текст 24"/>
          <p:cNvSpPr>
            <a:spLocks noGrp="1"/>
          </p:cNvSpPr>
          <p:nvPr>
            <p:ph type="body" sz="quarter" idx="30" hasCustomPrompt="1"/>
          </p:nvPr>
        </p:nvSpPr>
        <p:spPr>
          <a:xfrm>
            <a:off x="8124825" y="2904818"/>
            <a:ext cx="3633788" cy="3522970"/>
          </a:xfrm>
        </p:spPr>
        <p:txBody>
          <a:bodyPr lIns="0" tIns="0" rIns="0" bIns="0"/>
          <a:lstStyle>
            <a:lvl1pPr algn="l">
              <a:defRPr/>
            </a:lvl1pPr>
          </a:lstStyle>
          <a:p>
            <a:r>
              <a:rPr lang="ru-RU" dirty="0"/>
              <a:t>Поместите сюда свой текст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F8414-468A-4448-86C9-DE3A84FF2CD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69540-ABED-4C2F-8591-15741D0D29C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71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2778125"/>
            <a:ext cx="10515600" cy="1184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</p:txBody>
      </p:sp>
      <p:sp>
        <p:nvSpPr>
          <p:cNvPr id="11" name="object 5"/>
          <p:cNvSpPr/>
          <p:nvPr userDrawn="1"/>
        </p:nvSpPr>
        <p:spPr>
          <a:xfrm>
            <a:off x="11014075" y="428625"/>
            <a:ext cx="0" cy="594360"/>
          </a:xfrm>
          <a:custGeom>
            <a:avLst/>
            <a:gdLst/>
            <a:ahLst/>
            <a:cxnLst/>
            <a:rect l="l" t="t" r="r" b="b"/>
            <a:pathLst>
              <a:path h="594360">
                <a:moveTo>
                  <a:pt x="0" y="0"/>
                </a:moveTo>
                <a:lnTo>
                  <a:pt x="0" y="594004"/>
                </a:lnTo>
              </a:path>
            </a:pathLst>
          </a:custGeom>
          <a:ln w="12700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2" name="object 6"/>
          <p:cNvSpPr/>
          <p:nvPr userDrawn="1"/>
        </p:nvSpPr>
        <p:spPr>
          <a:xfrm>
            <a:off x="431999" y="1368000"/>
            <a:ext cx="11328400" cy="0"/>
          </a:xfrm>
          <a:custGeom>
            <a:avLst/>
            <a:gdLst/>
            <a:ahLst/>
            <a:cxnLst/>
            <a:rect l="l" t="t" r="r" b="b"/>
            <a:pathLst>
              <a:path w="11328400">
                <a:moveTo>
                  <a:pt x="0" y="0"/>
                </a:moveTo>
                <a:lnTo>
                  <a:pt x="11328120" y="0"/>
                </a:lnTo>
              </a:path>
            </a:pathLst>
          </a:custGeom>
          <a:ln w="25400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428625"/>
            <a:ext cx="1969179" cy="621846"/>
          </a:xfrm>
          <a:prstGeom prst="rect">
            <a:avLst/>
          </a:prstGeom>
        </p:spPr>
      </p:pic>
      <p:sp>
        <p:nvSpPr>
          <p:cNvPr id="15" name="object 2"/>
          <p:cNvSpPr txBox="1"/>
          <p:nvPr userDrawn="1"/>
        </p:nvSpPr>
        <p:spPr>
          <a:xfrm>
            <a:off x="11014075" y="430530"/>
            <a:ext cx="747713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05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B6BFC5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слайд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B6BFC5"/>
              </a:solidFill>
              <a:effectLst/>
              <a:uLnTx/>
              <a:uFillTx/>
              <a:latin typeface="Inter"/>
              <a:ea typeface="+mn-ea"/>
              <a:cs typeface="Inter"/>
            </a:endParaRPr>
          </a:p>
          <a:p>
            <a:pPr marL="80010" marR="0" lvl="0" indent="0" algn="ctr" defTabSz="914400" rtl="0" eaLnBrk="1" fontAlgn="auto" latinLnBrk="0" hangingPunct="1">
              <a:lnSpc>
                <a:spcPts val="34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C4F1F86-CA6E-49B5-B5B8-DC7CB1EC0017}" type="slidenum">
              <a:rPr kumimoji="0" lang="ru-RU" sz="3000" b="0" i="0" u="none" strike="noStrike" kern="1200" cap="none" spc="0" normalizeH="0" baseline="0" noProof="0" smtClean="0">
                <a:ln>
                  <a:noFill/>
                </a:ln>
                <a:solidFill>
                  <a:srgbClr val="B6BFC5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</a:fld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B6BFC5"/>
              </a:solidFill>
              <a:effectLst/>
              <a:uLnTx/>
              <a:uFillTx/>
              <a:latin typeface="Inter"/>
              <a:ea typeface="+mn-ea"/>
              <a:cs typeface="Inter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494991" y="2698273"/>
            <a:ext cx="6806471" cy="1578551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Arial Black" panose="020B0A04020102020204" charset="0"/>
                <a:cs typeface="Arial Black" panose="020B0A04020102020204" charset="0"/>
              </a:rPr>
              <a:t>Коммулогия</a:t>
            </a:r>
            <a:endParaRPr lang="ru-RU" sz="3600" b="1" dirty="0">
              <a:solidFill>
                <a:srgbClr val="00206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072" y="2874586"/>
            <a:ext cx="2678848" cy="20474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2240" y="4797425"/>
            <a:ext cx="42830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i="0" dirty="0">
                <a:solidFill>
                  <a:srgbClr val="172C6C"/>
                </a:solidFill>
                <a:effectLst/>
              </a:rPr>
              <a:t>Коваленко Данил Вячеславович</a:t>
            </a:r>
            <a:endParaRPr lang="ru-RU" sz="1600" b="1" i="0" dirty="0">
              <a:solidFill>
                <a:srgbClr val="172C6C"/>
              </a:solidFill>
              <a:effectLst/>
            </a:endParaRPr>
          </a:p>
          <a:p>
            <a:pPr algn="l"/>
            <a:r>
              <a:rPr lang="ru-RU" sz="1600" b="1" dirty="0" err="1">
                <a:solidFill>
                  <a:srgbClr val="172C6C"/>
                </a:solidFill>
              </a:rPr>
              <a:t>Лобас</a:t>
            </a:r>
            <a:r>
              <a:rPr lang="ru-RU" sz="1600" b="1" dirty="0">
                <a:solidFill>
                  <a:srgbClr val="172C6C"/>
                </a:solidFill>
              </a:rPr>
              <a:t> </a:t>
            </a:r>
            <a:r>
              <a:rPr lang="ru-RU" sz="1600" b="1" dirty="0" smtClean="0">
                <a:solidFill>
                  <a:srgbClr val="172C6C"/>
                </a:solidFill>
              </a:rPr>
              <a:t>Павел Владимирович</a:t>
            </a:r>
            <a:endParaRPr lang="ru-RU" sz="1600" b="1" dirty="0">
              <a:solidFill>
                <a:srgbClr val="172C6C"/>
              </a:solidFill>
            </a:endParaRPr>
          </a:p>
          <a:p>
            <a:pPr algn="l"/>
            <a:r>
              <a:rPr lang="ru-RU" sz="1600" b="1" dirty="0">
                <a:solidFill>
                  <a:srgbClr val="172C6C"/>
                </a:solidFill>
              </a:rPr>
              <a:t>Грищенко </a:t>
            </a:r>
            <a:r>
              <a:rPr lang="ru-RU" sz="1600" b="1" dirty="0" smtClean="0">
                <a:solidFill>
                  <a:srgbClr val="172C6C"/>
                </a:solidFill>
              </a:rPr>
              <a:t>Вероника Сергеевна</a:t>
            </a:r>
            <a:endParaRPr lang="ru-RU" sz="1600" b="1" dirty="0" smtClean="0">
              <a:solidFill>
                <a:srgbClr val="172C6C"/>
              </a:solidFill>
            </a:endParaRPr>
          </a:p>
          <a:p>
            <a:pPr algn="l"/>
            <a:endParaRPr lang="ru-RU" sz="1600" b="1" dirty="0">
              <a:solidFill>
                <a:srgbClr val="172C6C"/>
              </a:solidFill>
            </a:endParaRPr>
          </a:p>
          <a:p>
            <a:pPr algn="l"/>
            <a:r>
              <a:rPr lang="ru-RU" sz="1600" b="1" dirty="0">
                <a:solidFill>
                  <a:srgbClr val="172C6C"/>
                </a:solidFill>
              </a:rPr>
              <a:t>Наставник</a:t>
            </a:r>
            <a:r>
              <a:rPr lang="en-US" sz="1600" b="1" dirty="0">
                <a:solidFill>
                  <a:srgbClr val="172C6C"/>
                </a:solidFill>
              </a:rPr>
              <a:t>: </a:t>
            </a:r>
            <a:r>
              <a:rPr lang="ru-RU" altLang="en-US" sz="1600" b="1" dirty="0">
                <a:solidFill>
                  <a:srgbClr val="172C6C"/>
                </a:solidFill>
              </a:rPr>
              <a:t>Рыбасова Юлия Викторовна</a:t>
            </a:r>
            <a:endParaRPr lang="ru-RU" altLang="en-US" sz="1600" b="1" dirty="0">
              <a:solidFill>
                <a:srgbClr val="172C6C"/>
              </a:solidFill>
            </a:endParaRPr>
          </a:p>
        </p:txBody>
      </p:sp>
      <p:pic>
        <p:nvPicPr>
          <p:cNvPr id="2" name="Изображение 1" descr="photo_2024-10-01_18-51-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66" y="2468373"/>
            <a:ext cx="6038850" cy="2038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419504" y="565194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КРАТКАЯ ИНФОРМАЦИЯ О ПРОЕКТЕ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07741" y="3128252"/>
            <a:ext cx="10646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chemeClr val="bg1"/>
                </a:solidFill>
                <a:effectLst/>
              </a:rPr>
              <a:t>единица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76009" y="3546817"/>
            <a:ext cx="3461989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72C6C"/>
                </a:solidFill>
              </a:rPr>
              <a:t>Информационные технологии</a:t>
            </a:r>
            <a:endParaRPr lang="ru-RU" sz="1600" b="1" dirty="0">
              <a:solidFill>
                <a:srgbClr val="172C6C"/>
              </a:solidFill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5602804" y="1857716"/>
            <a:ext cx="3207434" cy="873515"/>
            <a:chOff x="3568784" y="5437502"/>
            <a:chExt cx="1813833" cy="511550"/>
          </a:xfrm>
        </p:grpSpPr>
        <p:sp>
          <p:nvSpPr>
            <p:cNvPr id="65" name="TextBox 64"/>
            <p:cNvSpPr txBox="1"/>
            <p:nvPr/>
          </p:nvSpPr>
          <p:spPr>
            <a:xfrm>
              <a:off x="3568784" y="5587047"/>
              <a:ext cx="1795659" cy="1974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0" dirty="0">
                  <a:solidFill>
                    <a:srgbClr val="172C6C"/>
                  </a:solidFill>
                  <a:effectLst/>
                </a:rPr>
                <a:t>Коммулогия</a:t>
              </a:r>
              <a:endParaRPr lang="ru-RU" sz="1600" b="1" dirty="0">
                <a:solidFill>
                  <a:srgbClr val="172C6C"/>
                </a:solidFill>
              </a:endParaRP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 rot="16200000">
              <a:off x="4229013" y="4795448"/>
              <a:ext cx="511550" cy="1795658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172C6C"/>
                </a:solidFill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1190308" y="2730875"/>
            <a:ext cx="3566795" cy="2709227"/>
            <a:chOff x="5003814" y="4887418"/>
            <a:chExt cx="3431862" cy="1025935"/>
          </a:xfrm>
        </p:grpSpPr>
        <p:sp>
          <p:nvSpPr>
            <p:cNvPr id="61" name="TextBox 60"/>
            <p:cNvSpPr txBox="1"/>
            <p:nvPr/>
          </p:nvSpPr>
          <p:spPr>
            <a:xfrm>
              <a:off x="5004119" y="4887418"/>
              <a:ext cx="3340215" cy="96401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/>
              <a:endParaRPr lang="ru-RU" sz="1400" dirty="0" smtClean="0">
                <a:solidFill>
                  <a:srgbClr val="172C6C"/>
                </a:solidFill>
              </a:endParaRPr>
            </a:p>
            <a:p>
              <a:pPr algn="ctr"/>
              <a:r>
                <a:rPr lang="ru-RU" sz="1600" dirty="0" smtClean="0">
                  <a:solidFill>
                    <a:srgbClr val="172C6C"/>
                  </a:solidFill>
                </a:rPr>
                <a:t>Централизация </a:t>
              </a:r>
              <a:r>
                <a:rPr lang="ru-RU" sz="1600" dirty="0">
                  <a:solidFill>
                    <a:srgbClr val="172C6C"/>
                  </a:solidFill>
                </a:rPr>
                <a:t>всех доступных услуг по делегированию бизнес-процессов на единой платформе и разработка уникального продукта по поиску деловых партнеров</a:t>
              </a:r>
              <a:r>
                <a:rPr lang="en-US" sz="1600" dirty="0">
                  <a:solidFill>
                    <a:srgbClr val="172C6C"/>
                  </a:solidFill>
                </a:rPr>
                <a:t>/</a:t>
              </a:r>
              <a:r>
                <a:rPr lang="ru-RU" sz="1600" dirty="0">
                  <a:solidFill>
                    <a:srgbClr val="172C6C"/>
                  </a:solidFill>
                </a:rPr>
                <a:t>подрядчиков в сфере онлайн-образования</a:t>
              </a:r>
              <a:endParaRPr lang="ru-RU" sz="1600" dirty="0">
                <a:solidFill>
                  <a:srgbClr val="172C6C"/>
                </a:solidFill>
              </a:endParaRPr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 rot="16200000">
              <a:off x="6216937" y="3694614"/>
              <a:ext cx="1005616" cy="3431862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rgbClr val="172C6C"/>
                </a:solidFill>
              </a:endParaRPr>
            </a:p>
          </p:txBody>
        </p:sp>
      </p:grpSp>
      <p:sp>
        <p:nvSpPr>
          <p:cNvPr id="77" name="Скругленный прямоугольник 76"/>
          <p:cNvSpPr/>
          <p:nvPr/>
        </p:nvSpPr>
        <p:spPr>
          <a:xfrm rot="16200000">
            <a:off x="7070248" y="1905134"/>
            <a:ext cx="873513" cy="374399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72C6C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634709" y="4900921"/>
            <a:ext cx="3200259" cy="823225"/>
            <a:chOff x="4735217" y="5446338"/>
            <a:chExt cx="1795694" cy="511550"/>
          </a:xfrm>
        </p:grpSpPr>
        <p:sp>
          <p:nvSpPr>
            <p:cNvPr id="3" name="TextBox 2"/>
            <p:cNvSpPr txBox="1"/>
            <p:nvPr/>
          </p:nvSpPr>
          <p:spPr>
            <a:xfrm>
              <a:off x="4735252" y="5572385"/>
              <a:ext cx="1795659" cy="209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ru-RU" sz="1600" b="1" i="0" dirty="0">
                  <a:solidFill>
                    <a:srgbClr val="172C6C"/>
                  </a:solidFill>
                  <a:effectLst/>
                </a:rPr>
                <a:t>EduNET</a:t>
              </a:r>
              <a:endParaRPr lang="en-US" altLang="ru-RU" sz="1600" b="1" i="0" dirty="0">
                <a:solidFill>
                  <a:srgbClr val="172C6C"/>
                </a:solidFill>
                <a:effectLst/>
              </a:endParaRPr>
            </a:p>
          </p:txBody>
        </p:sp>
        <p:sp>
          <p:nvSpPr>
            <p:cNvPr id="4" name="Скругленный прямоугольник 3"/>
            <p:cNvSpPr/>
            <p:nvPr/>
          </p:nvSpPr>
          <p:spPr>
            <a:xfrm rot="16200000">
              <a:off x="5377271" y="4804284"/>
              <a:ext cx="511550" cy="1795658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172C6C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ИНФОРМАЦИЯ О ЛИДЕРЕ И УЧАСТНИКАХ ПРОЕКТА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71003" y="2438914"/>
            <a:ext cx="3047989" cy="2896484"/>
          </a:xfrm>
          <a:prstGeom prst="roundRect">
            <a:avLst/>
          </a:prstGeom>
          <a:noFill/>
          <a:ln w="28575">
            <a:solidFill>
              <a:srgbClr val="172C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681211" y="2282049"/>
            <a:ext cx="6912373" cy="3053349"/>
          </a:xfrm>
          <a:prstGeom prst="roundRect">
            <a:avLst/>
          </a:prstGeom>
          <a:noFill/>
          <a:ln w="28575">
            <a:solidFill>
              <a:srgbClr val="172C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880" algn="ctr"/>
            <a:endParaRPr lang="ru-RU" sz="1400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104638" y="2171519"/>
            <a:ext cx="3047988" cy="892027"/>
          </a:xfrm>
          <a:prstGeom prst="roundRect">
            <a:avLst>
              <a:gd name="adj" fmla="val 50000"/>
            </a:avLst>
          </a:prstGeom>
          <a:solidFill>
            <a:srgbClr val="172C6C"/>
          </a:solidFill>
          <a:ln>
            <a:solidFill>
              <a:srgbClr val="172C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Лидер проекта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723155" y="2128448"/>
            <a:ext cx="6828483" cy="896384"/>
          </a:xfrm>
          <a:prstGeom prst="roundRect">
            <a:avLst>
              <a:gd name="adj" fmla="val 50000"/>
            </a:avLst>
          </a:prstGeom>
          <a:solidFill>
            <a:srgbClr val="172C6C"/>
          </a:solidFill>
          <a:ln>
            <a:solidFill>
              <a:srgbClr val="172C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Команда проекта (участники проекта, которые работают в рамках акселерационной программы)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Заголовок 11"/>
          <p:cNvSpPr txBox="1"/>
          <p:nvPr/>
        </p:nvSpPr>
        <p:spPr>
          <a:xfrm>
            <a:off x="1258864" y="3350844"/>
            <a:ext cx="2673536" cy="21532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  <a:p>
            <a:pPr algn="ctr"/>
            <a:r>
              <a:rPr lang="en-US" sz="1400" b="0" dirty="0">
                <a:solidFill>
                  <a:srgbClr val="172C6C"/>
                </a:solidFill>
              </a:rPr>
              <a:t>U1896569</a:t>
            </a:r>
            <a:endParaRPr lang="en-US" sz="1400" b="0" dirty="0">
              <a:solidFill>
                <a:srgbClr val="172C6C"/>
              </a:solidFill>
            </a:endParaRPr>
          </a:p>
          <a:p>
            <a:pPr algn="ctr"/>
            <a:endParaRPr lang="ru-RU" sz="1400" b="0" dirty="0">
              <a:solidFill>
                <a:srgbClr val="172C6C"/>
              </a:solidFill>
            </a:endParaRPr>
          </a:p>
          <a:p>
            <a:pPr algn="ctr"/>
            <a:r>
              <a:rPr lang="ru-RU" sz="1400" b="0" dirty="0">
                <a:solidFill>
                  <a:srgbClr val="172C6C"/>
                </a:solidFill>
              </a:rPr>
              <a:t>Коваленко Данил Вячеславович</a:t>
            </a:r>
            <a:endParaRPr lang="ru-RU" sz="1400" b="0" dirty="0">
              <a:solidFill>
                <a:srgbClr val="172C6C"/>
              </a:solidFill>
            </a:endParaRPr>
          </a:p>
          <a:p>
            <a:pPr algn="ctr"/>
            <a:endParaRPr lang="ru-RU" sz="1400" b="0" dirty="0">
              <a:solidFill>
                <a:srgbClr val="172C6C"/>
              </a:solidFill>
            </a:endParaRPr>
          </a:p>
          <a:p>
            <a:pPr indent="0" algn="ctr">
              <a:buFontTx/>
            </a:pPr>
            <a:r>
              <a:rPr lang="ru-RU" sz="1400" b="0" dirty="0">
                <a:solidFill>
                  <a:srgbClr val="172C6C"/>
                </a:solidFill>
              </a:rPr>
              <a:t>+79614529900</a:t>
            </a:r>
            <a:endParaRPr lang="ru-RU" sz="1400" b="0" dirty="0">
              <a:solidFill>
                <a:srgbClr val="172C6C"/>
              </a:solidFill>
            </a:endParaRPr>
          </a:p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781760" y="2997509"/>
          <a:ext cx="6596153" cy="22286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99110"/>
                <a:gridCol w="902054"/>
                <a:gridCol w="944880"/>
                <a:gridCol w="833588"/>
                <a:gridCol w="875176"/>
                <a:gridCol w="1151548"/>
                <a:gridCol w="1389797"/>
              </a:tblGrid>
              <a:tr h="89408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№</a:t>
                      </a:r>
                      <a:endParaRPr lang="ru-RU" sz="14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ФИО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Роль </a:t>
                      </a:r>
                      <a:b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</a:b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в проекте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Телефон почта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5274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1.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</a:t>
                      </a:r>
                      <a:endParaRPr lang="ru-RU" sz="14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 smtClean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Лобас</a:t>
                      </a:r>
                      <a:r>
                        <a:rPr lang="ru-RU" sz="1000" dirty="0" smtClean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</a:t>
                      </a:r>
                      <a:r>
                        <a:rPr lang="ru-RU" sz="10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Павел</a:t>
                      </a:r>
                      <a:r>
                        <a:rPr lang="en-US" altLang="ru-RU" sz="10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</a:t>
                      </a:r>
                      <a:r>
                        <a:rPr lang="ru-RU" altLang="en-US" sz="10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Владимирович</a:t>
                      </a:r>
                      <a:endParaRPr lang="ru-RU" altLang="en-US" sz="10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Маркетолог</a:t>
                      </a:r>
                      <a:endParaRPr lang="ru-RU" sz="10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89898067339</a:t>
                      </a:r>
                      <a:endParaRPr lang="ru-RU" sz="8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</a:tr>
              <a:tr h="405274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2.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</a:t>
                      </a:r>
                      <a:endParaRPr lang="ru-RU" sz="14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Грищенко </a:t>
                      </a:r>
                      <a:r>
                        <a:rPr lang="ru-RU" sz="10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Вероника Сергеевна</a:t>
                      </a:r>
                      <a:endParaRPr lang="ru-RU" sz="10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Связи с </a:t>
                      </a:r>
                      <a:r>
                        <a:rPr lang="ru-RU" sz="1000" dirty="0" smtClean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обществен-</a:t>
                      </a:r>
                      <a:r>
                        <a:rPr lang="ru-RU" sz="1000" dirty="0" err="1" smtClean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ностью</a:t>
                      </a:r>
                      <a:endParaRPr lang="ru-RU" sz="10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89197538370</a:t>
                      </a:r>
                      <a:endParaRPr lang="ru-RU" sz="8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172C6C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</a:t>
                      </a: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</a:tr>
              <a:tr h="43939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endParaRPr lang="ru-RU" sz="1400" b="0" dirty="0">
                        <a:solidFill>
                          <a:srgbClr val="172C6C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ПРОБЛЕМА ПОТРЕБИТЕЛЯ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4180" y="1453515"/>
            <a:ext cx="11343640" cy="6144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ru-RU" sz="1600" b="1" dirty="0">
                <a:solidFill>
                  <a:srgbClr val="172C6C"/>
                </a:solidFill>
              </a:rPr>
              <a:t>Основная проблема </a:t>
            </a:r>
            <a:r>
              <a:rPr lang="ru-RU" sz="1600" dirty="0">
                <a:solidFill>
                  <a:srgbClr val="172C6C"/>
                </a:solidFill>
              </a:rPr>
              <a:t>заключается в децентрализации аккредитованных решений для делегирования процессов в области создания образовательных продуктов и их реализации в онлайн-школах от профессионалов в этой области, оценки жизнеспособности продукта в условиях нынешней ситуации на рынке, подбора компетентных подрядчиков и </a:t>
            </a:r>
            <a:r>
              <a:rPr lang="ru-RU" sz="1600" dirty="0" smtClean="0">
                <a:solidFill>
                  <a:srgbClr val="172C6C"/>
                </a:solidFill>
              </a:rPr>
              <a:t>партнеров. Все </a:t>
            </a:r>
            <a:r>
              <a:rPr lang="ru-RU" sz="1600" dirty="0">
                <a:solidFill>
                  <a:srgbClr val="172C6C"/>
                </a:solidFill>
              </a:rPr>
              <a:t>доступные решения не упакованы на единой интернет-платформе. </a:t>
            </a:r>
            <a:endParaRPr lang="ru-RU" sz="1600" dirty="0" smtClean="0">
              <a:solidFill>
                <a:srgbClr val="172C6C"/>
              </a:solidFill>
            </a:endParaRPr>
          </a:p>
          <a:p>
            <a:endParaRPr lang="ru-RU" sz="1600" dirty="0">
              <a:solidFill>
                <a:srgbClr val="172C6C"/>
              </a:solidFill>
            </a:endParaRPr>
          </a:p>
          <a:p>
            <a:r>
              <a:rPr lang="ru-RU" sz="1600" b="1" dirty="0" smtClean="0">
                <a:solidFill>
                  <a:srgbClr val="172C6C"/>
                </a:solidFill>
              </a:rPr>
              <a:t>Второстепенной </a:t>
            </a:r>
            <a:r>
              <a:rPr lang="ru-RU" sz="1600" b="1" dirty="0">
                <a:solidFill>
                  <a:srgbClr val="172C6C"/>
                </a:solidFill>
              </a:rPr>
              <a:t>проблемой </a:t>
            </a:r>
            <a:r>
              <a:rPr lang="ru-RU" sz="1600" dirty="0">
                <a:solidFill>
                  <a:srgbClr val="172C6C"/>
                </a:solidFill>
              </a:rPr>
              <a:t>является трудоемкость и сложность вышеперечисленных процессов для эксперта, который впервые хочет запустить свою онлайн-школу и не сталкивался ранее с открытием бизнеса в этой сфере. </a:t>
            </a:r>
            <a:endParaRPr lang="ru-RU" sz="1600" dirty="0">
              <a:solidFill>
                <a:srgbClr val="172C6C"/>
              </a:solidFill>
            </a:endParaRPr>
          </a:p>
          <a:p>
            <a:r>
              <a:rPr lang="ru-RU" sz="1600" dirty="0">
                <a:solidFill>
                  <a:srgbClr val="172C6C"/>
                </a:solidFill>
              </a:rPr>
              <a:t> </a:t>
            </a:r>
            <a:endParaRPr lang="ru-RU" sz="1600" dirty="0">
              <a:solidFill>
                <a:srgbClr val="172C6C"/>
              </a:solidFill>
            </a:endParaRPr>
          </a:p>
          <a:p>
            <a:r>
              <a:rPr lang="ru-RU" sz="1400" b="1" dirty="0">
                <a:solidFill>
                  <a:srgbClr val="172C6C"/>
                </a:solidFill>
              </a:rPr>
              <a:t>Пример:</a:t>
            </a:r>
            <a:endParaRPr lang="ru-RU" sz="1400" b="1" dirty="0">
              <a:solidFill>
                <a:srgbClr val="172C6C"/>
              </a:solidFill>
            </a:endParaRPr>
          </a:p>
          <a:p>
            <a:r>
              <a:rPr lang="ru-RU" altLang="en-US" sz="1400" b="1" dirty="0">
                <a:solidFill>
                  <a:srgbClr val="172C6C"/>
                </a:solidFill>
              </a:rPr>
              <a:t>Основная проблема</a:t>
            </a:r>
            <a:r>
              <a:rPr lang="en-US" altLang="en-US" sz="1400" b="1" dirty="0">
                <a:solidFill>
                  <a:srgbClr val="172C6C"/>
                </a:solidFill>
              </a:rPr>
              <a:t>: </a:t>
            </a:r>
            <a:r>
              <a:rPr lang="en-US" altLang="ru-RU" sz="1400" b="1" dirty="0">
                <a:solidFill>
                  <a:srgbClr val="172C6C"/>
                </a:solidFill>
              </a:rPr>
              <a:t>CEO</a:t>
            </a:r>
            <a:r>
              <a:rPr lang="ru-RU" altLang="ru-RU" sz="1400" b="1" dirty="0">
                <a:solidFill>
                  <a:srgbClr val="172C6C"/>
                </a:solidFill>
              </a:rPr>
              <a:t> молодой </a:t>
            </a:r>
            <a:r>
              <a:rPr lang="ru-RU" sz="1400" b="1" dirty="0">
                <a:solidFill>
                  <a:srgbClr val="172C6C"/>
                </a:solidFill>
              </a:rPr>
              <a:t>онлайн-школы </a:t>
            </a:r>
            <a:r>
              <a:rPr lang="ru-RU" sz="1400" dirty="0">
                <a:solidFill>
                  <a:srgbClr val="172C6C"/>
                </a:solidFill>
              </a:rPr>
              <a:t>испытывает проблему с подбором подрядчика для закупки трафика на обучающий курс по фэйс-пластике и тратит 250 000 рублей на поиск сотрудника, оплачивая труд подрядчиков которые не понимали специфику привлечения зарубежного трафика и при этом ставили цены за услуги выше рыночной. Он ищет таргетолога, понимающего специфику направления и при этом труд которого будет оплачен по его мнению, справедливой рыночной стоимостью в районе 40 000 рублей в </a:t>
            </a:r>
            <a:r>
              <a:rPr lang="ru-RU" sz="1400" dirty="0" smtClean="0">
                <a:solidFill>
                  <a:srgbClr val="172C6C"/>
                </a:solidFill>
              </a:rPr>
              <a:t>месяц (пример </a:t>
            </a:r>
            <a:r>
              <a:rPr lang="ru-RU" sz="1400" dirty="0">
                <a:solidFill>
                  <a:srgbClr val="172C6C"/>
                </a:solidFill>
              </a:rPr>
              <a:t>из реальной жизни)</a:t>
            </a:r>
            <a:endParaRPr lang="ru-RU" sz="1400" dirty="0">
              <a:solidFill>
                <a:srgbClr val="172C6C"/>
              </a:solidFill>
            </a:endParaRPr>
          </a:p>
          <a:p>
            <a:endParaRPr lang="ru-RU" sz="1400" dirty="0">
              <a:solidFill>
                <a:srgbClr val="172C6C"/>
              </a:solidFill>
            </a:endParaRPr>
          </a:p>
          <a:p>
            <a:r>
              <a:rPr lang="ru-RU" sz="1400" b="1" dirty="0">
                <a:solidFill>
                  <a:srgbClr val="172C6C"/>
                </a:solidFill>
                <a:sym typeface="+mn-ea"/>
              </a:rPr>
              <a:t>Второстепенная проблема</a:t>
            </a:r>
            <a:r>
              <a:rPr lang="en-US" sz="1400" b="1" dirty="0">
                <a:solidFill>
                  <a:srgbClr val="172C6C"/>
                </a:solidFill>
                <a:sym typeface="+mn-ea"/>
              </a:rPr>
              <a:t>: </a:t>
            </a:r>
            <a:r>
              <a:rPr lang="ru-RU" sz="1400" b="1" dirty="0">
                <a:solidFill>
                  <a:srgbClr val="172C6C"/>
                </a:solidFill>
                <a:sym typeface="+mn-ea"/>
              </a:rPr>
              <a:t>Эксперт в области йоги </a:t>
            </a:r>
            <a:r>
              <a:rPr lang="ru-RU" sz="1400" dirty="0">
                <a:solidFill>
                  <a:srgbClr val="172C6C"/>
                </a:solidFill>
                <a:sym typeface="+mn-ea"/>
              </a:rPr>
              <a:t>испытывает проблемы с созданием обучающего онлайн-продукта и его реализацией потребителям и тратит год на работу с разными продюсерами, пытаясь найти того, который возьмет на себя эти обязанности и обладает пониманием специфики в области </a:t>
            </a:r>
            <a:r>
              <a:rPr lang="ru-RU" sz="1400" dirty="0" smtClean="0">
                <a:solidFill>
                  <a:srgbClr val="172C6C"/>
                </a:solidFill>
                <a:sym typeface="+mn-ea"/>
              </a:rPr>
              <a:t>йоги (пример </a:t>
            </a:r>
            <a:r>
              <a:rPr lang="ru-RU" sz="1400" dirty="0">
                <a:solidFill>
                  <a:srgbClr val="172C6C"/>
                </a:solidFill>
                <a:sym typeface="+mn-ea"/>
              </a:rPr>
              <a:t>из реальной жизни)</a:t>
            </a:r>
            <a:endParaRPr lang="ru-RU" sz="1400" dirty="0">
              <a:solidFill>
                <a:srgbClr val="172C6C"/>
              </a:solidFill>
            </a:endParaRPr>
          </a:p>
          <a:p>
            <a:endParaRPr lang="ru-RU" sz="1400" dirty="0">
              <a:solidFill>
                <a:srgbClr val="172C6C"/>
              </a:solidFill>
            </a:endParaRPr>
          </a:p>
          <a:p>
            <a:endParaRPr lang="ru-RU" dirty="0">
              <a:solidFill>
                <a:srgbClr val="172C6C"/>
              </a:solidFill>
            </a:endParaRPr>
          </a:p>
          <a:p>
            <a:endParaRPr lang="ru-RU" i="1" dirty="0">
              <a:solidFill>
                <a:srgbClr val="172C6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КАК РЕШАЕТСЯ ПРОБЛЕМА СЕЙЧАС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7582" y="1510705"/>
            <a:ext cx="1140902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172C6C"/>
                </a:solidFill>
              </a:rPr>
              <a:t>На сегодняшний день проблема косвенно решается саморегулируемой Ассоциацией инфобизнеса, которая пытается централизовать и внедрить аккредитацию для всех подрядчиков и экспертов трудящихся в этой </a:t>
            </a:r>
            <a:r>
              <a:rPr lang="ru-RU" sz="2200" dirty="0" smtClean="0">
                <a:solidFill>
                  <a:srgbClr val="172C6C"/>
                </a:solidFill>
              </a:rPr>
              <a:t>области. </a:t>
            </a:r>
            <a:endParaRPr lang="ru-RU" sz="2200" dirty="0" smtClean="0">
              <a:solidFill>
                <a:srgbClr val="172C6C"/>
              </a:solidFill>
            </a:endParaRPr>
          </a:p>
          <a:p>
            <a:endParaRPr lang="ru-RU" sz="2200" dirty="0">
              <a:solidFill>
                <a:srgbClr val="172C6C"/>
              </a:solidFill>
            </a:endParaRPr>
          </a:p>
          <a:p>
            <a:r>
              <a:rPr lang="ru-RU" sz="2200" dirty="0" smtClean="0">
                <a:solidFill>
                  <a:srgbClr val="172C6C"/>
                </a:solidFill>
              </a:rPr>
              <a:t>Однако </a:t>
            </a:r>
            <a:r>
              <a:rPr lang="ru-RU" sz="2200" dirty="0">
                <a:solidFill>
                  <a:srgbClr val="172C6C"/>
                </a:solidFill>
              </a:rPr>
              <a:t>суть аккредитации сводится к оплате ежегодного членского взноса, а не реальной проверкой </a:t>
            </a:r>
            <a:r>
              <a:rPr lang="ru-RU" sz="2200" dirty="0" smtClean="0">
                <a:solidFill>
                  <a:srgbClr val="172C6C"/>
                </a:solidFill>
              </a:rPr>
              <a:t>компетенций.</a:t>
            </a:r>
            <a:endParaRPr lang="ru-RU" sz="2200" dirty="0" smtClean="0">
              <a:solidFill>
                <a:srgbClr val="172C6C"/>
              </a:solidFill>
            </a:endParaRPr>
          </a:p>
          <a:p>
            <a:endParaRPr lang="ru-RU" sz="2200" dirty="0">
              <a:solidFill>
                <a:srgbClr val="172C6C"/>
              </a:solidFill>
            </a:endParaRPr>
          </a:p>
          <a:p>
            <a:r>
              <a:rPr lang="ru-RU" sz="2200" dirty="0" smtClean="0">
                <a:solidFill>
                  <a:srgbClr val="172C6C"/>
                </a:solidFill>
              </a:rPr>
              <a:t>В результате, </a:t>
            </a:r>
            <a:r>
              <a:rPr lang="ru-RU" sz="2200" dirty="0">
                <a:solidFill>
                  <a:srgbClr val="172C6C"/>
                </a:solidFill>
              </a:rPr>
              <a:t>проблема децентрализации услуг делегирования процессов по созданию онлайн-школы специалистам, имеющим подтвержденные знания в этой области продолжает быть </a:t>
            </a:r>
            <a:r>
              <a:rPr lang="ru-RU" sz="2200" dirty="0" smtClean="0">
                <a:solidFill>
                  <a:srgbClr val="172C6C"/>
                </a:solidFill>
              </a:rPr>
              <a:t>актуальной. </a:t>
            </a:r>
            <a:endParaRPr lang="ru-RU" sz="2200" dirty="0" smtClean="0">
              <a:solidFill>
                <a:srgbClr val="172C6C"/>
              </a:solidFill>
            </a:endParaRPr>
          </a:p>
          <a:p>
            <a:endParaRPr lang="ru-RU" sz="2200" dirty="0">
              <a:solidFill>
                <a:srgbClr val="172C6C"/>
              </a:solidFill>
            </a:endParaRPr>
          </a:p>
          <a:p>
            <a:r>
              <a:rPr lang="ru-RU" sz="2200" dirty="0" smtClean="0">
                <a:solidFill>
                  <a:srgbClr val="172C6C"/>
                </a:solidFill>
              </a:rPr>
              <a:t>Помимо этого, </a:t>
            </a:r>
            <a:r>
              <a:rPr lang="ru-RU" sz="2200" dirty="0">
                <a:solidFill>
                  <a:srgbClr val="172C6C"/>
                </a:solidFill>
              </a:rPr>
              <a:t>случаи мошенничества от некомпетентных специалистов до сих пор остаются на тех же уровнях, на которых и было на самом старте зарождения этого рынка в РФ </a:t>
            </a:r>
            <a:endParaRPr lang="ru-RU" sz="2200" dirty="0">
              <a:solidFill>
                <a:srgbClr val="172C6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НАШЕ РЕШЕНИЕ – (ПРОДУКТ)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1015" y="1263636"/>
            <a:ext cx="11409029" cy="6523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72C6C"/>
                </a:solidFill>
              </a:rPr>
              <a:t>Проект «</a:t>
            </a:r>
            <a:r>
              <a:rPr lang="ru-RU" dirty="0" err="1" smtClean="0">
                <a:solidFill>
                  <a:srgbClr val="172C6C"/>
                </a:solidFill>
              </a:rPr>
              <a:t>Коммулогия</a:t>
            </a:r>
            <a:r>
              <a:rPr lang="ru-RU" dirty="0" smtClean="0">
                <a:solidFill>
                  <a:srgbClr val="172C6C"/>
                </a:solidFill>
              </a:rPr>
              <a:t>» позволит </a:t>
            </a:r>
            <a:r>
              <a:rPr lang="ru-RU" dirty="0">
                <a:solidFill>
                  <a:srgbClr val="172C6C"/>
                </a:solidFill>
              </a:rPr>
              <a:t>предпринимателям в сфере онлайн-образования, которые хотят найти нужного подрядчика</a:t>
            </a:r>
            <a:r>
              <a:rPr lang="en-US" dirty="0">
                <a:solidFill>
                  <a:srgbClr val="172C6C"/>
                </a:solidFill>
              </a:rPr>
              <a:t>/</a:t>
            </a:r>
            <a:r>
              <a:rPr lang="ru-RU" dirty="0">
                <a:solidFill>
                  <a:srgbClr val="172C6C"/>
                </a:solidFill>
              </a:rPr>
              <a:t>партнера под выполнение конкретного бизнес-процесса по созданию и дальнейшему функционированию </a:t>
            </a:r>
            <a:r>
              <a:rPr lang="ru-RU" dirty="0" smtClean="0">
                <a:solidFill>
                  <a:srgbClr val="172C6C"/>
                </a:solidFill>
              </a:rPr>
              <a:t>онлайн-школы. Наша система безопасности, в свою очередь, сузит выбор предпринимателям до </a:t>
            </a:r>
            <a:r>
              <a:rPr lang="ru-RU" dirty="0">
                <a:solidFill>
                  <a:srgbClr val="172C6C"/>
                </a:solidFill>
              </a:rPr>
              <a:t>10 аккредитованных вариантов подрядчиков</a:t>
            </a:r>
            <a:r>
              <a:rPr lang="ru-RU" dirty="0" smtClean="0">
                <a:solidFill>
                  <a:srgbClr val="172C6C"/>
                </a:solidFill>
              </a:rPr>
              <a:t>.</a:t>
            </a:r>
            <a:endParaRPr lang="ru-RU" dirty="0" smtClean="0">
              <a:solidFill>
                <a:srgbClr val="172C6C"/>
              </a:solidFill>
            </a:endParaRPr>
          </a:p>
          <a:p>
            <a:endParaRPr lang="ru-RU" sz="1000" dirty="0">
              <a:solidFill>
                <a:srgbClr val="172C6C"/>
              </a:solidFill>
            </a:endParaRPr>
          </a:p>
          <a:p>
            <a:endParaRPr lang="ru-RU" dirty="0" smtClean="0">
              <a:solidFill>
                <a:srgbClr val="172C6C"/>
              </a:solidFill>
            </a:endParaRPr>
          </a:p>
          <a:p>
            <a:r>
              <a:rPr lang="ru-RU" dirty="0" smtClean="0">
                <a:solidFill>
                  <a:srgbClr val="172C6C"/>
                </a:solidFill>
              </a:rPr>
              <a:t>При этом проектом </a:t>
            </a:r>
            <a:r>
              <a:rPr lang="ru-RU" dirty="0">
                <a:solidFill>
                  <a:srgbClr val="172C6C"/>
                </a:solidFill>
              </a:rPr>
              <a:t>«</a:t>
            </a:r>
            <a:r>
              <a:rPr lang="ru-RU" dirty="0" err="1">
                <a:solidFill>
                  <a:srgbClr val="172C6C"/>
                </a:solidFill>
              </a:rPr>
              <a:t>Коммулогия</a:t>
            </a:r>
            <a:r>
              <a:rPr lang="ru-RU" dirty="0">
                <a:solidFill>
                  <a:srgbClr val="172C6C"/>
                </a:solidFill>
              </a:rPr>
              <a:t>» </a:t>
            </a:r>
            <a:r>
              <a:rPr lang="ru-RU" dirty="0" smtClean="0">
                <a:solidFill>
                  <a:srgbClr val="172C6C"/>
                </a:solidFill>
              </a:rPr>
              <a:t>будет реализован следующий функционал для предпринимателей:</a:t>
            </a:r>
            <a:endParaRPr lang="ru-RU" dirty="0" smtClean="0">
              <a:solidFill>
                <a:srgbClr val="172C6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72C6C"/>
                </a:solidFill>
              </a:rPr>
              <a:t>сбор </a:t>
            </a:r>
            <a:r>
              <a:rPr lang="ru-RU" dirty="0">
                <a:solidFill>
                  <a:srgbClr val="172C6C"/>
                </a:solidFill>
              </a:rPr>
              <a:t>отчета о деятельности </a:t>
            </a:r>
            <a:r>
              <a:rPr lang="ru-RU" dirty="0" smtClean="0">
                <a:solidFill>
                  <a:srgbClr val="172C6C"/>
                </a:solidFill>
              </a:rPr>
              <a:t>контрагентов, включая</a:t>
            </a:r>
            <a:r>
              <a:rPr lang="en-US" altLang="ru-RU" dirty="0" smtClean="0">
                <a:solidFill>
                  <a:srgbClr val="172C6C"/>
                </a:solidFill>
              </a:rPr>
              <a:t> </a:t>
            </a:r>
            <a:r>
              <a:rPr lang="ru-RU" dirty="0" smtClean="0">
                <a:solidFill>
                  <a:srgbClr val="172C6C"/>
                </a:solidFill>
              </a:rPr>
              <a:t>проверку </a:t>
            </a:r>
            <a:r>
              <a:rPr lang="ru-RU" dirty="0">
                <a:solidFill>
                  <a:srgbClr val="172C6C"/>
                </a:solidFill>
              </a:rPr>
              <a:t>по ФНС, базам </a:t>
            </a:r>
            <a:r>
              <a:rPr lang="ru-RU" dirty="0" smtClean="0">
                <a:solidFill>
                  <a:srgbClr val="172C6C"/>
                </a:solidFill>
              </a:rPr>
              <a:t>ФСПП</a:t>
            </a:r>
            <a:endParaRPr lang="ru-RU" dirty="0" smtClean="0">
              <a:solidFill>
                <a:srgbClr val="172C6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72C6C"/>
                </a:solidFill>
              </a:rPr>
              <a:t>проблемное </a:t>
            </a:r>
            <a:r>
              <a:rPr lang="ru-RU" dirty="0">
                <a:solidFill>
                  <a:srgbClr val="172C6C"/>
                </a:solidFill>
              </a:rPr>
              <a:t>интервью у прошлых</a:t>
            </a:r>
            <a:r>
              <a:rPr lang="en-US" dirty="0">
                <a:solidFill>
                  <a:srgbClr val="172C6C"/>
                </a:solidFill>
              </a:rPr>
              <a:t>/</a:t>
            </a:r>
            <a:r>
              <a:rPr lang="ru-RU" dirty="0">
                <a:solidFill>
                  <a:srgbClr val="172C6C"/>
                </a:solidFill>
              </a:rPr>
              <a:t>действующих </a:t>
            </a:r>
            <a:r>
              <a:rPr lang="ru-RU" dirty="0" smtClean="0">
                <a:solidFill>
                  <a:srgbClr val="172C6C"/>
                </a:solidFill>
              </a:rPr>
              <a:t>клиентов</a:t>
            </a:r>
            <a:endParaRPr lang="ru-RU" dirty="0" smtClean="0">
              <a:solidFill>
                <a:srgbClr val="172C6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72C6C"/>
                </a:solidFill>
              </a:rPr>
              <a:t>проверка </a:t>
            </a:r>
            <a:r>
              <a:rPr lang="ru-RU" dirty="0">
                <a:solidFill>
                  <a:srgbClr val="172C6C"/>
                </a:solidFill>
              </a:rPr>
              <a:t>деловой </a:t>
            </a:r>
            <a:r>
              <a:rPr lang="ru-RU" dirty="0" smtClean="0">
                <a:solidFill>
                  <a:srgbClr val="172C6C"/>
                </a:solidFill>
              </a:rPr>
              <a:t>репутации</a:t>
            </a:r>
            <a:endParaRPr lang="ru-RU" dirty="0" smtClean="0">
              <a:solidFill>
                <a:srgbClr val="172C6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72C6C"/>
                </a:solidFill>
              </a:rPr>
              <a:t>ведение</a:t>
            </a:r>
            <a:r>
              <a:rPr lang="ru-RU" dirty="0" smtClean="0">
                <a:solidFill>
                  <a:srgbClr val="172C6C"/>
                </a:solidFill>
              </a:rPr>
              <a:t> картотеки </a:t>
            </a:r>
            <a:r>
              <a:rPr lang="ru-RU" dirty="0">
                <a:solidFill>
                  <a:srgbClr val="172C6C"/>
                </a:solidFill>
              </a:rPr>
              <a:t>арбитражного суда, </a:t>
            </a:r>
            <a:r>
              <a:rPr lang="ru-RU" dirty="0" smtClean="0">
                <a:solidFill>
                  <a:srgbClr val="172C6C"/>
                </a:solidFill>
              </a:rPr>
              <a:t>судов </a:t>
            </a:r>
            <a:r>
              <a:rPr lang="ru-RU" dirty="0">
                <a:solidFill>
                  <a:srgbClr val="172C6C"/>
                </a:solidFill>
              </a:rPr>
              <a:t>общей </a:t>
            </a:r>
            <a:r>
              <a:rPr lang="ru-RU" dirty="0" smtClean="0">
                <a:solidFill>
                  <a:srgbClr val="172C6C"/>
                </a:solidFill>
              </a:rPr>
              <a:t>юрисдикции</a:t>
            </a:r>
            <a:endParaRPr lang="ru-RU" dirty="0" smtClean="0">
              <a:solidFill>
                <a:srgbClr val="172C6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172C6C"/>
                </a:solidFill>
              </a:rPr>
              <a:t>проверка </a:t>
            </a:r>
            <a:r>
              <a:rPr lang="ru-RU" dirty="0">
                <a:solidFill>
                  <a:srgbClr val="172C6C"/>
                </a:solidFill>
              </a:rPr>
              <a:t>на наличие необходимых компетенций и понимания </a:t>
            </a:r>
            <a:r>
              <a:rPr lang="ru-RU" dirty="0" smtClean="0">
                <a:solidFill>
                  <a:srgbClr val="172C6C"/>
                </a:solidFill>
              </a:rPr>
              <a:t>рынка</a:t>
            </a:r>
            <a:endParaRPr lang="ru-RU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sz="1600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172C6C"/>
                </a:solidFill>
              </a:rPr>
              <a:t>Вышеперечисленного нет у прямого конкурента </a:t>
            </a:r>
            <a:r>
              <a:rPr lang="en-US" altLang="ru-RU" sz="1600" b="1" dirty="0">
                <a:solidFill>
                  <a:srgbClr val="172C6C"/>
                </a:solidFill>
              </a:rPr>
              <a:t>“</a:t>
            </a:r>
            <a:r>
              <a:rPr lang="ru-RU" sz="1600" b="1" dirty="0">
                <a:solidFill>
                  <a:srgbClr val="172C6C"/>
                </a:solidFill>
              </a:rPr>
              <a:t>АИБ</a:t>
            </a:r>
            <a:r>
              <a:rPr lang="en-US" sz="1600" b="1" dirty="0">
                <a:solidFill>
                  <a:srgbClr val="172C6C"/>
                </a:solidFill>
              </a:rPr>
              <a:t>”</a:t>
            </a:r>
            <a:r>
              <a:rPr lang="ru-RU" altLang="en-US" sz="1600" b="1" dirty="0">
                <a:solidFill>
                  <a:srgbClr val="172C6C"/>
                </a:solidFill>
              </a:rPr>
              <a:t>, где подбирать подрядчика и проверять его надежность нужно самостоятельно</a:t>
            </a:r>
            <a:r>
              <a:rPr lang="ru-RU" sz="1600" b="1" dirty="0">
                <a:solidFill>
                  <a:srgbClr val="172C6C"/>
                </a:solidFill>
              </a:rPr>
              <a:t>. </a:t>
            </a:r>
            <a:endParaRPr lang="ru-RU" sz="1600" b="1" dirty="0" smtClean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sz="1600" b="1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rgbClr val="172C6C"/>
                </a:solidFill>
              </a:rPr>
              <a:t>Проект </a:t>
            </a:r>
            <a:r>
              <a:rPr lang="ru-RU" sz="1600" dirty="0">
                <a:solidFill>
                  <a:srgbClr val="172C6C"/>
                </a:solidFill>
              </a:rPr>
              <a:t>«</a:t>
            </a:r>
            <a:r>
              <a:rPr lang="ru-RU" sz="1600" dirty="0" err="1" smtClean="0">
                <a:solidFill>
                  <a:srgbClr val="172C6C"/>
                </a:solidFill>
              </a:rPr>
              <a:t>Коммулогия</a:t>
            </a:r>
            <a:r>
              <a:rPr lang="ru-RU" sz="1600" dirty="0" smtClean="0">
                <a:solidFill>
                  <a:srgbClr val="172C6C"/>
                </a:solidFill>
              </a:rPr>
              <a:t>» находится </a:t>
            </a:r>
            <a:r>
              <a:rPr lang="ru-RU" sz="1600" dirty="0">
                <a:solidFill>
                  <a:srgbClr val="172C6C"/>
                </a:solidFill>
              </a:rPr>
              <a:t>на стадии исследования </a:t>
            </a:r>
            <a:r>
              <a:rPr lang="ru-RU" sz="1600" dirty="0" smtClean="0">
                <a:solidFill>
                  <a:srgbClr val="172C6C"/>
                </a:solidFill>
              </a:rPr>
              <a:t>рынка и детализации функционала</a:t>
            </a:r>
            <a:endParaRPr lang="ru-RU" sz="1600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172C6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ЦЕЛЕВАЯ АУДИТОРИЯ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530" y="1466215"/>
            <a:ext cx="11341100" cy="4114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172C6C"/>
                </a:solidFill>
              </a:rPr>
              <a:t>Основной сегмент</a:t>
            </a:r>
            <a:r>
              <a:rPr lang="en-US" b="1" dirty="0">
                <a:solidFill>
                  <a:srgbClr val="172C6C"/>
                </a:solidFill>
              </a:rPr>
              <a:t>: </a:t>
            </a:r>
            <a:r>
              <a:rPr lang="ru-RU" altLang="en-US" dirty="0" smtClean="0">
                <a:solidFill>
                  <a:srgbClr val="172C6C"/>
                </a:solidFill>
              </a:rPr>
              <a:t>эксперты, преподаватели</a:t>
            </a:r>
            <a:endParaRPr lang="ru-RU" altLang="en-US" dirty="0" smtClean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altLang="en-US" dirty="0" smtClean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dirty="0" smtClean="0">
                <a:solidFill>
                  <a:srgbClr val="172C6C"/>
                </a:solidFill>
              </a:rPr>
              <a:t>Как </a:t>
            </a:r>
            <a:r>
              <a:rPr lang="ru-RU" altLang="en-US" dirty="0">
                <a:solidFill>
                  <a:srgbClr val="172C6C"/>
                </a:solidFill>
              </a:rPr>
              <a:t>правило, это мужчины и женщины</a:t>
            </a:r>
            <a:r>
              <a:rPr lang="en-US" dirty="0">
                <a:solidFill>
                  <a:srgbClr val="172C6C"/>
                </a:solidFill>
              </a:rPr>
              <a:t> от 2</a:t>
            </a:r>
            <a:r>
              <a:rPr lang="ru-RU" altLang="en-US" dirty="0">
                <a:solidFill>
                  <a:srgbClr val="172C6C"/>
                </a:solidFill>
              </a:rPr>
              <a:t>5</a:t>
            </a:r>
            <a:r>
              <a:rPr lang="en-US" dirty="0">
                <a:solidFill>
                  <a:srgbClr val="172C6C"/>
                </a:solidFill>
              </a:rPr>
              <a:t> лет, </a:t>
            </a:r>
            <a:r>
              <a:rPr lang="ru-RU" altLang="en-US" dirty="0">
                <a:solidFill>
                  <a:srgbClr val="172C6C"/>
                </a:solidFill>
              </a:rPr>
              <a:t>которые являются специалистами в конкретной области (например, </a:t>
            </a:r>
            <a:r>
              <a:rPr lang="en-US" altLang="ru-RU" dirty="0">
                <a:solidFill>
                  <a:srgbClr val="172C6C"/>
                </a:solidFill>
              </a:rPr>
              <a:t>IT</a:t>
            </a:r>
            <a:r>
              <a:rPr lang="ru-RU" altLang="en-US" dirty="0" smtClean="0">
                <a:solidFill>
                  <a:srgbClr val="172C6C"/>
                </a:solidFill>
              </a:rPr>
              <a:t>) и с </a:t>
            </a:r>
            <a:r>
              <a:rPr lang="ru-RU" altLang="en-US" dirty="0">
                <a:solidFill>
                  <a:srgbClr val="172C6C"/>
                </a:solidFill>
              </a:rPr>
              <a:t>целью диверсификации дохода планируют запустить свою собственную онлайн-школу, но</a:t>
            </a:r>
            <a:r>
              <a:rPr lang="en-US" dirty="0">
                <a:solidFill>
                  <a:srgbClr val="172C6C"/>
                </a:solidFill>
              </a:rPr>
              <a:t> есть нехватка фундаментальных знаний о </a:t>
            </a:r>
            <a:r>
              <a:rPr lang="ru-RU" altLang="en-US" dirty="0">
                <a:solidFill>
                  <a:srgbClr val="172C6C"/>
                </a:solidFill>
              </a:rPr>
              <a:t>выстраивании </a:t>
            </a:r>
            <a:r>
              <a:rPr lang="en-US" dirty="0">
                <a:solidFill>
                  <a:srgbClr val="172C6C"/>
                </a:solidFill>
              </a:rPr>
              <a:t>бизнес</a:t>
            </a:r>
            <a:r>
              <a:rPr lang="ru-RU" altLang="en-US" dirty="0">
                <a:solidFill>
                  <a:srgbClr val="172C6C"/>
                </a:solidFill>
              </a:rPr>
              <a:t>-процессов в этой </a:t>
            </a:r>
            <a:r>
              <a:rPr lang="ru-RU" altLang="en-US" dirty="0" smtClean="0">
                <a:solidFill>
                  <a:srgbClr val="172C6C"/>
                </a:solidFill>
              </a:rPr>
              <a:t>области и желание найти специалистов, которые помогли</a:t>
            </a:r>
            <a:r>
              <a:rPr lang="en-US" dirty="0" smtClean="0">
                <a:solidFill>
                  <a:srgbClr val="172C6C"/>
                </a:solidFill>
              </a:rPr>
              <a:t> </a:t>
            </a:r>
            <a:r>
              <a:rPr lang="en-US" dirty="0">
                <a:solidFill>
                  <a:srgbClr val="172C6C"/>
                </a:solidFill>
              </a:rPr>
              <a:t>бы разобраться во всех </a:t>
            </a:r>
            <a:r>
              <a:rPr lang="en-US" dirty="0" err="1">
                <a:solidFill>
                  <a:srgbClr val="172C6C"/>
                </a:solidFill>
              </a:rPr>
              <a:t>деталях</a:t>
            </a:r>
            <a:r>
              <a:rPr lang="en-US" dirty="0">
                <a:solidFill>
                  <a:srgbClr val="172C6C"/>
                </a:solidFill>
              </a:rPr>
              <a:t> </a:t>
            </a:r>
            <a:r>
              <a:rPr lang="ru-RU" altLang="en-US" dirty="0" smtClean="0">
                <a:solidFill>
                  <a:srgbClr val="172C6C"/>
                </a:solidFill>
              </a:rPr>
              <a:t>и </a:t>
            </a:r>
            <a:r>
              <a:rPr lang="ru-RU" altLang="en-US" dirty="0">
                <a:solidFill>
                  <a:srgbClr val="172C6C"/>
                </a:solidFill>
              </a:rPr>
              <a:t>взять часть обязательств на </a:t>
            </a:r>
            <a:r>
              <a:rPr lang="ru-RU" altLang="en-US" dirty="0" smtClean="0">
                <a:solidFill>
                  <a:srgbClr val="172C6C"/>
                </a:solidFill>
              </a:rPr>
              <a:t>себя</a:t>
            </a:r>
            <a:endParaRPr lang="ru-RU" altLang="en-US" dirty="0" smtClean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172C6C"/>
                </a:solidFill>
              </a:rPr>
              <a:t>Готовы</a:t>
            </a:r>
            <a:r>
              <a:rPr lang="en-US" dirty="0" smtClean="0">
                <a:solidFill>
                  <a:srgbClr val="172C6C"/>
                </a:solidFill>
              </a:rPr>
              <a:t> </a:t>
            </a:r>
            <a:r>
              <a:rPr lang="en-US" dirty="0">
                <a:solidFill>
                  <a:srgbClr val="172C6C"/>
                </a:solidFill>
              </a:rPr>
              <a:t>делегировать, а в последствии сами </a:t>
            </a:r>
            <a:r>
              <a:rPr lang="en-US" dirty="0" err="1">
                <a:solidFill>
                  <a:srgbClr val="172C6C"/>
                </a:solidFill>
              </a:rPr>
              <a:t>учиться</a:t>
            </a:r>
            <a:r>
              <a:rPr lang="en-US" dirty="0">
                <a:solidFill>
                  <a:srgbClr val="172C6C"/>
                </a:solidFill>
              </a:rPr>
              <a:t> </a:t>
            </a:r>
            <a:r>
              <a:rPr lang="en-US" dirty="0" err="1" smtClean="0">
                <a:solidFill>
                  <a:srgbClr val="172C6C"/>
                </a:solidFill>
              </a:rPr>
              <a:t>процессам</a:t>
            </a:r>
            <a:endParaRPr lang="ru-RU" dirty="0" smtClean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172C6C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dirty="0" smtClean="0">
                <a:solidFill>
                  <a:srgbClr val="172C6C"/>
                </a:solidFill>
              </a:rPr>
              <a:t>Как </a:t>
            </a:r>
            <a:r>
              <a:rPr lang="ru-RU" altLang="en-US" dirty="0">
                <a:solidFill>
                  <a:srgbClr val="172C6C"/>
                </a:solidFill>
              </a:rPr>
              <a:t>правило, имеют </a:t>
            </a:r>
            <a:r>
              <a:rPr lang="ru-RU" altLang="en-US" dirty="0" smtClean="0">
                <a:solidFill>
                  <a:srgbClr val="172C6C"/>
                </a:solidFill>
              </a:rPr>
              <a:t>высшее </a:t>
            </a:r>
            <a:r>
              <a:rPr lang="ru-RU" altLang="en-US" dirty="0" smtClean="0">
                <a:solidFill>
                  <a:srgbClr val="172C6C"/>
                </a:solidFill>
              </a:rPr>
              <a:t>образование (ученую </a:t>
            </a:r>
            <a:r>
              <a:rPr lang="ru-RU" altLang="en-US" dirty="0">
                <a:solidFill>
                  <a:srgbClr val="172C6C"/>
                </a:solidFill>
              </a:rPr>
              <a:t>степень</a:t>
            </a:r>
            <a:r>
              <a:rPr lang="ru-RU" altLang="en-US" dirty="0" smtClean="0">
                <a:solidFill>
                  <a:srgbClr val="172C6C"/>
                </a:solidFill>
              </a:rPr>
              <a:t>) </a:t>
            </a:r>
            <a:r>
              <a:rPr lang="ru-RU" altLang="en-US" dirty="0">
                <a:solidFill>
                  <a:srgbClr val="172C6C"/>
                </a:solidFill>
              </a:rPr>
              <a:t>в области, в которой обладают экспертностью</a:t>
            </a:r>
            <a:endParaRPr lang="ru-RU" altLang="en-US" dirty="0">
              <a:solidFill>
                <a:srgbClr val="172C6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БИЗНЕС-МОДЕЛЬ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727" y="1351281"/>
            <a:ext cx="1140902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dirty="0" smtClean="0">
                <a:solidFill>
                  <a:srgbClr val="172C6C"/>
                </a:solidFill>
              </a:rPr>
              <a:t>Описание бизнес-модели:</a:t>
            </a:r>
            <a:endParaRPr lang="ru-RU" dirty="0" smtClean="0">
              <a:solidFill>
                <a:srgbClr val="172C6C"/>
              </a:solidFill>
            </a:endParaRPr>
          </a:p>
          <a:p>
            <a:pPr fontAlgn="ctr"/>
            <a:r>
              <a:rPr lang="ru-RU" b="1" dirty="0" smtClean="0">
                <a:solidFill>
                  <a:srgbClr val="172C6C"/>
                </a:solidFill>
                <a:effectLst/>
                <a:latin typeface="+mn-lt"/>
              </a:rPr>
              <a:t>Получение доходов 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платформой </a:t>
            </a:r>
            <a:r>
              <a:rPr lang="ru-RU" dirty="0">
                <a:solidFill>
                  <a:srgbClr val="172C6C"/>
                </a:solidFill>
              </a:rPr>
              <a:t>«</a:t>
            </a:r>
            <a:r>
              <a:rPr lang="ru-RU" dirty="0" err="1">
                <a:solidFill>
                  <a:srgbClr val="172C6C"/>
                </a:solidFill>
              </a:rPr>
              <a:t>Коммулогия</a:t>
            </a:r>
            <a:r>
              <a:rPr lang="ru-RU" dirty="0">
                <a:solidFill>
                  <a:srgbClr val="172C6C"/>
                </a:solidFill>
              </a:rPr>
              <a:t>»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 </a:t>
            </a:r>
            <a:r>
              <a:rPr lang="ru-RU" b="0" dirty="0">
                <a:solidFill>
                  <a:srgbClr val="172C6C"/>
                </a:solidFill>
                <a:effectLst/>
                <a:latin typeface="+mn-lt"/>
              </a:rPr>
              <a:t>планируется от подрядчиков, предоставляющих услуги на нашем </a:t>
            </a:r>
            <a:r>
              <a:rPr lang="ru-RU" b="0" dirty="0" err="1" smtClean="0">
                <a:solidFill>
                  <a:srgbClr val="172C6C"/>
                </a:solidFill>
                <a:effectLst/>
                <a:latin typeface="+mn-lt"/>
              </a:rPr>
              <a:t>агрегаторе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: </a:t>
            </a:r>
            <a:r>
              <a:rPr lang="ru-RU" b="0" dirty="0">
                <a:solidFill>
                  <a:srgbClr val="172C6C"/>
                </a:solidFill>
                <a:effectLst/>
                <a:latin typeface="+mn-lt"/>
              </a:rPr>
              <a:t>процент с продаж и фиксированная оплата за привлечение определенного количество клиентов, которое будем обсуждать индивидуально с каждым подрядчиком. </a:t>
            </a:r>
            <a:endParaRPr lang="ru-RU" b="0" dirty="0">
              <a:solidFill>
                <a:srgbClr val="172C6C"/>
              </a:solidFill>
              <a:effectLst/>
              <a:latin typeface="+mn-lt"/>
            </a:endParaRPr>
          </a:p>
          <a:p>
            <a:pPr algn="l" rtl="0" fontAlgn="ctr"/>
            <a:endParaRPr lang="ru-RU" dirty="0">
              <a:solidFill>
                <a:srgbClr val="172C6C"/>
              </a:solidFill>
            </a:endParaRPr>
          </a:p>
          <a:p>
            <a:pPr rtl="0" fontAlgn="ctr"/>
            <a:r>
              <a:rPr lang="ru-RU" b="1" dirty="0">
                <a:solidFill>
                  <a:srgbClr val="172C6C"/>
                </a:solidFill>
                <a:effectLst/>
                <a:latin typeface="+mn-lt"/>
              </a:rPr>
              <a:t>Привлечение потребителей </a:t>
            </a:r>
            <a:r>
              <a:rPr lang="ru-RU" b="0" dirty="0">
                <a:solidFill>
                  <a:srgbClr val="172C6C"/>
                </a:solidFill>
                <a:effectLst/>
                <a:latin typeface="+mn-lt"/>
              </a:rPr>
              <a:t>планируется за счет средств 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интернет-маркетинга: реклама </a:t>
            </a:r>
            <a:r>
              <a:rPr lang="ru-RU" b="0" dirty="0">
                <a:solidFill>
                  <a:srgbClr val="172C6C"/>
                </a:solidFill>
                <a:effectLst/>
                <a:latin typeface="+mn-lt"/>
              </a:rPr>
              <a:t>у бизнес-инфлюенсеров, таргетированная и контекстная реклама, реклама на нетворкингах и в 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бизнес-клубах</a:t>
            </a:r>
            <a:endParaRPr lang="ru-RU" b="0" dirty="0" smtClean="0">
              <a:solidFill>
                <a:srgbClr val="172C6C"/>
              </a:solidFill>
              <a:effectLst/>
              <a:latin typeface="+mn-lt"/>
            </a:endParaRPr>
          </a:p>
          <a:p>
            <a:pPr rtl="0" fontAlgn="ctr"/>
            <a:endParaRPr lang="ru-RU" dirty="0">
              <a:solidFill>
                <a:srgbClr val="172C6C"/>
              </a:solidFill>
            </a:endParaRPr>
          </a:p>
          <a:p>
            <a:pPr rtl="0" fontAlgn="ctr"/>
            <a:r>
              <a:rPr lang="ru-RU" b="1" dirty="0" smtClean="0">
                <a:solidFill>
                  <a:srgbClr val="172C6C"/>
                </a:solidFill>
                <a:effectLst/>
                <a:latin typeface="+mn-lt"/>
              </a:rPr>
              <a:t>Канал сбыта: </a:t>
            </a:r>
            <a:r>
              <a:rPr lang="ru-RU" b="0" dirty="0">
                <a:solidFill>
                  <a:srgbClr val="172C6C"/>
                </a:solidFill>
                <a:effectLst/>
                <a:latin typeface="+mn-lt"/>
              </a:rPr>
              <a:t>косвенный, где мы выступаем посредником (агрегатором).</a:t>
            </a:r>
            <a:endParaRPr lang="ru-RU" b="0" dirty="0">
              <a:solidFill>
                <a:srgbClr val="172C6C"/>
              </a:solidFill>
              <a:effectLst/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727" y="4421629"/>
            <a:ext cx="11409029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172C6C"/>
                </a:solidFill>
                <a:effectLst/>
                <a:latin typeface="+mn-lt"/>
              </a:rPr>
              <a:t>Ценностное </a:t>
            </a:r>
            <a:r>
              <a:rPr lang="ru-RU" b="1" dirty="0" smtClean="0">
                <a:solidFill>
                  <a:srgbClr val="172C6C"/>
                </a:solidFill>
                <a:effectLst/>
                <a:latin typeface="+mn-lt"/>
              </a:rPr>
              <a:t>предложение.</a:t>
            </a:r>
            <a:endParaRPr lang="ru-RU" b="1" dirty="0" smtClean="0">
              <a:solidFill>
                <a:srgbClr val="172C6C"/>
              </a:solidFill>
              <a:effectLst/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172C6C"/>
                </a:solidFill>
              </a:rPr>
              <a:t>Становясь клиентом проекта </a:t>
            </a:r>
            <a:r>
              <a:rPr lang="ru-RU" dirty="0">
                <a:solidFill>
                  <a:srgbClr val="172C6C"/>
                </a:solidFill>
              </a:rPr>
              <a:t>«</a:t>
            </a:r>
            <a:r>
              <a:rPr lang="ru-RU" dirty="0" err="1">
                <a:solidFill>
                  <a:srgbClr val="172C6C"/>
                </a:solidFill>
              </a:rPr>
              <a:t>Коммулогия</a:t>
            </a:r>
            <a:r>
              <a:rPr lang="ru-RU" dirty="0">
                <a:solidFill>
                  <a:srgbClr val="172C6C"/>
                </a:solidFill>
              </a:rPr>
              <a:t>» 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начинающий </a:t>
            </a:r>
            <a:r>
              <a:rPr lang="ru-RU" b="0" dirty="0">
                <a:solidFill>
                  <a:srgbClr val="172C6C"/>
                </a:solidFill>
                <a:effectLst/>
                <a:latin typeface="+mn-lt"/>
              </a:rPr>
              <a:t>онлайн-предприниматель найдет для себя комплекс всех необходимых услуг по запуску и поддержанию деятельности онлайн-школы от специалистов, прошедших аккредитацию по нашим параметрам </a:t>
            </a:r>
            <a:r>
              <a:rPr lang="ru-RU" b="0" dirty="0" smtClean="0">
                <a:solidFill>
                  <a:srgbClr val="172C6C"/>
                </a:solidFill>
                <a:effectLst/>
                <a:latin typeface="+mn-lt"/>
              </a:rPr>
              <a:t>безопасности.</a:t>
            </a:r>
            <a:endParaRPr lang="ru-RU" b="0" dirty="0">
              <a:solidFill>
                <a:srgbClr val="172C6C"/>
              </a:solidFill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22650" y="446463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ПРЕИМУЩЕСТВА ПЕРЕД КОНКУРЕНТАМИ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01320" y="1350010"/>
          <a:ext cx="11364695" cy="47015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41174"/>
                <a:gridCol w="3125255"/>
                <a:gridCol w="2557092"/>
                <a:gridCol w="2841174"/>
              </a:tblGrid>
              <a:tr h="4038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АИБ</a:t>
                      </a:r>
                      <a:endParaRPr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91450" marR="91450" marT="45725" marB="45725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rgbClr val="172C6C"/>
                          </a:solidFill>
                        </a:rPr>
                        <a:t>Проекта «</a:t>
                      </a:r>
                      <a:r>
                        <a:rPr lang="ru-RU" dirty="0" err="1" smtClean="0">
                          <a:solidFill>
                            <a:srgbClr val="172C6C"/>
                          </a:solidFill>
                        </a:rPr>
                        <a:t>Коммулогия</a:t>
                      </a:r>
                      <a:r>
                        <a:rPr lang="ru-RU" dirty="0" smtClean="0">
                          <a:solidFill>
                            <a:srgbClr val="172C6C"/>
                          </a:solidFill>
                        </a:rPr>
                        <a:t>» </a:t>
                      </a:r>
                      <a:endParaRPr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63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172C6C"/>
                          </a:solidFill>
                        </a:rPr>
                        <a:t>Фактор 1</a:t>
                      </a:r>
                      <a:endParaRPr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Выработка этических стандартов в области онлайн-образования для всех трудящихся в этой области</a:t>
                      </a:r>
                      <a:endParaRPr lang="ru-RU" sz="1800"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Сводится к созданию более </a:t>
                      </a:r>
                      <a:r>
                        <a:rPr lang="en-US" sz="1800" dirty="0">
                          <a:solidFill>
                            <a:srgbClr val="172C6C"/>
                          </a:solidFill>
                        </a:rPr>
                        <a:t>“</a:t>
                      </a: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приземленных</a:t>
                      </a:r>
                      <a:r>
                        <a:rPr lang="en-US" altLang="ru-RU" sz="1800" dirty="0">
                          <a:solidFill>
                            <a:srgbClr val="172C6C"/>
                          </a:solidFill>
                        </a:rPr>
                        <a:t>” </a:t>
                      </a:r>
                      <a:r>
                        <a:rPr lang="ru-RU" altLang="ru-RU" sz="1800" dirty="0" err="1">
                          <a:solidFill>
                            <a:srgbClr val="172C6C"/>
                          </a:solidFill>
                        </a:rPr>
                        <a:t>офферов</a:t>
                      </a:r>
                      <a:r>
                        <a:rPr lang="ru-RU" altLang="ru-RU" sz="1800" dirty="0">
                          <a:solidFill>
                            <a:srgbClr val="172C6C"/>
                          </a:solidFill>
                        </a:rPr>
                        <a:t> и обещаний</a:t>
                      </a:r>
                      <a:endParaRPr lang="ru-RU" altLang="ru-RU" sz="1800"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Тщательный и ограниченный </a:t>
                      </a:r>
                      <a:r>
                        <a:rPr lang="ru-RU" sz="1800" dirty="0" smtClean="0">
                          <a:solidFill>
                            <a:srgbClr val="172C6C"/>
                          </a:solidFill>
                        </a:rPr>
                        <a:t>количеством </a:t>
                      </a: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мест реестр специалистов, ведущих прозрачную деятельность</a:t>
                      </a:r>
                      <a:endParaRPr lang="ru-RU" sz="1800"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0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172C6C"/>
                          </a:solidFill>
                        </a:rPr>
                        <a:t>Фактор 2</a:t>
                      </a:r>
                      <a:endParaRPr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Условная аккредитация участников организации</a:t>
                      </a:r>
                      <a:endParaRPr lang="ru-RU" sz="1800"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(Условная, потому что вся суть аккредитации заключается в оплате членского взноса от 50 до 200 т.р.)</a:t>
                      </a:r>
                      <a:endParaRPr lang="ru-RU" sz="1800"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172C6C"/>
                          </a:solidFill>
                        </a:rPr>
                        <a:t>Проверка компетентности подрядчиков в условиях актуальной ситуации на рынке, без членских взносов</a:t>
                      </a:r>
                      <a:endParaRPr lang="ru-RU" sz="1800" dirty="0">
                        <a:solidFill>
                          <a:srgbClr val="172C6C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303673" y="492762"/>
            <a:ext cx="84124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4">
                    <a:lumMod val="75000"/>
                  </a:schemeClr>
                </a:solidFill>
              </a:rPr>
              <a:t>РЕЗУЛЬТАТЫ ПРОВЕДЕНИЯ ПРОБЛЕМНОГО ИНТЕРВЬЮ</a:t>
            </a:r>
            <a:endParaRPr lang="ru-RU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1"/>
          <p:cNvSpPr txBox="1"/>
          <p:nvPr/>
        </p:nvSpPr>
        <p:spPr>
          <a:xfrm>
            <a:off x="4745774" y="2826908"/>
            <a:ext cx="6763919" cy="33977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ru-RU" sz="1400" b="0" dirty="0">
              <a:solidFill>
                <a:srgbClr val="172C6C"/>
              </a:solidFill>
            </a:endParaRPr>
          </a:p>
        </p:txBody>
      </p:sp>
      <p:sp>
        <p:nvSpPr>
          <p:cNvPr id="12" name="Заголовок 11"/>
          <p:cNvSpPr txBox="1"/>
          <p:nvPr/>
        </p:nvSpPr>
        <p:spPr>
          <a:xfrm>
            <a:off x="4779408" y="3064055"/>
            <a:ext cx="2485848" cy="1963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727" y="1747980"/>
            <a:ext cx="11409029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2000" b="0" dirty="0" smtClean="0">
                <a:solidFill>
                  <a:srgbClr val="172C6C"/>
                </a:solidFill>
                <a:effectLst/>
                <a:latin typeface="+mn-lt"/>
              </a:rPr>
              <a:t>Данный раздел находится в стадии активной проработки посредством проведения </a:t>
            </a:r>
            <a:r>
              <a:rPr lang="ru-RU" altLang="ru-RU" sz="2000" b="0" dirty="0">
                <a:solidFill>
                  <a:srgbClr val="172C6C"/>
                </a:solidFill>
                <a:effectLst/>
                <a:latin typeface="+mn-lt"/>
              </a:rPr>
              <a:t>рыночного </a:t>
            </a:r>
            <a:r>
              <a:rPr lang="ru-RU" altLang="ru-RU" sz="2000" b="0" dirty="0" smtClean="0">
                <a:solidFill>
                  <a:srgbClr val="172C6C"/>
                </a:solidFill>
                <a:effectLst/>
                <a:latin typeface="+mn-lt"/>
              </a:rPr>
              <a:t>исследования</a:t>
            </a:r>
            <a:endParaRPr lang="ru-RU" altLang="ru-RU" sz="2000" b="0" dirty="0">
              <a:solidFill>
                <a:srgbClr val="172C6C"/>
              </a:solidFill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/>
          <p:nvPr/>
        </p:nvSpPr>
        <p:spPr>
          <a:xfrm>
            <a:off x="434107" y="3215641"/>
            <a:ext cx="7015418" cy="21126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5400" dirty="0">
                <a:solidFill>
                  <a:srgbClr val="172C6C"/>
                </a:solidFill>
              </a:rPr>
              <a:t>Благодарим за внимание!</a:t>
            </a:r>
            <a:endParaRPr lang="ru-RU" sz="5400" dirty="0">
              <a:solidFill>
                <a:srgbClr val="172C6C"/>
              </a:solidFill>
            </a:endParaRPr>
          </a:p>
        </p:txBody>
      </p:sp>
      <p:pic>
        <p:nvPicPr>
          <p:cNvPr id="2" name="Изображение 1" descr="photo_2024-10-01_18-51-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0105" y="2872105"/>
            <a:ext cx="6038850" cy="2038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Внутренние слайды">
  <a:themeElements>
    <a:clrScheme name="СтГАУ 1">
      <a:dk1>
        <a:sysClr val="windowText" lastClr="000000"/>
      </a:dk1>
      <a:lt1>
        <a:sysClr val="window" lastClr="FFFFFF"/>
      </a:lt1>
      <a:dk2>
        <a:srgbClr val="44546A"/>
      </a:dk2>
      <a:lt2>
        <a:srgbClr val="B6BFC5"/>
      </a:lt2>
      <a:accent1>
        <a:srgbClr val="172C6C"/>
      </a:accent1>
      <a:accent2>
        <a:srgbClr val="FF0000"/>
      </a:accent2>
      <a:accent3>
        <a:srgbClr val="EAE0B5"/>
      </a:accent3>
      <a:accent4>
        <a:srgbClr val="67430C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ГАУ">
      <a:majorFont>
        <a:latin typeface="Inter Medium"/>
        <a:ea typeface=""/>
        <a:cs typeface=""/>
      </a:majorFont>
      <a:minorFont>
        <a:latin typeface="Int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 anchor="t" anchorCtr="0">
        <a:normAutofit/>
      </a:bodyPr>
      <a:lstStyle>
        <a:defPPr algn="l">
          <a:defRPr b="0" dirty="0">
            <a:solidFill>
              <a:schemeClr val="tx1"/>
            </a:solidFill>
            <a:latin typeface="+mj-lt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6059</Words>
  <Application>WPS Presentation</Application>
  <PresentationFormat>Широкоэкранный</PresentationFormat>
  <Paragraphs>181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SimSun</vt:lpstr>
      <vt:lpstr>Wingdings</vt:lpstr>
      <vt:lpstr>Inter</vt:lpstr>
      <vt:lpstr>Segoe Print</vt:lpstr>
      <vt:lpstr>Arial Black</vt:lpstr>
      <vt:lpstr>Arial Unicode MS</vt:lpstr>
      <vt:lpstr>Arial</vt:lpstr>
      <vt:lpstr>Calibri</vt:lpstr>
      <vt:lpstr>Microsoft YaHei</vt:lpstr>
      <vt:lpstr>Arial Unicode MS</vt:lpstr>
      <vt:lpstr>Calibri Light</vt:lpstr>
      <vt:lpstr>Inter</vt:lpstr>
      <vt:lpstr>Тема Office</vt:lpstr>
      <vt:lpstr>Внутренние слайды</vt:lpstr>
      <vt:lpstr>Коммулогия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Maxim</cp:lastModifiedBy>
  <cp:revision>344</cp:revision>
  <cp:lastPrinted>2023-04-07T08:30:00Z</cp:lastPrinted>
  <dcterms:created xsi:type="dcterms:W3CDTF">2022-12-14T09:17:00Z</dcterms:created>
  <dcterms:modified xsi:type="dcterms:W3CDTF">2024-10-23T14:40:54Z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B0169C0121654CB8AF2268204CC77203_13</vt:lpwstr>
  </property>
  <property fmtid="{D5CDD505-2E9C-101B-9397-08002B2CF9AE}" pid="3" name="KSOProductBuildVer">
    <vt:lpwstr>1049-12.2.0.18607</vt:lpwstr>
  </property>
</Properties>
</file>