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4"/>
  </p:notesMasterIdLst>
  <p:sldIdLst>
    <p:sldId id="256" r:id="rId2"/>
    <p:sldId id="262" r:id="rId3"/>
    <p:sldId id="263" r:id="rId4"/>
    <p:sldId id="264" r:id="rId5"/>
    <p:sldId id="265" r:id="rId6"/>
    <p:sldId id="271" r:id="rId7"/>
    <p:sldId id="267" r:id="rId8"/>
    <p:sldId id="268" r:id="rId9"/>
    <p:sldId id="269" r:id="rId10"/>
    <p:sldId id="270" r:id="rId11"/>
    <p:sldId id="266" r:id="rId12"/>
    <p:sldId id="258"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Verdana" panose="020B0604030504040204" pitchFamily="34" charset="0"/>
      <p:regular r:id="rId19"/>
      <p:bold r:id="rId20"/>
      <p:italic r:id="rId21"/>
      <p:boldItalic r:id="rId22"/>
    </p:embeddedFont>
    <p:embeddedFont>
      <p:font typeface="Gilroy Bold" panose="00000800000000000000" charset="-52"/>
      <p:bold r:id="rId23"/>
    </p:embeddedFont>
    <p:embeddedFont>
      <p:font typeface="Gilroy Medium" panose="00000600000000000000" charset="-52"/>
      <p:regular r:id="rId24"/>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29" autoAdjust="0"/>
    <p:restoredTop sz="94660"/>
  </p:normalViewPr>
  <p:slideViewPr>
    <p:cSldViewPr snapToGrid="0">
      <p:cViewPr varScale="1">
        <p:scale>
          <a:sx n="50" d="100"/>
          <a:sy n="50" d="100"/>
        </p:scale>
        <p:origin x="62" y="9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26.11.2024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12</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26.11.2024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26.11.2024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26.11.2024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26.11.2024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26.11.2024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26.11.2024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26.11.2024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26.11.2024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b="1" dirty="0"/>
              <a:t>Тротуарная плитка из шлака после литейного </a:t>
            </a:r>
            <a:r>
              <a:rPr lang="ru-RU" sz="2800" b="1" dirty="0" smtClean="0"/>
              <a:t>производства</a:t>
            </a:r>
            <a:endParaRPr lang="ru-RU" sz="2800" dirty="0"/>
          </a:p>
        </p:txBody>
      </p:sp>
      <p:sp>
        <p:nvSpPr>
          <p:cNvPr id="3" name="Подзаголовок 2"/>
          <p:cNvSpPr>
            <a:spLocks noGrp="1"/>
          </p:cNvSpPr>
          <p:nvPr>
            <p:ph type="subTitle" idx="1"/>
          </p:nvPr>
        </p:nvSpPr>
        <p:spPr/>
        <p:txBody>
          <a:bodyPr>
            <a:normAutofit lnSpcReduction="10000"/>
          </a:bodyPr>
          <a:lstStyle/>
          <a:p>
            <a:r>
              <a:rPr lang="ru-RU" dirty="0"/>
              <a:t>Чебоксарский институт (филиал) Московского политехнического университета</a:t>
            </a:r>
          </a:p>
          <a:p>
            <a:r>
              <a:rPr lang="ru-RU" dirty="0"/>
              <a:t>Кафедра «Название кафедры (ответственной за проект)»</a:t>
            </a:r>
          </a:p>
        </p:txBody>
      </p:sp>
      <p:sp>
        <p:nvSpPr>
          <p:cNvPr id="6" name="TextBox 5">
            <a:extLst>
              <a:ext uri="{FF2B5EF4-FFF2-40B4-BE49-F238E27FC236}">
                <a16:creationId xmlns=""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sp>
        <p:nvSpPr>
          <p:cNvPr id="5" name="TextBox 4">
            <a:extLst>
              <a:ext uri="{FF2B5EF4-FFF2-40B4-BE49-F238E27FC236}">
                <a16:creationId xmlns="" xmlns:a16="http://schemas.microsoft.com/office/drawing/2014/main" id="{F8C66020-209A-44BA-9F24-4CF4BD4F0181}"/>
              </a:ext>
            </a:extLst>
          </p:cNvPr>
          <p:cNvSpPr txBox="1"/>
          <p:nvPr/>
        </p:nvSpPr>
        <p:spPr>
          <a:xfrm>
            <a:off x="838200" y="1736518"/>
            <a:ext cx="10297886" cy="2677656"/>
          </a:xfrm>
          <a:prstGeom prst="rect">
            <a:avLst/>
          </a:prstGeom>
          <a:noFill/>
        </p:spPr>
        <p:txBody>
          <a:bodyPr wrap="square">
            <a:spAutoFit/>
          </a:bodyPr>
          <a:lstStyle/>
          <a:p>
            <a:r>
              <a:rPr lang="ru-RU" sz="2800" dirty="0" smtClean="0">
                <a:solidFill>
                  <a:schemeClr val="bg2">
                    <a:lumMod val="10000"/>
                  </a:schemeClr>
                </a:solidFill>
              </a:rPr>
              <a:t>	Проект </a:t>
            </a:r>
            <a:r>
              <a:rPr lang="ru-RU" sz="2800" dirty="0">
                <a:solidFill>
                  <a:schemeClr val="bg2">
                    <a:lumMod val="10000"/>
                  </a:schemeClr>
                </a:solidFill>
              </a:rPr>
              <a:t>направлен на решение нескольких актуальных проблем: высокую стоимость благоустройства, дефицит доступных строительных материалов и необходимость утилизации металлургических отходов. </a:t>
            </a:r>
          </a:p>
          <a:p>
            <a:r>
              <a:rPr lang="ru-RU" sz="2800" dirty="0">
                <a:solidFill>
                  <a:schemeClr val="bg2">
                    <a:lumMod val="10000"/>
                  </a:schemeClr>
                </a:solidFill>
              </a:rPr>
              <a:t>	</a:t>
            </a:r>
            <a:endParaRPr lang="ru-RU" sz="2800" dirty="0"/>
          </a:p>
        </p:txBody>
      </p:sp>
    </p:spTree>
    <p:extLst>
      <p:ext uri="{BB962C8B-B14F-4D97-AF65-F5344CB8AC3E}">
        <p14:creationId xmlns:p14="http://schemas.microsoft.com/office/powerpoint/2010/main" val="18019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2A1FB960-FB99-40EF-B2A8-F35B20F8B67D}"/>
              </a:ext>
            </a:extLst>
          </p:cNvPr>
          <p:cNvSpPr>
            <a:spLocks noGrp="1"/>
          </p:cNvSpPr>
          <p:nvPr>
            <p:ph idx="1"/>
          </p:nvPr>
        </p:nvSpPr>
        <p:spPr/>
        <p:txBody>
          <a:bodyPr>
            <a:normAutofit/>
          </a:bodyPr>
          <a:lstStyle/>
          <a:p>
            <a:r>
              <a:rPr lang="ru-RU" sz="2400" b="1" dirty="0">
                <a:latin typeface="+mn-lt"/>
              </a:rPr>
              <a:t>Пользователи:</a:t>
            </a:r>
            <a:endParaRPr lang="ru-RU" sz="2400" dirty="0">
              <a:latin typeface="+mn-lt"/>
            </a:endParaRPr>
          </a:p>
          <a:p>
            <a:pPr marL="0" indent="0">
              <a:buNone/>
            </a:pPr>
            <a:r>
              <a:rPr lang="ru-RU" sz="2400" dirty="0">
                <a:latin typeface="+mn-lt"/>
              </a:rPr>
              <a:t>Строительные компании</a:t>
            </a:r>
          </a:p>
          <a:p>
            <a:pPr marL="0" indent="0">
              <a:buNone/>
            </a:pPr>
            <a:r>
              <a:rPr lang="ru-RU" sz="2400" dirty="0">
                <a:latin typeface="+mn-lt"/>
              </a:rPr>
              <a:t>Муниципальные организации</a:t>
            </a:r>
          </a:p>
          <a:p>
            <a:pPr marL="0" indent="0">
              <a:buNone/>
            </a:pPr>
            <a:r>
              <a:rPr lang="ru-RU" sz="2400" dirty="0">
                <a:latin typeface="+mn-lt"/>
              </a:rPr>
              <a:t>Частные домовладельцы</a:t>
            </a:r>
          </a:p>
          <a:p>
            <a:r>
              <a:rPr lang="ru-RU" sz="2400" b="1" dirty="0">
                <a:latin typeface="+mn-lt"/>
              </a:rPr>
              <a:t>Проблемы:</a:t>
            </a:r>
            <a:endParaRPr lang="ru-RU" sz="2400" dirty="0">
              <a:latin typeface="+mn-lt"/>
            </a:endParaRPr>
          </a:p>
          <a:p>
            <a:pPr marL="0" indent="0">
              <a:buNone/>
            </a:pPr>
            <a:r>
              <a:rPr lang="ru-RU" sz="2400" dirty="0">
                <a:latin typeface="+mn-lt"/>
              </a:rPr>
              <a:t>Высокая стоимость традиционных строительных материалов</a:t>
            </a:r>
          </a:p>
          <a:p>
            <a:pPr marL="0" indent="0">
              <a:buNone/>
            </a:pPr>
            <a:r>
              <a:rPr lang="ru-RU" sz="2400" dirty="0">
                <a:latin typeface="+mn-lt"/>
              </a:rPr>
              <a:t>Необходимость переработки промышленных отходов</a:t>
            </a:r>
          </a:p>
          <a:p>
            <a:pPr marL="0" indent="0">
              <a:buNone/>
            </a:pPr>
            <a:r>
              <a:rPr lang="ru-RU" sz="2400" dirty="0">
                <a:latin typeface="+mn-lt"/>
              </a:rPr>
              <a:t>Дефицит </a:t>
            </a:r>
            <a:r>
              <a:rPr lang="ru-RU" sz="2400" dirty="0" err="1">
                <a:latin typeface="+mn-lt"/>
              </a:rPr>
              <a:t>экологичных</a:t>
            </a:r>
            <a:r>
              <a:rPr lang="ru-RU" sz="2400" dirty="0">
                <a:latin typeface="+mn-lt"/>
              </a:rPr>
              <a:t> решений для благоустройства</a:t>
            </a:r>
          </a:p>
          <a:p>
            <a:endParaRPr lang="ru-RU" sz="2400" dirty="0">
              <a:latin typeface="+mn-lt"/>
            </a:endParaRPr>
          </a:p>
        </p:txBody>
      </p:sp>
      <p:sp>
        <p:nvSpPr>
          <p:cNvPr id="3" name="Номер слайда 2">
            <a:extLst>
              <a:ext uri="{FF2B5EF4-FFF2-40B4-BE49-F238E27FC236}">
                <a16:creationId xmlns=""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spTree>
    <p:extLst>
      <p:ext uri="{BB962C8B-B14F-4D97-AF65-F5344CB8AC3E}">
        <p14:creationId xmlns:p14="http://schemas.microsoft.com/office/powerpoint/2010/main" val="3217858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1B7E497F-41CE-40C1-B89E-DDDB4FC6761D}"/>
              </a:ext>
            </a:extLst>
          </p:cNvPr>
          <p:cNvSpPr>
            <a:spLocks noGrp="1"/>
          </p:cNvSpPr>
          <p:nvPr>
            <p:ph idx="1"/>
          </p:nvPr>
        </p:nvSpPr>
        <p:spPr/>
        <p:txBody>
          <a:bodyPr>
            <a:normAutofit/>
          </a:bodyPr>
          <a:lstStyle/>
          <a:p>
            <a:r>
              <a:rPr lang="ru-RU" dirty="0">
                <a:latin typeface="+mn-lt"/>
              </a:rPr>
              <a:t>Производители бетонной плитки</a:t>
            </a:r>
          </a:p>
          <a:p>
            <a:r>
              <a:rPr lang="ru-RU" dirty="0">
                <a:latin typeface="+mn-lt"/>
              </a:rPr>
              <a:t>Компании, использующие природный камень</a:t>
            </a:r>
          </a:p>
          <a:p>
            <a:r>
              <a:rPr lang="ru-RU" dirty="0">
                <a:latin typeface="+mn-lt"/>
              </a:rPr>
              <a:t>Производители плитки из переработанных материалов (зола, пластик</a:t>
            </a:r>
            <a:r>
              <a:rPr lang="ru-RU" dirty="0" smtClean="0">
                <a:latin typeface="+mn-lt"/>
              </a:rPr>
              <a:t>)</a:t>
            </a:r>
            <a:r>
              <a:rPr lang="ru-RU" b="1" dirty="0">
                <a:latin typeface="+mn-lt"/>
              </a:rPr>
              <a:t> </a:t>
            </a:r>
            <a:endParaRPr lang="ru-RU" b="1" dirty="0" smtClean="0">
              <a:latin typeface="+mn-lt"/>
            </a:endParaRPr>
          </a:p>
          <a:p>
            <a:endParaRPr lang="ru-RU" dirty="0">
              <a:latin typeface="+mn-lt"/>
            </a:endParaRPr>
          </a:p>
        </p:txBody>
      </p:sp>
      <p:sp>
        <p:nvSpPr>
          <p:cNvPr id="3" name="Номер слайда 2">
            <a:extLst>
              <a:ext uri="{FF2B5EF4-FFF2-40B4-BE49-F238E27FC236}">
                <a16:creationId xmlns=""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 xmlns:a16="http://schemas.microsoft.com/office/drawing/2014/main" id="{7988FC6B-7CBA-4707-AB2D-C14E92EF9B07}"/>
              </a:ext>
            </a:extLst>
          </p:cNvPr>
          <p:cNvSpPr>
            <a:spLocks noGrp="1"/>
          </p:cNvSpPr>
          <p:nvPr>
            <p:ph type="title"/>
          </p:nvPr>
        </p:nvSpPr>
        <p:spPr/>
        <p:txBody>
          <a:bodyPr/>
          <a:lstStyle/>
          <a:p>
            <a:r>
              <a:rPr lang="ru-RU" dirty="0"/>
              <a:t>Решение</a:t>
            </a:r>
          </a:p>
        </p:txBody>
      </p:sp>
      <p:sp>
        <p:nvSpPr>
          <p:cNvPr id="7" name="Объект 6"/>
          <p:cNvSpPr>
            <a:spLocks noGrp="1"/>
          </p:cNvSpPr>
          <p:nvPr>
            <p:ph idx="1"/>
          </p:nvPr>
        </p:nvSpPr>
        <p:spPr/>
        <p:txBody>
          <a:bodyPr>
            <a:noAutofit/>
          </a:bodyPr>
          <a:lstStyle/>
          <a:p>
            <a:pPr marL="0" indent="0">
              <a:buNone/>
            </a:pPr>
            <a:r>
              <a:rPr lang="ru-RU" sz="2400" b="1" dirty="0">
                <a:latin typeface="+mn-lt"/>
              </a:rPr>
              <a:t>Утилизация промышленных отходов</a:t>
            </a:r>
            <a:r>
              <a:rPr lang="ru-RU" sz="2400" dirty="0">
                <a:latin typeface="+mn-lt"/>
              </a:rPr>
              <a:t>: Металлургический шлак, который в больших объемах образуется на предприятиях, часто занимает полигоны, создавая экологическую нагрузку. Проект предлагает переработку шлака в полезный строительный материал, уменьшая объемы отходов и негативное воздействие на окружающую </a:t>
            </a:r>
            <a:r>
              <a:rPr lang="ru-RU" sz="2400" dirty="0" smtClean="0">
                <a:latin typeface="+mn-lt"/>
              </a:rPr>
              <a:t>среду.</a:t>
            </a:r>
          </a:p>
          <a:p>
            <a:pPr marL="0" indent="0">
              <a:buNone/>
            </a:pPr>
            <a:r>
              <a:rPr lang="ru-RU" sz="2400" b="1" dirty="0" smtClean="0">
                <a:latin typeface="+mn-lt"/>
              </a:rPr>
              <a:t>Высокая </a:t>
            </a:r>
            <a:r>
              <a:rPr lang="ru-RU" sz="2400" b="1" dirty="0">
                <a:latin typeface="+mn-lt"/>
              </a:rPr>
              <a:t>стоимость строительных материалов: </a:t>
            </a:r>
            <a:r>
              <a:rPr lang="ru-RU" sz="2400" dirty="0">
                <a:latin typeface="+mn-lt"/>
              </a:rPr>
              <a:t>Традиционные покрытия, такие как бетон или натуральный камень, имеют высокую себестоимость. Использование шлака и доступного сырья снижает затраты, предоставляя потребителям качественный и экономичный продукт.</a:t>
            </a: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5AAAD5BB-B40C-4527-B999-18E10D19EE71}"/>
              </a:ext>
            </a:extLst>
          </p:cNvPr>
          <p:cNvSpPr>
            <a:spLocks noGrp="1"/>
          </p:cNvSpPr>
          <p:nvPr>
            <p:ph idx="1"/>
          </p:nvPr>
        </p:nvSpPr>
        <p:spPr>
          <a:xfrm>
            <a:off x="1234440" y="1690688"/>
            <a:ext cx="10281557" cy="3641271"/>
          </a:xfrm>
        </p:spPr>
        <p:txBody>
          <a:bodyPr>
            <a:noAutofit/>
          </a:bodyPr>
          <a:lstStyle/>
          <a:p>
            <a:pPr marL="0" indent="0">
              <a:buNone/>
            </a:pPr>
            <a:r>
              <a:rPr lang="ru-RU" sz="2400" b="1" dirty="0">
                <a:latin typeface="+mn-lt"/>
              </a:rPr>
              <a:t>Дефицит </a:t>
            </a:r>
            <a:r>
              <a:rPr lang="ru-RU" sz="2400" b="1" dirty="0" err="1">
                <a:latin typeface="+mn-lt"/>
              </a:rPr>
              <a:t>экологичных</a:t>
            </a:r>
            <a:r>
              <a:rPr lang="ru-RU" sz="2400" b="1" dirty="0">
                <a:latin typeface="+mn-lt"/>
              </a:rPr>
              <a:t> строительных материалов</a:t>
            </a:r>
            <a:r>
              <a:rPr lang="ru-RU" sz="2400" dirty="0">
                <a:latin typeface="+mn-lt"/>
              </a:rPr>
              <a:t>: На рынке недостаточно доступных и экологически безопасных решений. Плитка из шлака отвечает современным требованиям устойчивого развития, что делает её привлекательной для экологически ориентированных заказчиков</a:t>
            </a:r>
            <a:r>
              <a:rPr lang="ru-RU" sz="2400" dirty="0" smtClean="0">
                <a:latin typeface="+mn-lt"/>
              </a:rPr>
              <a:t>.</a:t>
            </a:r>
          </a:p>
          <a:p>
            <a:pPr marL="0" indent="0">
              <a:buNone/>
            </a:pPr>
            <a:r>
              <a:rPr lang="ru-RU" sz="2400" b="1" dirty="0" smtClean="0">
                <a:latin typeface="+mn-lt"/>
              </a:rPr>
              <a:t>Долговечность </a:t>
            </a:r>
            <a:r>
              <a:rPr lang="ru-RU" sz="2400" b="1" dirty="0">
                <a:latin typeface="+mn-lt"/>
              </a:rPr>
              <a:t>и устойчивость покрытий</a:t>
            </a:r>
            <a:r>
              <a:rPr lang="ru-RU" sz="2400" dirty="0">
                <a:latin typeface="+mn-lt"/>
              </a:rPr>
              <a:t>: Многие существующие материалы подвержены растрескиванию, износу и разрушению под воздействием внешних факторов. Проект предлагает плитку с улучшенными характеристиками, устойчивую к механическим нагрузкам и перепадам температур.</a:t>
            </a:r>
            <a:endParaRPr lang="ru-RU" sz="2400" dirty="0">
              <a:latin typeface="+mn-lt"/>
            </a:endParaRPr>
          </a:p>
        </p:txBody>
      </p:sp>
      <p:sp>
        <p:nvSpPr>
          <p:cNvPr id="3" name="Номер слайда 2">
            <a:extLst>
              <a:ext uri="{FF2B5EF4-FFF2-40B4-BE49-F238E27FC236}">
                <a16:creationId xmlns=""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 xmlns:a16="http://schemas.microsoft.com/office/drawing/2014/main" id="{7988FC6B-7CBA-4707-AB2D-C14E92EF9B07}"/>
              </a:ext>
            </a:extLst>
          </p:cNvPr>
          <p:cNvSpPr>
            <a:spLocks noGrp="1"/>
          </p:cNvSpPr>
          <p:nvPr>
            <p:ph type="title"/>
          </p:nvPr>
        </p:nvSpPr>
        <p:spPr/>
        <p:txBody>
          <a:bodyPr/>
          <a:lstStyle/>
          <a:p>
            <a:r>
              <a:rPr lang="ru-RU" dirty="0"/>
              <a:t>Решение</a:t>
            </a:r>
          </a:p>
        </p:txBody>
      </p:sp>
    </p:spTree>
    <p:extLst>
      <p:ext uri="{BB962C8B-B14F-4D97-AF65-F5344CB8AC3E}">
        <p14:creationId xmlns:p14="http://schemas.microsoft.com/office/powerpoint/2010/main" val="4089091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 xmlns:a16="http://schemas.microsoft.com/office/drawing/2014/main" id="{C279737B-2B0B-4370-ADD8-0C08DD00F5B7}"/>
              </a:ext>
            </a:extLst>
          </p:cNvPr>
          <p:cNvSpPr>
            <a:spLocks noGrp="1"/>
          </p:cNvSpPr>
          <p:nvPr>
            <p:ph type="title"/>
          </p:nvPr>
        </p:nvSpPr>
        <p:spPr>
          <a:xfrm>
            <a:off x="269422" y="-259024"/>
            <a:ext cx="8877300" cy="1135517"/>
          </a:xfrm>
        </p:spPr>
        <p:txBody>
          <a:bodyPr/>
          <a:lstStyle/>
          <a:p>
            <a:r>
              <a:rPr lang="ru-RU" dirty="0"/>
              <a:t>Бизнес-модель</a:t>
            </a:r>
          </a:p>
        </p:txBody>
      </p:sp>
      <p:sp>
        <p:nvSpPr>
          <p:cNvPr id="9" name="Прямоугольник 8"/>
          <p:cNvSpPr/>
          <p:nvPr/>
        </p:nvSpPr>
        <p:spPr>
          <a:xfrm>
            <a:off x="269422" y="862733"/>
            <a:ext cx="11655879" cy="5078313"/>
          </a:xfrm>
          <a:prstGeom prst="rect">
            <a:avLst/>
          </a:prstGeom>
        </p:spPr>
        <p:txBody>
          <a:bodyPr wrap="square">
            <a:spAutoFit/>
          </a:bodyPr>
          <a:lstStyle/>
          <a:p>
            <a:r>
              <a:rPr lang="ru-RU" b="1" dirty="0" smtClean="0">
                <a:solidFill>
                  <a:schemeClr val="tx2">
                    <a:lumMod val="90000"/>
                    <a:lumOff val="10000"/>
                  </a:schemeClr>
                </a:solidFill>
              </a:rPr>
              <a:t>Каналы </a:t>
            </a:r>
            <a:r>
              <a:rPr lang="ru-RU" b="1" dirty="0">
                <a:solidFill>
                  <a:schemeClr val="tx2">
                    <a:lumMod val="90000"/>
                    <a:lumOff val="10000"/>
                  </a:schemeClr>
                </a:solidFill>
              </a:rPr>
              <a:t>продаж</a:t>
            </a:r>
            <a:r>
              <a:rPr lang="ru-RU" dirty="0">
                <a:solidFill>
                  <a:schemeClr val="tx2">
                    <a:lumMod val="90000"/>
                    <a:lumOff val="10000"/>
                  </a:schemeClr>
                </a:solidFill>
              </a:rPr>
              <a:t>:</a:t>
            </a:r>
          </a:p>
          <a:p>
            <a:pPr lvl="1"/>
            <a:r>
              <a:rPr lang="ru-RU" dirty="0">
                <a:solidFill>
                  <a:schemeClr val="tx2">
                    <a:lumMod val="90000"/>
                    <a:lumOff val="10000"/>
                  </a:schemeClr>
                </a:solidFill>
              </a:rPr>
              <a:t>Прямые контракты с крупными строительными компаниями и государственными заказчиками.</a:t>
            </a:r>
          </a:p>
          <a:p>
            <a:pPr lvl="1"/>
            <a:r>
              <a:rPr lang="ru-RU" dirty="0">
                <a:solidFill>
                  <a:schemeClr val="tx2">
                    <a:lumMod val="90000"/>
                    <a:lumOff val="10000"/>
                  </a:schemeClr>
                </a:solidFill>
              </a:rPr>
              <a:t>Партнерские сети с дистрибьюторами и дилерами для расширения регионального присутствия.</a:t>
            </a:r>
          </a:p>
          <a:p>
            <a:pPr lvl="1"/>
            <a:r>
              <a:rPr lang="ru-RU" dirty="0">
                <a:solidFill>
                  <a:schemeClr val="tx2">
                    <a:lumMod val="90000"/>
                    <a:lumOff val="10000"/>
                  </a:schemeClr>
                </a:solidFill>
              </a:rPr>
              <a:t>Онлайн-продажи через </a:t>
            </a:r>
            <a:r>
              <a:rPr lang="ru-RU" dirty="0" err="1">
                <a:solidFill>
                  <a:schemeClr val="tx2">
                    <a:lumMod val="90000"/>
                    <a:lumOff val="10000"/>
                  </a:schemeClr>
                </a:solidFill>
              </a:rPr>
              <a:t>маркетплейсы</a:t>
            </a:r>
            <a:r>
              <a:rPr lang="ru-RU" dirty="0">
                <a:solidFill>
                  <a:schemeClr val="tx2">
                    <a:lumMod val="90000"/>
                    <a:lumOff val="10000"/>
                  </a:schemeClr>
                </a:solidFill>
              </a:rPr>
              <a:t> и специализированные сайты для привлечения частных клиентов.</a:t>
            </a:r>
          </a:p>
          <a:p>
            <a:r>
              <a:rPr lang="ru-RU" b="1" dirty="0">
                <a:solidFill>
                  <a:schemeClr val="tx2">
                    <a:lumMod val="90000"/>
                    <a:lumOff val="10000"/>
                  </a:schemeClr>
                </a:solidFill>
              </a:rPr>
              <a:t>Стратегия продвижения</a:t>
            </a:r>
            <a:r>
              <a:rPr lang="ru-RU" dirty="0">
                <a:solidFill>
                  <a:schemeClr val="tx2">
                    <a:lumMod val="90000"/>
                    <a:lumOff val="10000"/>
                  </a:schemeClr>
                </a:solidFill>
              </a:rPr>
              <a:t>: использование </a:t>
            </a:r>
            <a:r>
              <a:rPr lang="ru-RU" dirty="0" err="1">
                <a:solidFill>
                  <a:schemeClr val="tx2">
                    <a:lumMod val="90000"/>
                    <a:lumOff val="10000"/>
                  </a:schemeClr>
                </a:solidFill>
              </a:rPr>
              <a:t>соцсетей</a:t>
            </a:r>
            <a:r>
              <a:rPr lang="ru-RU" dirty="0">
                <a:solidFill>
                  <a:schemeClr val="tx2">
                    <a:lumMod val="90000"/>
                    <a:lumOff val="10000"/>
                  </a:schemeClr>
                </a:solidFill>
              </a:rPr>
              <a:t>, </a:t>
            </a:r>
            <a:r>
              <a:rPr lang="ru-RU" dirty="0" err="1">
                <a:solidFill>
                  <a:schemeClr val="tx2">
                    <a:lumMod val="90000"/>
                    <a:lumOff val="10000"/>
                  </a:schemeClr>
                </a:solidFill>
              </a:rPr>
              <a:t>таргетированной</a:t>
            </a:r>
            <a:r>
              <a:rPr lang="ru-RU" dirty="0">
                <a:solidFill>
                  <a:schemeClr val="tx2">
                    <a:lumMod val="90000"/>
                    <a:lumOff val="10000"/>
                  </a:schemeClr>
                </a:solidFill>
              </a:rPr>
              <a:t> рекламы и SEO для продвижения среди частных покупателей; участие в строительных выставках для привлечения B2B-партнеров; партнерства с архитекторами и дизайнерами для рекомендаций продукта.</a:t>
            </a:r>
          </a:p>
          <a:p>
            <a:r>
              <a:rPr lang="ru-RU" b="1" dirty="0">
                <a:solidFill>
                  <a:schemeClr val="tx2">
                    <a:lumMod val="90000"/>
                    <a:lumOff val="10000"/>
                  </a:schemeClr>
                </a:solidFill>
              </a:rPr>
              <a:t>Источники дохода</a:t>
            </a:r>
            <a:r>
              <a:rPr lang="ru-RU" dirty="0">
                <a:solidFill>
                  <a:schemeClr val="tx2">
                    <a:lumMod val="90000"/>
                    <a:lumOff val="10000"/>
                  </a:schemeClr>
                </a:solidFill>
              </a:rPr>
              <a:t>: прямые продажи тротуарной плитки и других изделий из шлака, а также лицензирование технологии другим производителям.</a:t>
            </a:r>
          </a:p>
          <a:p>
            <a:r>
              <a:rPr lang="ru-RU" b="1" dirty="0">
                <a:solidFill>
                  <a:schemeClr val="tx2">
                    <a:lumMod val="90000"/>
                    <a:lumOff val="10000"/>
                  </a:schemeClr>
                </a:solidFill>
              </a:rPr>
              <a:t>Затраты</a:t>
            </a:r>
            <a:r>
              <a:rPr lang="ru-RU" dirty="0">
                <a:solidFill>
                  <a:schemeClr val="tx2">
                    <a:lumMod val="90000"/>
                    <a:lumOff val="10000"/>
                  </a:schemeClr>
                </a:solidFill>
              </a:rPr>
              <a:t>: производственные затраты (сырье, оборудование, аренда, персонал), маркетинг и реклама, логистика и хранение продукции</a:t>
            </a:r>
            <a:r>
              <a:rPr lang="ru-RU" dirty="0" smtClean="0">
                <a:solidFill>
                  <a:schemeClr val="tx2">
                    <a:lumMod val="90000"/>
                    <a:lumOff val="10000"/>
                  </a:schemeClr>
                </a:solidFill>
              </a:rPr>
              <a:t>.</a:t>
            </a:r>
          </a:p>
          <a:p>
            <a:r>
              <a:rPr lang="ru-RU" b="1" dirty="0">
                <a:solidFill>
                  <a:schemeClr val="tx2">
                    <a:lumMod val="90000"/>
                    <a:lumOff val="10000"/>
                  </a:schemeClr>
                </a:solidFill>
              </a:rPr>
              <a:t>Потенциал масштабирования</a:t>
            </a:r>
            <a:r>
              <a:rPr lang="ru-RU" dirty="0">
                <a:solidFill>
                  <a:schemeClr val="tx2">
                    <a:lumMod val="90000"/>
                    <a:lumOff val="10000"/>
                  </a:schemeClr>
                </a:solidFill>
              </a:rPr>
              <a:t>: технология легко адаптируется для увеличения объемов производства, а также возможна разработка новых продуктов из переработанных материалов.</a:t>
            </a:r>
          </a:p>
          <a:p>
            <a:endParaRPr lang="ru-RU" dirty="0">
              <a:solidFill>
                <a:schemeClr val="tx2">
                  <a:lumMod val="90000"/>
                  <a:lumOff val="10000"/>
                </a:schemeClr>
              </a:solidFill>
            </a:endParaRPr>
          </a:p>
        </p:txBody>
      </p:sp>
    </p:spTree>
    <p:extLst>
      <p:ext uri="{BB962C8B-B14F-4D97-AF65-F5344CB8AC3E}">
        <p14:creationId xmlns:p14="http://schemas.microsoft.com/office/powerpoint/2010/main" val="3409210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
        <p:nvSpPr>
          <p:cNvPr id="5" name="Rectangle 1"/>
          <p:cNvSpPr>
            <a:spLocks noGrp="1" noChangeArrowheads="1"/>
          </p:cNvSpPr>
          <p:nvPr>
            <p:ph idx="1"/>
          </p:nvPr>
        </p:nvSpPr>
        <p:spPr bwMode="auto">
          <a:xfrm>
            <a:off x="424543" y="2042881"/>
            <a:ext cx="9634451"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400" b="0" i="0" u="none" strike="noStrike" cap="none" normalizeH="0" baseline="0" dirty="0" smtClean="0">
                <a:ln>
                  <a:noFill/>
                </a:ln>
                <a:solidFill>
                  <a:schemeClr val="tx2">
                    <a:lumMod val="90000"/>
                    <a:lumOff val="10000"/>
                  </a:schemeClr>
                </a:solidFill>
                <a:effectLst/>
                <a:latin typeface="+mn-lt"/>
              </a:rPr>
              <a:t>Проект разработан</a:t>
            </a:r>
            <a:r>
              <a:rPr kumimoji="0" lang="ru-RU" altLang="ru-RU" sz="2400" b="0" i="0" u="none" strike="noStrike" cap="none" normalizeH="0" dirty="0" smtClean="0">
                <a:ln>
                  <a:noFill/>
                </a:ln>
                <a:solidFill>
                  <a:schemeClr val="tx2">
                    <a:lumMod val="90000"/>
                    <a:lumOff val="10000"/>
                  </a:schemeClr>
                </a:solidFill>
                <a:effectLst/>
                <a:latin typeface="+mn-lt"/>
              </a:rPr>
              <a:t> и исследован </a:t>
            </a:r>
            <a:r>
              <a:rPr lang="ru-RU" altLang="ru-RU" sz="2400" dirty="0">
                <a:solidFill>
                  <a:schemeClr val="tx2">
                    <a:lumMod val="90000"/>
                    <a:lumOff val="10000"/>
                  </a:schemeClr>
                </a:solidFill>
                <a:latin typeface="+mn-lt"/>
              </a:rPr>
              <a:t>э</a:t>
            </a:r>
            <a:r>
              <a:rPr kumimoji="0" lang="ru-RU" altLang="ru-RU" sz="2400" b="0" i="0" u="none" strike="noStrike" cap="none" normalizeH="0" dirty="0" smtClean="0">
                <a:ln>
                  <a:noFill/>
                </a:ln>
                <a:solidFill>
                  <a:schemeClr val="tx2">
                    <a:lumMod val="90000"/>
                    <a:lumOff val="10000"/>
                  </a:schemeClr>
                </a:solidFill>
                <a:effectLst/>
                <a:latin typeface="+mn-lt"/>
              </a:rPr>
              <a:t>мпирическим путём</a:t>
            </a:r>
            <a:r>
              <a:rPr kumimoji="0" lang="en-US" altLang="ru-RU" sz="2400" b="0" i="0" u="none" strike="noStrike" cap="none" normalizeH="0" dirty="0" smtClean="0">
                <a:ln>
                  <a:noFill/>
                </a:ln>
                <a:solidFill>
                  <a:schemeClr val="tx2">
                    <a:lumMod val="90000"/>
                    <a:lumOff val="10000"/>
                  </a:schemeClr>
                </a:solidFill>
                <a:effectLst/>
                <a:latin typeface="+mn-lt"/>
              </a:rPr>
              <a:t>,</a:t>
            </a:r>
            <a:r>
              <a:rPr kumimoji="0" lang="ru-RU" altLang="ru-RU" sz="2400" b="0" i="0" u="none" strike="noStrike" cap="none" normalizeH="0" dirty="0" smtClean="0">
                <a:ln>
                  <a:noFill/>
                </a:ln>
                <a:solidFill>
                  <a:schemeClr val="tx2">
                    <a:lumMod val="90000"/>
                    <a:lumOff val="10000"/>
                  </a:schemeClr>
                </a:solidFill>
                <a:effectLst/>
                <a:latin typeface="+mn-lt"/>
              </a:rPr>
              <a:t> через интернет ресурсы</a:t>
            </a:r>
            <a:r>
              <a:rPr kumimoji="0" lang="en-US" altLang="ru-RU" sz="2400" b="0" i="0" u="none" strike="noStrike" cap="none" normalizeH="0" dirty="0" smtClean="0">
                <a:ln>
                  <a:noFill/>
                </a:ln>
                <a:solidFill>
                  <a:schemeClr val="tx2">
                    <a:lumMod val="90000"/>
                    <a:lumOff val="10000"/>
                  </a:schemeClr>
                </a:solidFill>
                <a:effectLst/>
                <a:latin typeface="+mn-lt"/>
              </a:rPr>
              <a:t>,</a:t>
            </a:r>
            <a:r>
              <a:rPr kumimoji="0" lang="ru-RU" altLang="ru-RU" sz="2400" b="0" i="0" u="none" strike="noStrike" cap="none" normalizeH="0" dirty="0" smtClean="0">
                <a:ln>
                  <a:noFill/>
                </a:ln>
                <a:solidFill>
                  <a:schemeClr val="tx2">
                    <a:lumMod val="90000"/>
                    <a:lumOff val="10000"/>
                  </a:schemeClr>
                </a:solidFill>
                <a:effectLst/>
                <a:latin typeface="+mn-lt"/>
              </a:rPr>
              <a:t> подсчитан объём материала и исследованы потенциальные потребители данного продукта</a:t>
            </a:r>
            <a:r>
              <a:rPr kumimoji="0" lang="en-US" altLang="ru-RU" sz="2400" b="0" i="0" u="none" strike="noStrike" cap="none" normalizeH="0" dirty="0" smtClean="0">
                <a:ln>
                  <a:noFill/>
                </a:ln>
                <a:solidFill>
                  <a:schemeClr val="tx2">
                    <a:lumMod val="90000"/>
                    <a:lumOff val="10000"/>
                  </a:schemeClr>
                </a:solidFill>
                <a:effectLst/>
                <a:latin typeface="+mn-lt"/>
              </a:rPr>
              <a:t>,</a:t>
            </a:r>
            <a:r>
              <a:rPr kumimoji="0" lang="ru-RU" altLang="ru-RU" sz="2400" b="0" i="0" u="none" strike="noStrike" cap="none" normalizeH="0" dirty="0" smtClean="0">
                <a:ln>
                  <a:noFill/>
                </a:ln>
                <a:solidFill>
                  <a:schemeClr val="tx2">
                    <a:lumMod val="90000"/>
                    <a:lumOff val="10000"/>
                  </a:schemeClr>
                </a:solidFill>
                <a:effectLst/>
                <a:latin typeface="+mn-lt"/>
              </a:rPr>
              <a:t> также проведён анализ производства и подсчёт затрат на реализацию.</a:t>
            </a:r>
            <a:endParaRPr kumimoji="0" lang="ru-RU" altLang="ru-RU" sz="2400" b="0" i="0" u="none" strike="noStrike" cap="none" normalizeH="0" baseline="0" dirty="0" smtClean="0">
              <a:ln>
                <a:noFill/>
              </a:ln>
              <a:solidFill>
                <a:schemeClr val="tx2">
                  <a:lumMod val="90000"/>
                  <a:lumOff val="10000"/>
                </a:schemeClr>
              </a:solidFill>
              <a:effectLst/>
              <a:latin typeface="+mn-lt"/>
            </a:endParaRPr>
          </a:p>
        </p:txBody>
      </p:sp>
    </p:spTree>
    <p:extLst>
      <p:ext uri="{BB962C8B-B14F-4D97-AF65-F5344CB8AC3E}">
        <p14:creationId xmlns:p14="http://schemas.microsoft.com/office/powerpoint/2010/main" val="1784682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
        <p:nvSpPr>
          <p:cNvPr id="6" name="Rectangle 1"/>
          <p:cNvSpPr>
            <a:spLocks noGrp="1" noChangeArrowheads="1"/>
          </p:cNvSpPr>
          <p:nvPr>
            <p:ph idx="1"/>
          </p:nvPr>
        </p:nvSpPr>
        <p:spPr bwMode="auto">
          <a:xfrm>
            <a:off x="838201" y="1594851"/>
            <a:ext cx="10698480" cy="437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kumimoji="0" lang="ru-RU" altLang="ru-RU" sz="1800" b="1" i="0" u="none" strike="noStrike" cap="none" normalizeH="0" baseline="0" dirty="0" smtClean="0">
                <a:ln>
                  <a:noFill/>
                </a:ln>
                <a:solidFill>
                  <a:schemeClr val="tx2">
                    <a:lumMod val="90000"/>
                    <a:lumOff val="10000"/>
                  </a:schemeClr>
                </a:solidFill>
                <a:effectLst/>
                <a:latin typeface="+mn-lt"/>
              </a:rPr>
              <a:t>	</a:t>
            </a:r>
            <a:r>
              <a:rPr kumimoji="0" lang="ru-RU" altLang="ru-RU" sz="2000" b="1" i="0" u="none" strike="noStrike" cap="none" normalizeH="0" baseline="0" dirty="0" smtClean="0">
                <a:ln>
                  <a:noFill/>
                </a:ln>
                <a:solidFill>
                  <a:schemeClr val="tx2">
                    <a:lumMod val="90000"/>
                    <a:lumOff val="10000"/>
                  </a:schemeClr>
                </a:solidFill>
                <a:effectLst/>
                <a:latin typeface="+mn-lt"/>
              </a:rPr>
              <a:t>Масштабирование производства:</a:t>
            </a:r>
            <a:endParaRPr kumimoji="0" lang="ru-RU" altLang="ru-RU" sz="2000" b="0" i="0" u="none" strike="noStrike" cap="none" normalizeH="0" baseline="0" dirty="0" smtClean="0">
              <a:ln>
                <a:noFill/>
              </a:ln>
              <a:solidFill>
                <a:schemeClr val="tx2">
                  <a:lumMod val="90000"/>
                  <a:lumOff val="10000"/>
                </a:schemeClr>
              </a:solidFill>
              <a:effectLst/>
              <a:latin typeface="+mn-lt"/>
            </a:endParaRP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Увеличение производственных мощностей для удовлетворения растущего спроса.</a:t>
            </a: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Автоматизация процессов для повышения производительности и снижения себестоимости.</a:t>
            </a:r>
          </a:p>
          <a:p>
            <a:pPr marL="0" indent="0" eaLnBrk="0" fontAlgn="base" hangingPunct="0">
              <a:lnSpc>
                <a:spcPct val="100000"/>
              </a:lnSpc>
              <a:spcBef>
                <a:spcPct val="0"/>
              </a:spcBef>
              <a:spcAft>
                <a:spcPct val="0"/>
              </a:spcAft>
              <a:buNone/>
            </a:pPr>
            <a:r>
              <a:rPr kumimoji="0" lang="ru-RU" altLang="ru-RU" sz="2000" b="1" i="0" u="none" strike="noStrike" cap="none" normalizeH="0" baseline="0" dirty="0" smtClean="0">
                <a:ln>
                  <a:noFill/>
                </a:ln>
                <a:solidFill>
                  <a:schemeClr val="tx2">
                    <a:lumMod val="90000"/>
                    <a:lumOff val="10000"/>
                  </a:schemeClr>
                </a:solidFill>
                <a:effectLst/>
                <a:latin typeface="+mn-lt"/>
              </a:rPr>
              <a:t>	Разработка новых продуктов:</a:t>
            </a:r>
            <a:endParaRPr kumimoji="0" lang="ru-RU" altLang="ru-RU" sz="2000" b="0" i="0" u="none" strike="noStrike" cap="none" normalizeH="0" baseline="0" dirty="0" smtClean="0">
              <a:ln>
                <a:noFill/>
              </a:ln>
              <a:solidFill>
                <a:schemeClr val="tx2">
                  <a:lumMod val="90000"/>
                  <a:lumOff val="10000"/>
                </a:schemeClr>
              </a:solidFill>
              <a:effectLst/>
              <a:latin typeface="+mn-lt"/>
            </a:endParaRP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Создание линейки сопутствующих строительных изделий (бордюры, декоративные элементы).</a:t>
            </a: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Использование шлака в других строительных материалах, таких как блоки или фасадные панели.</a:t>
            </a:r>
          </a:p>
          <a:p>
            <a:pPr marL="0" indent="0" eaLnBrk="0" fontAlgn="base" hangingPunct="0">
              <a:lnSpc>
                <a:spcPct val="100000"/>
              </a:lnSpc>
              <a:spcBef>
                <a:spcPct val="0"/>
              </a:spcBef>
              <a:spcAft>
                <a:spcPct val="0"/>
              </a:spcAft>
              <a:buNone/>
            </a:pPr>
            <a:r>
              <a:rPr kumimoji="0" lang="ru-RU" altLang="ru-RU" sz="2000" b="1" i="0" u="none" strike="noStrike" cap="none" normalizeH="0" baseline="0" dirty="0" smtClean="0">
                <a:ln>
                  <a:noFill/>
                </a:ln>
                <a:solidFill>
                  <a:schemeClr val="tx2">
                    <a:lumMod val="90000"/>
                    <a:lumOff val="10000"/>
                  </a:schemeClr>
                </a:solidFill>
                <a:effectLst/>
                <a:latin typeface="+mn-lt"/>
              </a:rPr>
              <a:t>	Выход на новые рынки:</a:t>
            </a:r>
            <a:endParaRPr kumimoji="0" lang="ru-RU" altLang="ru-RU" sz="2000" b="0" i="0" u="none" strike="noStrike" cap="none" normalizeH="0" baseline="0" dirty="0" smtClean="0">
              <a:ln>
                <a:noFill/>
              </a:ln>
              <a:solidFill>
                <a:schemeClr val="tx2">
                  <a:lumMod val="90000"/>
                  <a:lumOff val="10000"/>
                </a:schemeClr>
              </a:solidFill>
              <a:effectLst/>
              <a:latin typeface="+mn-lt"/>
            </a:endParaRP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Освоение региональных рынков через партнерские сети и дистрибьюторов.</a:t>
            </a: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Экспорт продукции на международные рынки с акцентом на </a:t>
            </a:r>
            <a:r>
              <a:rPr kumimoji="0" lang="ru-RU" altLang="ru-RU" sz="2000" b="0" i="0" u="none" strike="noStrike" cap="none" normalizeH="0" baseline="0" dirty="0" err="1" smtClean="0">
                <a:ln>
                  <a:noFill/>
                </a:ln>
                <a:solidFill>
                  <a:schemeClr val="tx2">
                    <a:lumMod val="90000"/>
                    <a:lumOff val="10000"/>
                  </a:schemeClr>
                </a:solidFill>
                <a:effectLst/>
                <a:latin typeface="+mn-lt"/>
              </a:rPr>
              <a:t>экологичность</a:t>
            </a:r>
            <a:r>
              <a:rPr kumimoji="0" lang="ru-RU" altLang="ru-RU" sz="2000" b="0" i="0" u="none" strike="noStrike" cap="none" normalizeH="0" baseline="0" dirty="0" smtClean="0">
                <a:ln>
                  <a:noFill/>
                </a:ln>
                <a:solidFill>
                  <a:schemeClr val="tx2">
                    <a:lumMod val="90000"/>
                    <a:lumOff val="10000"/>
                  </a:schemeClr>
                </a:solidFill>
                <a:effectLst/>
                <a:latin typeface="+mn-lt"/>
              </a:rPr>
              <a:t>.</a:t>
            </a:r>
          </a:p>
          <a:p>
            <a:pPr eaLnBrk="0" fontAlgn="base" hangingPunct="0">
              <a:lnSpc>
                <a:spcPct val="100000"/>
              </a:lnSpc>
              <a:spcBef>
                <a:spcPct val="0"/>
              </a:spcBef>
              <a:spcAft>
                <a:spcPct val="0"/>
              </a:spcAft>
            </a:pPr>
            <a:endParaRPr kumimoji="0" lang="ru-RU" altLang="ru-RU" sz="1800" b="0" i="0" u="none" strike="noStrike" cap="none" normalizeH="0" baseline="0" dirty="0" smtClean="0">
              <a:ln>
                <a:noFill/>
              </a:ln>
              <a:solidFill>
                <a:schemeClr val="tx2">
                  <a:lumMod val="90000"/>
                  <a:lumOff val="10000"/>
                </a:schemeClr>
              </a:solidFill>
              <a:effectLst/>
              <a:latin typeface="Arial" panose="020B0604020202020204" pitchFamily="34" charset="0"/>
            </a:endParaRPr>
          </a:p>
        </p:txBody>
      </p:sp>
    </p:spTree>
    <p:extLst>
      <p:ext uri="{BB962C8B-B14F-4D97-AF65-F5344CB8AC3E}">
        <p14:creationId xmlns:p14="http://schemas.microsoft.com/office/powerpoint/2010/main" val="3969355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A01BE76D-E181-4177-862E-40D97C82BFEB}" type="slidenum">
              <a:rPr lang="ru-RU" smtClean="0"/>
              <a:t>10</a:t>
            </a:fld>
            <a:endParaRPr lang="ru-RU" dirty="0"/>
          </a:p>
        </p:txBody>
      </p:sp>
      <p:sp>
        <p:nvSpPr>
          <p:cNvPr id="4" name="Заголовок 3"/>
          <p:cNvSpPr>
            <a:spLocks noGrp="1"/>
          </p:cNvSpPr>
          <p:nvPr>
            <p:ph type="title"/>
          </p:nvPr>
        </p:nvSpPr>
        <p:spPr/>
        <p:txBody>
          <a:bodyPr/>
          <a:lstStyle/>
          <a:p>
            <a:r>
              <a:rPr lang="ru-RU" dirty="0"/>
              <a:t>Планы развития </a:t>
            </a:r>
          </a:p>
        </p:txBody>
      </p:sp>
      <p:sp>
        <p:nvSpPr>
          <p:cNvPr id="5" name="Rectangle 1"/>
          <p:cNvSpPr>
            <a:spLocks noGrp="1" noChangeArrowheads="1"/>
          </p:cNvSpPr>
          <p:nvPr>
            <p:ph idx="1"/>
          </p:nvPr>
        </p:nvSpPr>
        <p:spPr bwMode="auto">
          <a:xfrm>
            <a:off x="502920" y="2118964"/>
            <a:ext cx="11548354"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ru-RU" altLang="ru-RU" sz="2000" b="1" i="0" u="none" strike="noStrike" cap="none" normalizeH="0" baseline="0" dirty="0" smtClean="0">
                <a:ln>
                  <a:noFill/>
                </a:ln>
                <a:solidFill>
                  <a:schemeClr val="tx2">
                    <a:lumMod val="90000"/>
                    <a:lumOff val="10000"/>
                  </a:schemeClr>
                </a:solidFill>
                <a:effectLst/>
                <a:latin typeface="+mn-lt"/>
              </a:rPr>
              <a:t>	Укрепление маркетинговой стратегии:</a:t>
            </a:r>
            <a:endParaRPr kumimoji="0" lang="ru-RU" altLang="ru-RU" sz="2000" b="0" i="0" u="none" strike="noStrike" cap="none" normalizeH="0" baseline="0" dirty="0" smtClean="0">
              <a:ln>
                <a:noFill/>
              </a:ln>
              <a:solidFill>
                <a:schemeClr val="tx2">
                  <a:lumMod val="90000"/>
                  <a:lumOff val="10000"/>
                </a:schemeClr>
              </a:solidFill>
              <a:effectLst/>
              <a:latin typeface="+mn-lt"/>
            </a:endParaRP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Участие в строительных выставках и конференциях.</a:t>
            </a: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Расширение онлайн-присутствия (сайт, социальные сети, </a:t>
            </a:r>
            <a:r>
              <a:rPr kumimoji="0" lang="ru-RU" altLang="ru-RU" sz="2000" b="0" i="0" u="none" strike="noStrike" cap="none" normalizeH="0" baseline="0" dirty="0" err="1" smtClean="0">
                <a:ln>
                  <a:noFill/>
                </a:ln>
                <a:solidFill>
                  <a:schemeClr val="tx2">
                    <a:lumMod val="90000"/>
                    <a:lumOff val="10000"/>
                  </a:schemeClr>
                </a:solidFill>
                <a:effectLst/>
                <a:latin typeface="+mn-lt"/>
              </a:rPr>
              <a:t>маркетплейсы</a:t>
            </a:r>
            <a:r>
              <a:rPr kumimoji="0" lang="ru-RU" altLang="ru-RU" sz="2000" b="0" i="0" u="none" strike="noStrike" cap="none" normalizeH="0" baseline="0" dirty="0" smtClean="0">
                <a:ln>
                  <a:noFill/>
                </a:ln>
                <a:solidFill>
                  <a:schemeClr val="tx2">
                    <a:lumMod val="90000"/>
                    <a:lumOff val="10000"/>
                  </a:schemeClr>
                </a:solidFill>
                <a:effectLst/>
                <a:latin typeface="+mn-lt"/>
              </a:rPr>
              <a:t>).</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000" b="1" i="0" u="none" strike="noStrike" cap="none" normalizeH="0" baseline="0" dirty="0" smtClean="0">
                <a:ln>
                  <a:noFill/>
                </a:ln>
                <a:solidFill>
                  <a:schemeClr val="tx2">
                    <a:lumMod val="90000"/>
                    <a:lumOff val="10000"/>
                  </a:schemeClr>
                </a:solidFill>
                <a:effectLst/>
                <a:latin typeface="+mn-lt"/>
              </a:rPr>
              <a:t>	Сертификация и улучшение продукта:</a:t>
            </a:r>
            <a:endParaRPr kumimoji="0" lang="ru-RU" altLang="ru-RU" sz="2000" b="0" i="0" u="none" strike="noStrike" cap="none" normalizeH="0" baseline="0" dirty="0" smtClean="0">
              <a:ln>
                <a:noFill/>
              </a:ln>
              <a:solidFill>
                <a:schemeClr val="tx2">
                  <a:lumMod val="90000"/>
                  <a:lumOff val="10000"/>
                </a:schemeClr>
              </a:solidFill>
              <a:effectLst/>
              <a:latin typeface="+mn-lt"/>
            </a:endParaRP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Прохождение необходимых стандартов качества и экологических сертификаций.</a:t>
            </a: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Улучшение характеристик плитки (прочности, устойчивости к внешним факторам).</a:t>
            </a:r>
          </a:p>
          <a:p>
            <a:pPr marL="0" marR="0" lvl="0" indent="0" algn="l" defTabSz="914400" rtl="0" eaLnBrk="0" fontAlgn="base" latinLnBrk="0" hangingPunct="0">
              <a:lnSpc>
                <a:spcPct val="100000"/>
              </a:lnSpc>
              <a:spcBef>
                <a:spcPct val="0"/>
              </a:spcBef>
              <a:spcAft>
                <a:spcPct val="0"/>
              </a:spcAft>
              <a:buClrTx/>
              <a:buSzTx/>
              <a:buNone/>
              <a:tabLst/>
            </a:pPr>
            <a:r>
              <a:rPr kumimoji="0" lang="ru-RU" altLang="ru-RU" sz="2000" b="1" i="0" u="none" strike="noStrike" cap="none" normalizeH="0" baseline="0" dirty="0" smtClean="0">
                <a:ln>
                  <a:noFill/>
                </a:ln>
                <a:solidFill>
                  <a:schemeClr val="tx2">
                    <a:lumMod val="90000"/>
                    <a:lumOff val="10000"/>
                  </a:schemeClr>
                </a:solidFill>
                <a:effectLst/>
                <a:latin typeface="+mn-lt"/>
              </a:rPr>
              <a:t>	Привлечение инвестиций:</a:t>
            </a:r>
            <a:endParaRPr kumimoji="0" lang="ru-RU" altLang="ru-RU" sz="2000" b="0" i="0" u="none" strike="noStrike" cap="none" normalizeH="0" baseline="0" dirty="0" smtClean="0">
              <a:ln>
                <a:noFill/>
              </a:ln>
              <a:solidFill>
                <a:schemeClr val="tx2">
                  <a:lumMod val="90000"/>
                  <a:lumOff val="10000"/>
                </a:schemeClr>
              </a:solidFill>
              <a:effectLst/>
              <a:latin typeface="+mn-lt"/>
            </a:endParaRP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Участие в </a:t>
            </a:r>
            <a:r>
              <a:rPr kumimoji="0" lang="ru-RU" altLang="ru-RU" sz="2000" b="0" i="0" u="none" strike="noStrike" cap="none" normalizeH="0" baseline="0" dirty="0" err="1" smtClean="0">
                <a:ln>
                  <a:noFill/>
                </a:ln>
                <a:solidFill>
                  <a:schemeClr val="tx2">
                    <a:lumMod val="90000"/>
                    <a:lumOff val="10000"/>
                  </a:schemeClr>
                </a:solidFill>
                <a:effectLst/>
                <a:latin typeface="+mn-lt"/>
              </a:rPr>
              <a:t>грантовых</a:t>
            </a:r>
            <a:r>
              <a:rPr kumimoji="0" lang="ru-RU" altLang="ru-RU" sz="2000" b="0" i="0" u="none" strike="noStrike" cap="none" normalizeH="0" baseline="0" dirty="0" smtClean="0">
                <a:ln>
                  <a:noFill/>
                </a:ln>
                <a:solidFill>
                  <a:schemeClr val="tx2">
                    <a:lumMod val="90000"/>
                    <a:lumOff val="10000"/>
                  </a:schemeClr>
                </a:solidFill>
                <a:effectLst/>
                <a:latin typeface="+mn-lt"/>
              </a:rPr>
              <a:t> программах и акселераторах.</a:t>
            </a:r>
          </a:p>
          <a:p>
            <a:pPr eaLnBrk="0" fontAlgn="base" hangingPunct="0">
              <a:lnSpc>
                <a:spcPct val="100000"/>
              </a:lnSpc>
              <a:spcBef>
                <a:spcPct val="0"/>
              </a:spcBef>
              <a:spcAft>
                <a:spcPct val="0"/>
              </a:spcAft>
            </a:pPr>
            <a:r>
              <a:rPr kumimoji="0" lang="ru-RU" altLang="ru-RU" sz="2000" b="0" i="0" u="none" strike="noStrike" cap="none" normalizeH="0" baseline="0" dirty="0" smtClean="0">
                <a:ln>
                  <a:noFill/>
                </a:ln>
                <a:solidFill>
                  <a:schemeClr val="tx2">
                    <a:lumMod val="90000"/>
                    <a:lumOff val="10000"/>
                  </a:schemeClr>
                </a:solidFill>
                <a:effectLst/>
                <a:latin typeface="+mn-lt"/>
              </a:rPr>
              <a:t>Привлечение инвесторов для финансирования масштабирования.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24246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11</a:t>
            </a:fld>
            <a:endParaRPr lang="ru-RU" dirty="0"/>
          </a:p>
        </p:txBody>
      </p:sp>
      <p:sp>
        <p:nvSpPr>
          <p:cNvPr id="4" name="Заголовок 3">
            <a:extLst>
              <a:ext uri="{FF2B5EF4-FFF2-40B4-BE49-F238E27FC236}">
                <a16:creationId xmlns="" xmlns:a16="http://schemas.microsoft.com/office/drawing/2014/main" id="{CE657CE1-04C4-464D-B670-6C61E5654EFB}"/>
              </a:ext>
            </a:extLst>
          </p:cNvPr>
          <p:cNvSpPr>
            <a:spLocks noGrp="1"/>
          </p:cNvSpPr>
          <p:nvPr>
            <p:ph type="title"/>
          </p:nvPr>
        </p:nvSpPr>
        <p:spPr/>
        <p:txBody>
          <a:bodyPr/>
          <a:lstStyle/>
          <a:p>
            <a:r>
              <a:rPr lang="ru-RU" dirty="0"/>
              <a:t>Команда</a:t>
            </a:r>
          </a:p>
        </p:txBody>
      </p:sp>
      <p:sp>
        <p:nvSpPr>
          <p:cNvPr id="6" name="Прямоугольник 5"/>
          <p:cNvSpPr/>
          <p:nvPr/>
        </p:nvSpPr>
        <p:spPr>
          <a:xfrm>
            <a:off x="2440440" y="4094499"/>
            <a:ext cx="1980000" cy="303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ru-RU" sz="1400" b="1" strike="noStrike" spc="-1" dirty="0">
                <a:solidFill>
                  <a:srgbClr val="000000"/>
                </a:solidFill>
                <a:latin typeface="Gilroy"/>
              </a:rPr>
              <a:t>Чужайкин А.Н</a:t>
            </a:r>
            <a:endParaRPr lang="ru-RU" sz="1400" b="0" strike="noStrike" spc="-1" dirty="0">
              <a:latin typeface="Arial"/>
            </a:endParaRPr>
          </a:p>
        </p:txBody>
      </p:sp>
      <p:sp>
        <p:nvSpPr>
          <p:cNvPr id="7" name="Прямоугольник 6"/>
          <p:cNvSpPr/>
          <p:nvPr/>
        </p:nvSpPr>
        <p:spPr>
          <a:xfrm>
            <a:off x="6702473" y="4479329"/>
            <a:ext cx="1980000" cy="13835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ru-RU" sz="1400" b="0" strike="noStrike" spc="-1" dirty="0">
                <a:solidFill>
                  <a:srgbClr val="000000"/>
                </a:solidFill>
              </a:rPr>
              <a:t>Студент 6 курса по направлению </a:t>
            </a:r>
            <a:r>
              <a:rPr lang="ru-RU" sz="1400" b="0" strike="noStrike" spc="-1" dirty="0" err="1">
                <a:solidFill>
                  <a:srgbClr val="000000"/>
                </a:solidFill>
              </a:rPr>
              <a:t>СУЗиС</a:t>
            </a:r>
            <a:r>
              <a:rPr lang="ru-RU" sz="1400" b="0" strike="noStrike" spc="-1" dirty="0">
                <a:solidFill>
                  <a:srgbClr val="000000"/>
                </a:solidFill>
              </a:rPr>
              <a:t>, участник студенческих конференций и конкурсов.</a:t>
            </a:r>
            <a:endParaRPr lang="ru-RU" sz="1400" b="0" strike="noStrike" spc="-1" dirty="0"/>
          </a:p>
        </p:txBody>
      </p:sp>
      <p:sp>
        <p:nvSpPr>
          <p:cNvPr id="8" name="TextBox 7">
            <a:extLst>
              <a:ext uri="{FF2B5EF4-FFF2-40B4-BE49-F238E27FC236}">
                <a16:creationId xmlns="" xmlns:a16="http://schemas.microsoft.com/office/drawing/2014/main" id="{C074BCFE-EDF3-4D85-A735-E77E016FBB91}"/>
              </a:ext>
            </a:extLst>
          </p:cNvPr>
          <p:cNvSpPr txBox="1"/>
          <p:nvPr/>
        </p:nvSpPr>
        <p:spPr>
          <a:xfrm>
            <a:off x="4672440" y="4094499"/>
            <a:ext cx="1980000" cy="307777"/>
          </a:xfrm>
          <a:prstGeom prst="rect">
            <a:avLst/>
          </a:prstGeom>
          <a:noFill/>
        </p:spPr>
        <p:txBody>
          <a:bodyPr wrap="square">
            <a:spAutoFit/>
          </a:bodyPr>
          <a:lstStyle/>
          <a:p>
            <a:pPr algn="ctr"/>
            <a:r>
              <a:rPr lang="ru-RU" sz="1400" b="1" spc="-1" dirty="0">
                <a:solidFill>
                  <a:srgbClr val="000000"/>
                </a:solidFill>
                <a:latin typeface="Gilroy"/>
              </a:rPr>
              <a:t>Павлов А.Л</a:t>
            </a:r>
          </a:p>
        </p:txBody>
      </p:sp>
      <p:sp>
        <p:nvSpPr>
          <p:cNvPr id="9" name="Прямоугольник 6">
            <a:extLst>
              <a:ext uri="{FF2B5EF4-FFF2-40B4-BE49-F238E27FC236}">
                <a16:creationId xmlns="" xmlns:a16="http://schemas.microsoft.com/office/drawing/2014/main" id="{395CCCC8-B404-4FBA-B1E5-554771B0D3B6}"/>
              </a:ext>
            </a:extLst>
          </p:cNvPr>
          <p:cNvSpPr/>
          <p:nvPr/>
        </p:nvSpPr>
        <p:spPr>
          <a:xfrm>
            <a:off x="4672440" y="4463830"/>
            <a:ext cx="1980000" cy="13835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ru-RU" sz="1400" b="0" strike="noStrike" spc="-1" dirty="0">
                <a:solidFill>
                  <a:srgbClr val="000000"/>
                </a:solidFill>
              </a:rPr>
              <a:t>Студент 6 курса по направлению </a:t>
            </a:r>
            <a:r>
              <a:rPr lang="ru-RU" sz="1400" b="0" strike="noStrike" spc="-1" dirty="0" err="1">
                <a:solidFill>
                  <a:srgbClr val="000000"/>
                </a:solidFill>
              </a:rPr>
              <a:t>СУЗиС</a:t>
            </a:r>
            <a:r>
              <a:rPr lang="ru-RU" sz="1400" b="0" strike="noStrike" spc="-1" dirty="0">
                <a:solidFill>
                  <a:srgbClr val="000000"/>
                </a:solidFill>
              </a:rPr>
              <a:t>, участник студенческих конференций и конкурсов.</a:t>
            </a:r>
            <a:endParaRPr lang="ru-RU" sz="1400" b="0" strike="noStrike" spc="-1" dirty="0"/>
          </a:p>
        </p:txBody>
      </p:sp>
      <p:sp>
        <p:nvSpPr>
          <p:cNvPr id="10" name="Прямоугольник 6"/>
          <p:cNvSpPr/>
          <p:nvPr/>
        </p:nvSpPr>
        <p:spPr>
          <a:xfrm>
            <a:off x="2453354" y="4538739"/>
            <a:ext cx="1980000" cy="13835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ru-RU" sz="1400" b="0" strike="noStrike" spc="-1" dirty="0">
                <a:solidFill>
                  <a:srgbClr val="000000"/>
                </a:solidFill>
              </a:rPr>
              <a:t>Студент 6 курса по направлению </a:t>
            </a:r>
            <a:r>
              <a:rPr lang="ru-RU" sz="1400" b="0" strike="noStrike" spc="-1" dirty="0" err="1">
                <a:solidFill>
                  <a:srgbClr val="000000"/>
                </a:solidFill>
              </a:rPr>
              <a:t>СУЗиС</a:t>
            </a:r>
            <a:r>
              <a:rPr lang="ru-RU" sz="1400" b="0" strike="noStrike" spc="-1" dirty="0">
                <a:solidFill>
                  <a:srgbClr val="000000"/>
                </a:solidFill>
              </a:rPr>
              <a:t>, участник студенческих конференций и конкурсов.</a:t>
            </a:r>
            <a:endParaRPr lang="ru-RU" sz="1400" b="0" strike="noStrike" spc="-1" dirty="0"/>
          </a:p>
        </p:txBody>
      </p:sp>
      <p:sp>
        <p:nvSpPr>
          <p:cNvPr id="11" name="TextBox 10">
            <a:extLst>
              <a:ext uri="{FF2B5EF4-FFF2-40B4-BE49-F238E27FC236}">
                <a16:creationId xmlns="" xmlns:a16="http://schemas.microsoft.com/office/drawing/2014/main" id="{C074BCFE-EDF3-4D85-A735-E77E016FBB91}"/>
              </a:ext>
            </a:extLst>
          </p:cNvPr>
          <p:cNvSpPr txBox="1"/>
          <p:nvPr/>
        </p:nvSpPr>
        <p:spPr>
          <a:xfrm>
            <a:off x="6669139" y="4076417"/>
            <a:ext cx="1980000" cy="307777"/>
          </a:xfrm>
          <a:prstGeom prst="rect">
            <a:avLst/>
          </a:prstGeom>
          <a:noFill/>
        </p:spPr>
        <p:txBody>
          <a:bodyPr wrap="square">
            <a:spAutoFit/>
          </a:bodyPr>
          <a:lstStyle/>
          <a:p>
            <a:pPr algn="ctr"/>
            <a:r>
              <a:rPr lang="ru-RU" sz="1400" b="1" spc="-1" dirty="0">
                <a:solidFill>
                  <a:srgbClr val="000000"/>
                </a:solidFill>
                <a:latin typeface="Gilroy"/>
              </a:rPr>
              <a:t>Скворцов Г.С</a:t>
            </a:r>
          </a:p>
        </p:txBody>
      </p:sp>
      <p:sp>
        <p:nvSpPr>
          <p:cNvPr id="12" name="Прямоугольник 3"/>
          <p:cNvSpPr/>
          <p:nvPr/>
        </p:nvSpPr>
        <p:spPr>
          <a:xfrm>
            <a:off x="1412100" y="1917092"/>
            <a:ext cx="8500680" cy="6448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ru-RU" sz="1800" b="0" strike="noStrike" spc="-1" dirty="0">
                <a:solidFill>
                  <a:srgbClr val="000000"/>
                </a:solidFill>
              </a:rPr>
              <a:t>Ключевые члены ваше команды (</a:t>
            </a:r>
            <a:r>
              <a:rPr lang="en" sz="1800" b="0" strike="noStrike" spc="-1" dirty="0">
                <a:solidFill>
                  <a:srgbClr val="000000"/>
                </a:solidFill>
              </a:rPr>
              <a:t>CEO, CTO </a:t>
            </a:r>
            <a:r>
              <a:rPr lang="ru-RU" sz="1800" b="0" strike="noStrike" spc="-1" dirty="0">
                <a:solidFill>
                  <a:srgbClr val="000000"/>
                </a:solidFill>
              </a:rPr>
              <a:t>и С</a:t>
            </a:r>
            <a:r>
              <a:rPr lang="en" sz="1800" b="0" strike="noStrike" spc="-1" dirty="0">
                <a:solidFill>
                  <a:srgbClr val="000000"/>
                </a:solidFill>
              </a:rPr>
              <a:t>MO), </a:t>
            </a:r>
            <a:r>
              <a:rPr lang="ru-RU" sz="1800" b="0" strike="noStrike" spc="-1" dirty="0">
                <a:solidFill>
                  <a:srgbClr val="000000"/>
                </a:solidFill>
              </a:rPr>
              <a:t>опыт и компетенции;</a:t>
            </a:r>
            <a:endParaRPr lang="ru-RU" sz="1800" b="0" strike="noStrike" spc="-1" dirty="0"/>
          </a:p>
        </p:txBody>
      </p:sp>
    </p:spTree>
    <p:extLst>
      <p:ext uri="{BB962C8B-B14F-4D97-AF65-F5344CB8AC3E}">
        <p14:creationId xmlns:p14="http://schemas.microsoft.com/office/powerpoint/2010/main" val="3779349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r>
              <a:rPr lang="ru-RU" dirty="0"/>
              <a:t>Контактные данные</a:t>
            </a:r>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512</TotalTime>
  <Words>473</Words>
  <Application>Microsoft Office PowerPoint</Application>
  <PresentationFormat>Широкоэкранный</PresentationFormat>
  <Paragraphs>80</Paragraphs>
  <Slides>12</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Calibri</vt:lpstr>
      <vt:lpstr>Gilroy</vt:lpstr>
      <vt:lpstr>Verdana</vt:lpstr>
      <vt:lpstr>Gilroy Bold</vt:lpstr>
      <vt:lpstr>Arial</vt:lpstr>
      <vt:lpstr>Gilroy Medium</vt:lpstr>
      <vt:lpstr>Тема3</vt:lpstr>
      <vt:lpstr>Тротуарная плитка из шлака после литейного производства</vt:lpstr>
      <vt:lpstr>Актуальность проекта</vt:lpstr>
      <vt:lpstr>Пользователь и проблема</vt:lpstr>
      <vt:lpstr>Конкуренты (аналоги)</vt:lpstr>
      <vt:lpstr>Решение</vt:lpstr>
      <vt:lpstr>Решение</vt:lpstr>
      <vt:lpstr>Бизнес-модель</vt:lpstr>
      <vt:lpstr>Текущие результаты</vt:lpstr>
      <vt:lpstr>Планы развития </vt:lpstr>
      <vt:lpstr>Планы развития </vt:lpstr>
      <vt:lpstr>Команда</vt:lpstr>
      <vt:lpstr>Спасибо за внимание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tonton</cp:lastModifiedBy>
  <cp:revision>64</cp:revision>
  <dcterms:created xsi:type="dcterms:W3CDTF">2024-01-25T17:19:34Z</dcterms:created>
  <dcterms:modified xsi:type="dcterms:W3CDTF">2024-11-26T08:16:06Z</dcterms:modified>
</cp:coreProperties>
</file>