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</p:sldIdLst>
  <p:sldSz cx="12192000" cy="6858000"/>
  <p:notesSz cx="6858000" cy="9144000"/>
  <p:embeddedFontLst>
    <p:embeddedFont>
      <p:font typeface="Helvetica Neue" panose="020B0604020202020204" charset="0"/>
      <p:regular r:id="rId11"/>
      <p:bold r:id="rId12"/>
      <p:italic r:id="rId13"/>
      <p:boldItalic r:id="rId14"/>
    </p:embeddedFont>
    <p:embeddedFont>
      <p:font typeface="Roboto Condensed" panose="02000000000000000000" pitchFamily="2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jbLXfbmOWF3rSiONaobGUF+40e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F7792A0-B6CE-4D93-927A-8B2C1BF5466A}">
  <a:tblStyle styleId="{5F7792A0-B6CE-4D93-927A-8B2C1BF5466A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56" y="9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customschemas.google.com/relationships/presentationmetadata" Target="metadata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" name="Google Shape;103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7" name="Google Shape;1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da8350fc9d_0_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g2da8350fc9d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da8350fc9d_0_4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g2da8350fc9d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da8c566e45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da8c566e45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da8c566e45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da8c566e45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0" name="Google Shape;24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5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9" name="Google Shape;29;p15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3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" name="Google Shape;4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6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6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6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16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6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6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6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0" name="Google Shape;5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" name="Google Shape;54;p1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16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6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6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16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19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{5F7792A0-B6CE-4D93-927A-8B2C1BF5466A}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" name="Google Shape;75;p1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" name="Google Shape;78;p1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7" name="Google Shape;87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" name="Google Shape;91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" name="Google Shape;94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" name="Google Shape;97;p2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da8c566e45_1_10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2769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sp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279791" y="1074627"/>
            <a:ext cx="5659200" cy="45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  <a:latin typeface="Roboto Condensed" panose="02000000000000000000" pitchFamily="2" charset="0"/>
              </a:rPr>
              <a:t>Мастер-класс для студентов по традиционным ремесленным видам деятельности</a:t>
            </a:r>
            <a:endParaRPr sz="2400" dirty="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endParaRPr lang="ru-RU" sz="29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r>
              <a:rPr lang="ru-RU" sz="29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Смородин Виталий</a:t>
            </a:r>
            <a:endParaRPr sz="29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0" name="Google Shape;110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27729" y="-9876106"/>
            <a:ext cx="4128544" cy="58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3361" y="690773"/>
            <a:ext cx="2678848" cy="2047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Скаффолды для 3D культивирования - купить в Москве для лаборатории. Есть  всё! | Диаэм">
            <a:extLst>
              <a:ext uri="{FF2B5EF4-FFF2-40B4-BE49-F238E27FC236}">
                <a16:creationId xmlns:a16="http://schemas.microsoft.com/office/drawing/2014/main" id="{8B3DFD65-5565-898D-199F-F5E9FBF48C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55"/>
          <a:stretch/>
        </p:blipFill>
        <p:spPr bwMode="auto">
          <a:xfrm>
            <a:off x="8836311" y="3429000"/>
            <a:ext cx="3386324" cy="350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2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1" name="Google Shape;121;p2"/>
          <p:cNvSpPr txBox="1"/>
          <p:nvPr/>
        </p:nvSpPr>
        <p:spPr>
          <a:xfrm>
            <a:off x="1260194" y="205140"/>
            <a:ext cx="4419424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36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en-US" dirty="0" err="1">
                <a:sym typeface="Times New Roman"/>
              </a:rPr>
              <a:t>Ак</a:t>
            </a:r>
            <a:r>
              <a:rPr lang="ru-RU" dirty="0">
                <a:sym typeface="Times New Roman"/>
              </a:rPr>
              <a:t>т</a:t>
            </a:r>
            <a:r>
              <a:rPr lang="en-US" dirty="0" err="1">
                <a:sym typeface="Times New Roman"/>
              </a:rPr>
              <a:t>уальность</a:t>
            </a:r>
            <a:endParaRPr dirty="0">
              <a:sym typeface="Times New Roman"/>
            </a:endParaRPr>
          </a:p>
        </p:txBody>
      </p:sp>
      <p:grpSp>
        <p:nvGrpSpPr>
          <p:cNvPr id="122" name="Google Shape;122;p2"/>
          <p:cNvGrpSpPr/>
          <p:nvPr/>
        </p:nvGrpSpPr>
        <p:grpSpPr>
          <a:xfrm>
            <a:off x="0" y="1191471"/>
            <a:ext cx="2624903" cy="97077"/>
            <a:chOff x="0" y="692501"/>
            <a:chExt cx="2624903" cy="97077"/>
          </a:xfrm>
        </p:grpSpPr>
        <p:sp>
          <p:nvSpPr>
            <p:cNvPr id="123" name="Google Shape;123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29" name="Google Shape;129;p2"/>
          <p:cNvSpPr txBox="1"/>
          <p:nvPr/>
        </p:nvSpPr>
        <p:spPr>
          <a:xfrm>
            <a:off x="523740" y="1453710"/>
            <a:ext cx="12456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</a:t>
            </a:r>
            <a:endParaRPr sz="3600" b="1" dirty="0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816777" y="1444644"/>
            <a:ext cx="409625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36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en-US" dirty="0" err="1">
                <a:sym typeface="Times New Roman"/>
              </a:rPr>
              <a:t>Целевые</a:t>
            </a:r>
            <a:r>
              <a:rPr lang="en-US" dirty="0">
                <a:sym typeface="Times New Roman"/>
              </a:rPr>
              <a:t> </a:t>
            </a:r>
            <a:r>
              <a:rPr lang="en-US" dirty="0" err="1">
                <a:sym typeface="Times New Roman"/>
              </a:rPr>
              <a:t>группы</a:t>
            </a:r>
            <a:endParaRPr dirty="0">
              <a:sym typeface="Times New Roman"/>
            </a:endParaRPr>
          </a:p>
        </p:txBody>
      </p:sp>
      <p:sp>
        <p:nvSpPr>
          <p:cNvPr id="134" name="Google Shape;134;p2"/>
          <p:cNvSpPr txBox="1"/>
          <p:nvPr/>
        </p:nvSpPr>
        <p:spPr>
          <a:xfrm>
            <a:off x="5816777" y="2111700"/>
            <a:ext cx="6050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>
                <a:sym typeface="Times New Roman"/>
              </a:rPr>
              <a:t>Студенты </a:t>
            </a:r>
            <a:endParaRPr dirty="0">
              <a:sym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60BB41-27DF-1D23-D8FA-B304C70E23F0}"/>
              </a:ext>
            </a:extLst>
          </p:cNvPr>
          <p:cNvSpPr txBox="1"/>
          <p:nvPr/>
        </p:nvSpPr>
        <p:spPr>
          <a:xfrm>
            <a:off x="445512" y="2115558"/>
            <a:ext cx="52341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мастер-классов, на которых студенты смогут познакомиться с различными традиционными ремеслами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A52BB6-BF51-DDE2-0703-A4C829FD51BD}"/>
              </a:ext>
            </a:extLst>
          </p:cNvPr>
          <p:cNvSpPr txBox="1"/>
          <p:nvPr/>
        </p:nvSpPr>
        <p:spPr>
          <a:xfrm>
            <a:off x="4617720" y="296985"/>
            <a:ext cx="66111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3271175">
              <a:buClrTx/>
              <a:defRPr/>
            </a:pPr>
            <a:r>
              <a:rPr lang="ru-RU" sz="18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Мастер-классы по традиционным ремесленным видам деятельности помогут привлечь внимание молодежи к важности сохранения культурных традиций и развить у них интерес к ручному труду.</a:t>
            </a:r>
            <a:endParaRPr lang="ru-RU" sz="1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40" name="Google Shape;140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2" name="Google Shape;142;p3"/>
          <p:cNvGrpSpPr/>
          <p:nvPr/>
        </p:nvGrpSpPr>
        <p:grpSpPr>
          <a:xfrm>
            <a:off x="-3" y="1350869"/>
            <a:ext cx="2624903" cy="97077"/>
            <a:chOff x="0" y="692501"/>
            <a:chExt cx="2624903" cy="97077"/>
          </a:xfrm>
        </p:grpSpPr>
        <p:sp>
          <p:nvSpPr>
            <p:cNvPr id="143" name="Google Shape;143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8" name="Google Shape;148;p3"/>
          <p:cNvSpPr txBox="1"/>
          <p:nvPr/>
        </p:nvSpPr>
        <p:spPr>
          <a:xfrm>
            <a:off x="1605277" y="429373"/>
            <a:ext cx="25392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36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en-US" dirty="0" err="1">
                <a:sym typeface="Times New Roman"/>
              </a:rPr>
              <a:t>Проблема</a:t>
            </a:r>
            <a:endParaRPr dirty="0">
              <a:sym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1FDF22-DF70-2160-6B20-B906C4265332}"/>
              </a:ext>
            </a:extLst>
          </p:cNvPr>
          <p:cNvSpPr txBox="1"/>
          <p:nvPr/>
        </p:nvSpPr>
        <p:spPr>
          <a:xfrm>
            <a:off x="647228" y="1566801"/>
            <a:ext cx="110845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just"/>
            <a:r>
              <a:rPr lang="ru-RU" dirty="0"/>
              <a:t>Нехватка практических навыков и знаний о традиционных ремеслах среди студентов приводит к культурной утрате, а также отсутствию интереса к художественному и прикладному творчеству. Молодежь зачастую не осознаёт ценности ручного труда и мастерства.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g2da8350fc9d_0_4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55" name="Google Shape;155;g2da8350fc9d_0_4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" name="Google Shape;156;g2da8350fc9d_0_4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7" name="Google Shape;157;g2da8350fc9d_0_4"/>
          <p:cNvGrpSpPr/>
          <p:nvPr/>
        </p:nvGrpSpPr>
        <p:grpSpPr>
          <a:xfrm>
            <a:off x="0" y="1269549"/>
            <a:ext cx="2624940" cy="97200"/>
            <a:chOff x="0" y="692501"/>
            <a:chExt cx="2624940" cy="97200"/>
          </a:xfrm>
        </p:grpSpPr>
        <p:sp>
          <p:nvSpPr>
            <p:cNvPr id="158" name="Google Shape;158;g2da8350fc9d_0_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" name="Google Shape;159;g2da8350fc9d_0_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" name="Google Shape;160;g2da8350fc9d_0_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" name="Google Shape;161;g2da8350fc9d_0_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" name="Google Shape;162;g2da8350fc9d_0_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63" name="Google Shape;163;g2da8350fc9d_0_4"/>
          <p:cNvSpPr txBox="1"/>
          <p:nvPr/>
        </p:nvSpPr>
        <p:spPr>
          <a:xfrm>
            <a:off x="1641107" y="391840"/>
            <a:ext cx="25392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36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en-US" dirty="0" err="1">
                <a:sym typeface="Times New Roman"/>
              </a:rPr>
              <a:t>Решение</a:t>
            </a:r>
            <a:endParaRPr dirty="0">
              <a:sym typeface="Times New 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D37338-D31F-0EC4-8C81-3202EA9B6C27}"/>
              </a:ext>
            </a:extLst>
          </p:cNvPr>
          <p:cNvSpPr txBox="1"/>
          <p:nvPr/>
        </p:nvSpPr>
        <p:spPr>
          <a:xfrm>
            <a:off x="3033944" y="3277331"/>
            <a:ext cx="61033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DB76C17-1910-4576-AC19-BAA1E0AEE170}"/>
              </a:ext>
            </a:extLst>
          </p:cNvPr>
          <p:cNvSpPr/>
          <p:nvPr/>
        </p:nvSpPr>
        <p:spPr>
          <a:xfrm>
            <a:off x="1641107" y="1804319"/>
            <a:ext cx="99592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1D1D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мастер-классов с участием преподавателей, которые проведут обучающие сессии, поделятся своим опытом и знанием. Это даст возможность студентам не только осваивать новые навыки, но и познакомиться с историей и значением каждого ремесла.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g2da8350fc9d_0_43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87" name="Google Shape;187;g2da8350fc9d_0_43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8" name="Google Shape;188;g2da8350fc9d_0_43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9" name="Google Shape;189;g2da8350fc9d_0_43"/>
          <p:cNvGrpSpPr/>
          <p:nvPr/>
        </p:nvGrpSpPr>
        <p:grpSpPr>
          <a:xfrm>
            <a:off x="0" y="1020142"/>
            <a:ext cx="2624940" cy="97200"/>
            <a:chOff x="0" y="692501"/>
            <a:chExt cx="2624940" cy="97200"/>
          </a:xfrm>
        </p:grpSpPr>
        <p:sp>
          <p:nvSpPr>
            <p:cNvPr id="190" name="Google Shape;190;g2da8350fc9d_0_4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1" name="Google Shape;191;g2da8350fc9d_0_4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2" name="Google Shape;192;g2da8350fc9d_0_4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3" name="Google Shape;193;g2da8350fc9d_0_4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4" name="Google Shape;194;g2da8350fc9d_0_4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96" name="Google Shape;196;g2da8350fc9d_0_43"/>
          <p:cNvSpPr txBox="1"/>
          <p:nvPr/>
        </p:nvSpPr>
        <p:spPr>
          <a:xfrm>
            <a:off x="1267539" y="161635"/>
            <a:ext cx="70109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36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ru-RU" dirty="0">
                <a:sym typeface="Times New Roman"/>
              </a:rPr>
              <a:t>Выбранные направления</a:t>
            </a:r>
            <a:endParaRPr dirty="0">
              <a:sym typeface="Times New Roman"/>
            </a:endParaRPr>
          </a:p>
        </p:txBody>
      </p:sp>
      <p:sp>
        <p:nvSpPr>
          <p:cNvPr id="197" name="Google Shape;197;g2da8350fc9d_0_43"/>
          <p:cNvSpPr txBox="1"/>
          <p:nvPr/>
        </p:nvSpPr>
        <p:spPr>
          <a:xfrm>
            <a:off x="673166" y="1237216"/>
            <a:ext cx="98147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ym typeface="Times New Roman"/>
              </a:rPr>
              <a:t>Керамика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ym typeface="Times New Roman"/>
              </a:rPr>
              <a:t>Роспись по дереву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ym typeface="Times New Roman"/>
              </a:rPr>
              <a:t>Свечное дело</a:t>
            </a:r>
          </a:p>
          <a:p>
            <a:endParaRPr lang="ru-RU" dirty="0"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dirty="0"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da8c566e45_1_23"/>
          <p:cNvSpPr txBox="1"/>
          <p:nvPr/>
        </p:nvSpPr>
        <p:spPr>
          <a:xfrm>
            <a:off x="306688" y="1942616"/>
            <a:ext cx="101371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ym typeface="Times New Roman"/>
              </a:rPr>
              <a:t>Сотрудничество с музеями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ym typeface="Times New Roman"/>
              </a:rPr>
              <a:t>Выпуск наборов для персонального мастер-класса</a:t>
            </a:r>
            <a:endParaRPr dirty="0">
              <a:sym typeface="Times New Roman"/>
            </a:endParaRPr>
          </a:p>
        </p:txBody>
      </p:sp>
      <p:sp>
        <p:nvSpPr>
          <p:cNvPr id="205" name="Google Shape;205;g2da8c566e45_1_23"/>
          <p:cNvSpPr txBox="1"/>
          <p:nvPr/>
        </p:nvSpPr>
        <p:spPr>
          <a:xfrm>
            <a:off x="374925" y="1203983"/>
            <a:ext cx="6280518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36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en-US" dirty="0" err="1">
                <a:sym typeface="Times New Roman"/>
              </a:rPr>
              <a:t>Перспектива</a:t>
            </a:r>
            <a:r>
              <a:rPr lang="en-US" dirty="0">
                <a:sym typeface="Times New Roman"/>
              </a:rPr>
              <a:t> и </a:t>
            </a:r>
            <a:r>
              <a:rPr lang="en-US" dirty="0" err="1">
                <a:sym typeface="Times New Roman"/>
              </a:rPr>
              <a:t>потенциал</a:t>
            </a:r>
            <a:endParaRPr dirty="0">
              <a:sym typeface="Times New Roman"/>
            </a:endParaRPr>
          </a:p>
        </p:txBody>
      </p:sp>
      <p:grpSp>
        <p:nvGrpSpPr>
          <p:cNvPr id="207" name="Google Shape;207;g2da8c566e45_1_23"/>
          <p:cNvGrpSpPr/>
          <p:nvPr/>
        </p:nvGrpSpPr>
        <p:grpSpPr>
          <a:xfrm>
            <a:off x="0" y="1002715"/>
            <a:ext cx="2624940" cy="97200"/>
            <a:chOff x="0" y="692501"/>
            <a:chExt cx="2624940" cy="97200"/>
          </a:xfrm>
        </p:grpSpPr>
        <p:sp>
          <p:nvSpPr>
            <p:cNvPr id="208" name="Google Shape;208;g2da8c566e45_1_2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9" name="Google Shape;209;g2da8c566e45_1_2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0" name="Google Shape;210;g2da8c566e45_1_2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1" name="Google Shape;211;g2da8c566e45_1_2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2" name="Google Shape;212;g2da8c566e45_1_2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13" name="Google Shape;213;g2da8c566e45_1_23"/>
          <p:cNvSpPr txBox="1"/>
          <p:nvPr/>
        </p:nvSpPr>
        <p:spPr>
          <a:xfrm>
            <a:off x="1029402" y="264082"/>
            <a:ext cx="4284222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36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en-US" dirty="0" err="1">
                <a:sym typeface="Times New Roman"/>
              </a:rPr>
              <a:t>Планы</a:t>
            </a:r>
            <a:r>
              <a:rPr lang="en-US" dirty="0">
                <a:sym typeface="Times New Roman"/>
              </a:rPr>
              <a:t> </a:t>
            </a:r>
            <a:r>
              <a:rPr lang="en-US" dirty="0" err="1">
                <a:sym typeface="Times New Roman"/>
              </a:rPr>
              <a:t>развития</a:t>
            </a:r>
            <a:endParaRPr dirty="0"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>
            <a:extLst>
              <a:ext uri="{FF2B5EF4-FFF2-40B4-BE49-F238E27FC236}">
                <a16:creationId xmlns:a16="http://schemas.microsoft.com/office/drawing/2014/main" id="{A9425262-219F-5E59-E4C5-6CE0F8018A08}"/>
              </a:ext>
            </a:extLst>
          </p:cNvPr>
          <p:cNvSpPr txBox="1"/>
          <p:nvPr/>
        </p:nvSpPr>
        <p:spPr>
          <a:xfrm>
            <a:off x="3863836" y="254643"/>
            <a:ext cx="4464328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36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ru-RU" dirty="0"/>
              <a:t>Площадка</a:t>
            </a:r>
            <a:endParaRPr lang="en-US" dirty="0"/>
          </a:p>
        </p:txBody>
      </p:sp>
      <p:sp>
        <p:nvSpPr>
          <p:cNvPr id="6" name="Google Shape;204;g2da8c566e45_1_23">
            <a:extLst>
              <a:ext uri="{FF2B5EF4-FFF2-40B4-BE49-F238E27FC236}">
                <a16:creationId xmlns:a16="http://schemas.microsoft.com/office/drawing/2014/main" id="{9483EDC2-E503-4802-B524-C63D89B84D09}"/>
              </a:ext>
            </a:extLst>
          </p:cNvPr>
          <p:cNvSpPr txBox="1"/>
          <p:nvPr/>
        </p:nvSpPr>
        <p:spPr>
          <a:xfrm>
            <a:off x="593559" y="1216475"/>
            <a:ext cx="101371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ym typeface="Times New Roman"/>
              </a:rPr>
              <a:t>Политехнический институт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ym typeface="Times New Roman"/>
              </a:rPr>
              <a:t>«Точка кипения»</a:t>
            </a:r>
            <a:endParaRPr dirty="0"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0"/>
          <p:cNvSpPr/>
          <p:nvPr/>
        </p:nvSpPr>
        <p:spPr>
          <a:xfrm>
            <a:off x="6103138" y="1726072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10"/>
          <p:cNvSpPr/>
          <p:nvPr/>
        </p:nvSpPr>
        <p:spPr>
          <a:xfrm>
            <a:off x="9851925" y="5342113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10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0"/>
          <p:cNvSpPr txBox="1"/>
          <p:nvPr/>
        </p:nvSpPr>
        <p:spPr>
          <a:xfrm>
            <a:off x="378401" y="983544"/>
            <a:ext cx="571046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en-US" sz="69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en-US" sz="7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endParaRPr sz="260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lnSpc>
                <a:spcPct val="150000"/>
              </a:lnSpc>
              <a:buClr>
                <a:srgbClr val="8F00FF"/>
              </a:buClr>
              <a:buSzPts val="2300"/>
            </a:pPr>
            <a:r>
              <a:rPr lang="ru-RU" sz="2700" i="1" dirty="0">
                <a:solidFill>
                  <a:srgbClr val="8F00FF"/>
                </a:solidFill>
                <a:latin typeface="Times New Roman"/>
                <a:cs typeface="Times New Roman"/>
                <a:sym typeface="Times New Roman"/>
              </a:rPr>
              <a:t>Подкидышева Мария Денисовна</a:t>
            </a:r>
            <a:endParaRPr sz="2700" i="1" dirty="0">
              <a:solidFill>
                <a:srgbClr val="8F00FF"/>
              </a:solidFill>
              <a:latin typeface="Times New Roman"/>
              <a:cs typeface="Times New Roman"/>
              <a:sym typeface="Times New Roman"/>
            </a:endParaRPr>
          </a:p>
          <a:p>
            <a:pPr algn="ctr">
              <a:lnSpc>
                <a:spcPct val="150000"/>
              </a:lnSpc>
              <a:buClr>
                <a:srgbClr val="8F00FF"/>
              </a:buClr>
              <a:buSzPts val="2300"/>
            </a:pPr>
            <a:r>
              <a:rPr lang="en-US" sz="2700" i="1" dirty="0" err="1">
                <a:solidFill>
                  <a:srgbClr val="8F00FF"/>
                </a:solidFill>
                <a:latin typeface="Times New Roman"/>
                <a:cs typeface="Times New Roman"/>
                <a:sym typeface="Times New Roman"/>
              </a:rPr>
              <a:t>телефон</a:t>
            </a:r>
            <a:r>
              <a:rPr lang="en-US" sz="2700" i="1" dirty="0">
                <a:solidFill>
                  <a:srgbClr val="8F00FF"/>
                </a:solidFill>
                <a:latin typeface="Times New Roman"/>
                <a:cs typeface="Times New Roman"/>
                <a:sym typeface="Times New Roman"/>
              </a:rPr>
              <a:t> 89</a:t>
            </a:r>
            <a:r>
              <a:rPr lang="ru-RU" sz="2700" i="1" dirty="0">
                <a:solidFill>
                  <a:srgbClr val="8F00FF"/>
                </a:solidFill>
                <a:latin typeface="Times New Roman"/>
                <a:cs typeface="Times New Roman"/>
                <a:sym typeface="Times New Roman"/>
              </a:rPr>
              <a:t>217383193</a:t>
            </a:r>
            <a:endParaRPr sz="2700" i="1" dirty="0">
              <a:solidFill>
                <a:srgbClr val="8F00FF"/>
              </a:solidFill>
              <a:latin typeface="Times New Roman"/>
              <a:cs typeface="Times New Roman"/>
              <a:sym typeface="Times New Roman"/>
            </a:endParaRPr>
          </a:p>
          <a:p>
            <a:pPr algn="ctr">
              <a:lnSpc>
                <a:spcPct val="150000"/>
              </a:lnSpc>
              <a:buClr>
                <a:srgbClr val="8F00FF"/>
              </a:buClr>
              <a:buSzPts val="2300"/>
            </a:pPr>
            <a:r>
              <a:rPr lang="en-US" sz="2700" i="1" dirty="0" err="1">
                <a:solidFill>
                  <a:srgbClr val="8F00FF"/>
                </a:solidFill>
                <a:latin typeface="Times New Roman"/>
                <a:cs typeface="Times New Roman"/>
                <a:sym typeface="Times New Roman"/>
              </a:rPr>
              <a:t>почта</a:t>
            </a:r>
            <a:r>
              <a:rPr lang="en-US" sz="2700" i="1" dirty="0">
                <a:solidFill>
                  <a:srgbClr val="8F00FF"/>
                </a:solidFill>
                <a:latin typeface="Times New Roman"/>
                <a:cs typeface="Times New Roman"/>
                <a:sym typeface="Times New Roman"/>
              </a:rPr>
              <a:t> mariapodkidyseva@gmail.com</a:t>
            </a:r>
            <a:endParaRPr sz="2700" i="1" dirty="0">
              <a:solidFill>
                <a:srgbClr val="8F00FF"/>
              </a:solidFill>
              <a:latin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173</Words>
  <Application>Microsoft Office PowerPoint</Application>
  <PresentationFormat>Широкоэкранный</PresentationFormat>
  <Paragraphs>33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Helvetica Neue</vt:lpstr>
      <vt:lpstr>Arial</vt:lpstr>
      <vt:lpstr>Roboto Condensed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Станислав Сапельников</cp:lastModifiedBy>
  <cp:revision>7</cp:revision>
  <dcterms:modified xsi:type="dcterms:W3CDTF">2024-10-28T07:44:22Z</dcterms:modified>
</cp:coreProperties>
</file>