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Raleway ExtraBold"/>
      <p:bold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Raleway Medium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Century Gothic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4511C7C-2534-48BA-A2AA-D18235E2AC65}">
  <a:tblStyle styleId="{04511C7C-2534-48BA-A2AA-D18235E2AC6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Medium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CenturyGothic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italic.fntdata"/><Relationship Id="rId47" Type="http://schemas.openxmlformats.org/officeDocument/2006/relationships/font" Target="fonts/CenturyGothic-bold.fntdata"/><Relationship Id="rId49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33" Type="http://schemas.openxmlformats.org/officeDocument/2006/relationships/font" Target="fonts/RalewayExtraBold-boldItalic.fntdata"/><Relationship Id="rId32" Type="http://schemas.openxmlformats.org/officeDocument/2006/relationships/font" Target="fonts/RalewayExtraBold-bold.fntdata"/><Relationship Id="rId35" Type="http://schemas.openxmlformats.org/officeDocument/2006/relationships/font" Target="fonts/Roboto-bold.fntdata"/><Relationship Id="rId34" Type="http://schemas.openxmlformats.org/officeDocument/2006/relationships/font" Target="fonts/Roboto-regular.fntdata"/><Relationship Id="rId37" Type="http://schemas.openxmlformats.org/officeDocument/2006/relationships/font" Target="fonts/Roboto-boldItalic.fntdata"/><Relationship Id="rId36" Type="http://schemas.openxmlformats.org/officeDocument/2006/relationships/font" Target="fonts/Roboto-italic.fntdata"/><Relationship Id="rId39" Type="http://schemas.openxmlformats.org/officeDocument/2006/relationships/font" Target="fonts/RalewayMedium-bold.fntdata"/><Relationship Id="rId38" Type="http://schemas.openxmlformats.org/officeDocument/2006/relationships/font" Target="fonts/RalewayMedium-regular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29" Type="http://schemas.openxmlformats.org/officeDocument/2006/relationships/font" Target="fonts/RalewaySemiBold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84e12417a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g284e12417aa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eb3d05058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eb3d05058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eb3d05058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1eb3d05058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0" name="Google Shape;32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Relationship Id="rId5" Type="http://schemas.openxmlformats.org/officeDocument/2006/relationships/image" Target="../media/image3.jp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maiorov.rus01@gmail.com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207350" y="1098600"/>
            <a:ext cx="25092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5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PixelAI</a:t>
            </a:r>
            <a:endParaRPr b="1" sz="5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211050" y="2514450"/>
            <a:ext cx="45018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Нейронные сети</a:t>
            </a:r>
            <a:r>
              <a:rPr lang="ru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- это будущее, которое уже наступило!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118" name="Google Shape;11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95738" y="3654213"/>
            <a:ext cx="1489275" cy="148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/>
          <p:nvPr>
            <p:ph idx="1" type="body"/>
          </p:nvPr>
        </p:nvSpPr>
        <p:spPr>
          <a:xfrm>
            <a:off x="307650" y="1708951"/>
            <a:ext cx="6658800" cy="25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36"/>
              <a:buNone/>
            </a:pPr>
            <a:r>
              <a:rPr lang="ru" sz="1355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Развитие современных мобильных устройств, таких как смартфоны и планшеты, ведет к постоянному улучшению их характеристик: стоимость, компактность и энергопотребление. Однако, в бюджетных моделях, для достижения этих характеристик, часто снижается производительность графической подсистемы и качество камеры. В связи с этим возникает актуальная задача разработки приложений, способных улучшить качество получаемых фотографий после их съемки.</a:t>
            </a:r>
            <a:endParaRPr sz="1485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4706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Целевая аудитория может быть описана как люди, имеющие смартфоны на базе Android и интересующиеся улучшением качества своих фотографий с помощью интеллектуальных алгоритмов обработки изображений. Это могут быть как обычные пользователи, так и профессионалы в различных областях, которые нуждаются в высококачественных фотографиях для своей деятельности.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676746" y="76625"/>
            <a:ext cx="2408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590500" y="1219000"/>
            <a:ext cx="7706100" cy="3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Ограниченные встроенные инструменты:</a:t>
            </a:r>
            <a:r>
              <a:rPr lang="ru">
                <a:solidFill>
                  <a:srgbClr val="132C40"/>
                </a:solidFill>
              </a:rPr>
              <a:t> Большинство бюджетных Android-устройств имеют ограниченные функции обработки фотографий, их встроенные камеры и редакторы могут не предоставлять достаточно возможностей для улучшения качества снимков.</a:t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Сложные приложения обработки изображений:</a:t>
            </a:r>
            <a:r>
              <a:rPr lang="ru">
                <a:solidFill>
                  <a:srgbClr val="132C40"/>
                </a:solidFill>
              </a:rPr>
              <a:t> Существует множество приложений для обработки изображений в магазинах приложений, но многие из них могут быть сложными для использования обычными пользователями, особенно теми, кто не знаком с профессиональными инструментами редактирования фотографий.</a:t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Неэффективное ручное редактирование:</a:t>
            </a:r>
            <a:r>
              <a:rPr lang="ru">
                <a:solidFill>
                  <a:srgbClr val="132C40"/>
                </a:solidFill>
              </a:rPr>
              <a:t> Ручное редактирование фотографий требует времени и навыков, и далеко не все пользователи готовы или способны проводить его.</a:t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2832693" y="766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6675" y="1506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3557853" y="183125"/>
            <a:ext cx="2028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576275" y="903975"/>
            <a:ext cx="8212800" cy="24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Научно-технологическое решение, лежащее в основе нашего стартап-проекта, - это интеграция и использование нейронных сетей и искусственного интеллекта (ИИ) для улучшения качества фотографий, сделанных на мобильных устройствах под управлением Android.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Мы использовали передовые модели нейронных сетей </a:t>
            </a: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ESRGAN</a:t>
            </a:r>
            <a:r>
              <a:rPr lang="ru">
                <a:solidFill>
                  <a:srgbClr val="132C40"/>
                </a:solidFill>
              </a:rPr>
              <a:t>, обученные на огромных наборах данных изображений, для автоматической обработки и улучшения фотографий.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2783981" y="1289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9110" y="-15630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9054" y="41770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9054" y="19322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9054" y="30918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884" y="2028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9138" y="2415438"/>
            <a:ext cx="6467475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 txBox="1"/>
          <p:nvPr/>
        </p:nvSpPr>
        <p:spPr>
          <a:xfrm>
            <a:off x="3066425" y="4535325"/>
            <a:ext cx="323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 SemiBold"/>
                <a:ea typeface="Raleway SemiBold"/>
                <a:cs typeface="Raleway SemiBold"/>
                <a:sym typeface="Raleway SemiBold"/>
              </a:rPr>
              <a:t>Сравнение с популярными алгоритмами</a:t>
            </a:r>
            <a:endParaRPr sz="110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67750" y="2571738"/>
            <a:ext cx="1271400" cy="13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PSNR </a:t>
            </a: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это метрика, используемая для измерения </a:t>
            </a:r>
            <a:r>
              <a:rPr lang="ru" sz="900" u="sng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качества</a:t>
            </a: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сжатых или обработанных изображений или видео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768973" y="1606300"/>
            <a:ext cx="64107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“PixelAI”,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владельцам смартфонов на базе Android,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которые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стремятся улучшить качество своих фотографий с использованием интеллектуальных алгоритмов обработки изображений.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Наши клиенты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активно используют фотографии в своей деятельности и ощущают необходимость в высококачественных изображениях.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решаем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проблему низкокачественных фотографий, применяя передовые модели нейронных сетей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ESRGAN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обученные на обширных наборах данных изображений, и предоставляем высококачественные изображения как результат обработки.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253804" y="455435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253807" y="46697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18351" y="243713"/>
            <a:ext cx="15885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418350" y="231450"/>
            <a:ext cx="4715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1253688" y="1837525"/>
            <a:ext cx="1248300" cy="12483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rgbClr val="3C8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endParaRPr b="1" sz="2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979788" y="3085825"/>
            <a:ext cx="17961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Мировой</a:t>
            </a:r>
            <a:r>
              <a:rPr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рынок дохода с приложений IOS и ANDROID</a:t>
            </a:r>
            <a:b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8 284 815 000 000 ₽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3049788" y="1837525"/>
            <a:ext cx="1248300" cy="12483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rgbClr val="3C8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</a:t>
            </a:r>
            <a:r>
              <a:rPr b="1" lang="ru" sz="2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AM</a:t>
            </a:r>
            <a:endParaRPr b="1" sz="2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2775888" y="3085825"/>
            <a:ext cx="17961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Рынок приложений Android</a:t>
            </a:r>
            <a:b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3 820 220 250 000 ₽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4845888" y="1837525"/>
            <a:ext cx="1248300" cy="12483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rgbClr val="3C8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1" lang="ru" sz="2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AM</a:t>
            </a:r>
            <a:endParaRPr b="1" sz="2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4571988" y="3186400"/>
            <a:ext cx="17961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Объем рынка приложений для работы с изображением</a:t>
            </a:r>
            <a:b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1 950 500 000</a:t>
            </a: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руб.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6641988" y="1837525"/>
            <a:ext cx="1248300" cy="1248300"/>
          </a:xfrm>
          <a:prstGeom prst="ellipse">
            <a:avLst/>
          </a:prstGeom>
          <a:solidFill>
            <a:srgbClr val="9900FF"/>
          </a:solidFill>
          <a:ln cap="flat" cmpd="sng" w="9525">
            <a:solidFill>
              <a:srgbClr val="3C8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</a:t>
            </a:r>
            <a:r>
              <a:rPr b="1" lang="ru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endParaRPr b="1" sz="24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6368088" y="3085825"/>
            <a:ext cx="17961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PixelIA</a:t>
            </a:r>
            <a:b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9 752 500</a:t>
            </a:r>
            <a:r>
              <a:rPr b="1"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руб.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10" name="Google Shape;210;p31"/>
          <p:cNvCxnSpPr>
            <a:stCxn id="202" idx="6"/>
            <a:endCxn id="204" idx="2"/>
          </p:cNvCxnSpPr>
          <p:nvPr/>
        </p:nvCxnSpPr>
        <p:spPr>
          <a:xfrm>
            <a:off x="2501988" y="2461675"/>
            <a:ext cx="547800" cy="0"/>
          </a:xfrm>
          <a:prstGeom prst="straightConnector1">
            <a:avLst/>
          </a:prstGeom>
          <a:noFill/>
          <a:ln cap="flat" cmpd="sng" w="28575">
            <a:solidFill>
              <a:srgbClr val="3C84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31"/>
          <p:cNvCxnSpPr>
            <a:stCxn id="204" idx="6"/>
            <a:endCxn id="206" idx="2"/>
          </p:cNvCxnSpPr>
          <p:nvPr/>
        </p:nvCxnSpPr>
        <p:spPr>
          <a:xfrm>
            <a:off x="4298088" y="2461675"/>
            <a:ext cx="547800" cy="0"/>
          </a:xfrm>
          <a:prstGeom prst="straightConnector1">
            <a:avLst/>
          </a:prstGeom>
          <a:noFill/>
          <a:ln cap="flat" cmpd="sng" w="28575">
            <a:solidFill>
              <a:srgbClr val="3C84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31"/>
          <p:cNvCxnSpPr>
            <a:stCxn id="206" idx="6"/>
            <a:endCxn id="208" idx="2"/>
          </p:cNvCxnSpPr>
          <p:nvPr/>
        </p:nvCxnSpPr>
        <p:spPr>
          <a:xfrm>
            <a:off x="6094188" y="2461675"/>
            <a:ext cx="547800" cy="0"/>
          </a:xfrm>
          <a:prstGeom prst="straightConnector1">
            <a:avLst/>
          </a:prstGeom>
          <a:noFill/>
          <a:ln cap="flat" cmpd="sng" w="28575">
            <a:solidFill>
              <a:srgbClr val="3C84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3" name="Google Shape;213;p31"/>
          <p:cNvSpPr txBox="1"/>
          <p:nvPr/>
        </p:nvSpPr>
        <p:spPr>
          <a:xfrm>
            <a:off x="457200" y="1000600"/>
            <a:ext cx="2431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Мы работаем на рынке </a:t>
            </a: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B2C</a:t>
            </a:r>
            <a:endParaRPr b="1"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300126" y="1104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457200" y="790425"/>
            <a:ext cx="7832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Char char="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Snapseed (прямой конкурент):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Бесплатное приложение с широким набором инструментов редактирования.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Отсутствие специализированных ИИ-алгоритмов для автоматической обработки фотографий.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Char char="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Adobe Lightroom (прямой конкурент):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Профессиональные инструменты редактирования и синхронизация с облаком Adobe.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Платная подписка может быть дорогой для некоторых пользователей.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Char char="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Instagram (косвенный конкурент):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Популярная социальная сеть для обмена фотографиями и видео.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Ограниченные инструменты редактирования, недостаточная специализация на улучшении качества фотографий.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2"/>
          <p:cNvSpPr txBox="1"/>
          <p:nvPr>
            <p:ph type="title"/>
          </p:nvPr>
        </p:nvSpPr>
        <p:spPr>
          <a:xfrm>
            <a:off x="300125" y="759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300126" y="1104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208400" y="655550"/>
            <a:ext cx="84483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Наша стратегия: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Мы строим нашу конкурентоспособность на следующих основных принципах: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ИИ-обогащение: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Внедрение передовых алгоритмов искусственного интеллекта для автоматической обработки фотографий, что делает наше приложение более простым и эффективным для обычных пользователей.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Удобство использования: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Разработка интуитивного интерфейса, который позволит пользователям быстро и легко улучшать свои фотографии, без необходимости в глубоких навыках редактирования.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Ценообразование: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Предоставление конкурентоспособной ценовой политики, включая бесплатную версию с ограниченным функционалом и доступные опции подписки для пользователей, которые хотят больше возможностей.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Маркетинг и партнерства: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Активное продвижение нашего приложения через социальные медиа, сотрудничество с влиятельными блогерами и фотографами, а также сотрудничество с производителями Android-устройств для предустановки наших приложений.</a:t>
            </a:r>
            <a:endParaRPr sz="1200"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3"/>
          <p:cNvSpPr txBox="1"/>
          <p:nvPr>
            <p:ph type="title"/>
          </p:nvPr>
        </p:nvSpPr>
        <p:spPr>
          <a:xfrm>
            <a:off x="300125" y="759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/>
          <p:nvPr/>
        </p:nvSpPr>
        <p:spPr>
          <a:xfrm>
            <a:off x="119966" y="3718929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119969" y="383427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581868" y="2150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4"/>
          <p:cNvSpPr txBox="1"/>
          <p:nvPr>
            <p:ph type="title"/>
          </p:nvPr>
        </p:nvSpPr>
        <p:spPr>
          <a:xfrm>
            <a:off x="581867" y="2028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526768" y="1270006"/>
            <a:ext cx="79932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разрабатывать </a:t>
            </a:r>
            <a:r>
              <a:rPr b="1" lang="ru"/>
              <a:t>приложение по обработке </a:t>
            </a:r>
            <a:r>
              <a:rPr b="1" lang="ru"/>
              <a:t>изображения</a:t>
            </a:r>
            <a:r>
              <a:rPr lang="ru"/>
              <a:t> нейросетевыми моделями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</a:t>
            </a:r>
            <a:r>
              <a:rPr b="1" lang="ru"/>
              <a:t>~1000000</a:t>
            </a:r>
            <a:r>
              <a:rPr lang="ru"/>
              <a:t> рублей.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В нашем приложении будут покупать </a:t>
            </a:r>
            <a:r>
              <a:rPr b="1" lang="ru"/>
              <a:t>подписку</a:t>
            </a:r>
            <a:r>
              <a:rPr lang="ru"/>
              <a:t>, которая дает доступ к более передовым алгоритмам обработки, снимает ограничение по кол-ву обработок и т.д.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Разрабатываемое приложение может пригодиться: </a:t>
            </a:r>
            <a:r>
              <a:rPr b="1" lang="ru"/>
              <a:t>блогерам и создателям иного контента, фотолюбителям, медийным компаниям и рекламным </a:t>
            </a:r>
            <a:r>
              <a:rPr b="1" lang="ru"/>
              <a:t>агентствам, пользователям с отсутствующим интернетом.</a:t>
            </a:r>
            <a:endParaRPr b="1"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</a:t>
            </a:r>
            <a:r>
              <a:rPr b="1" lang="ru"/>
              <a:t>зарабатывать на рекламе</a:t>
            </a:r>
            <a:r>
              <a:rPr lang="ru"/>
              <a:t> в приложении.</a:t>
            </a:r>
            <a:endParaRPr/>
          </a:p>
        </p:txBody>
      </p:sp>
      <p:sp>
        <p:nvSpPr>
          <p:cNvPr id="249" name="Google Shape;24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1151025" y="81450"/>
            <a:ext cx="66048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3000">
                <a:solidFill>
                  <a:schemeClr val="dk1"/>
                </a:solidFill>
              </a:rPr>
              <a:t>ТЕХНОЛОГИЧНОСТЬ РЕШЕНИЯ</a:t>
            </a:r>
            <a:endParaRPr/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428075" y="890775"/>
            <a:ext cx="7993200" cy="41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Одним из главных конкурентных преимуществ нашего приложения является его способность выполнять обработку изображений </a:t>
            </a: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непосредственно на устройстве пользователя</a:t>
            </a:r>
            <a:r>
              <a:rPr lang="ru">
                <a:solidFill>
                  <a:srgbClr val="132C40"/>
                </a:solidFill>
              </a:rPr>
              <a:t>. Это означает, что весь процесс улучшения и оптимизации фотографий происходит внутри смартфона, а не на удаленных серверах сторонних сервисов. Вот почему это важно и как это может быть полезно:</a:t>
            </a:r>
            <a:endParaRPr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b="1" lang="ru">
                <a:solidFill>
                  <a:srgbClr val="132C40"/>
                </a:solidFill>
              </a:rPr>
              <a:t>Повышенная безопасность:</a:t>
            </a:r>
            <a:endParaRPr b="1">
              <a:solidFill>
                <a:srgbClr val="132C40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Обработка фотографий на целевом устройстве обеспечивает дополнительный уровень конфиденциальности. Ваши личные изображения и данные остаются на вашем устройстве и не передаются через интернет третьим сторонам.</a:t>
            </a:r>
            <a:endParaRPr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b="1" lang="ru">
                <a:solidFill>
                  <a:srgbClr val="132C40"/>
                </a:solidFill>
              </a:rPr>
              <a:t>Скорость и производительность:</a:t>
            </a:r>
            <a:endParaRPr b="1">
              <a:solidFill>
                <a:srgbClr val="132C40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Поскольку обработка происходит локально, это позволяет значительно сэкономить время. Нет необходимости загружать изображения на сервер и ждать их обработки. Результаты видны мгновенно, что повышает эффективность и удобство использования.</a:t>
            </a:r>
            <a:endParaRPr>
              <a:solidFill>
                <a:srgbClr val="132C40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b="1" lang="ru">
                <a:solidFill>
                  <a:srgbClr val="132C40"/>
                </a:solidFill>
              </a:rPr>
              <a:t>Оффлайн-режим:</a:t>
            </a:r>
            <a:endParaRPr b="1">
              <a:solidFill>
                <a:srgbClr val="132C40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Возможность работать с изображениями в оффлайн-режиме делает наше приложение удобным и доступным в любых условиях. Нет необходимости в постоянном интернет-соединении, что особенно ценно в удаленных или ограниченных местах.</a:t>
            </a:r>
            <a:endParaRPr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457193" y="814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75" y="1554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/>
          <p:nvPr>
            <p:ph type="title"/>
          </p:nvPr>
        </p:nvSpPr>
        <p:spPr>
          <a:xfrm>
            <a:off x="66042" y="3221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6"/>
          <p:cNvSpPr txBox="1"/>
          <p:nvPr>
            <p:ph idx="1" type="body"/>
          </p:nvPr>
        </p:nvSpPr>
        <p:spPr>
          <a:xfrm>
            <a:off x="66050" y="1315325"/>
            <a:ext cx="44325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>
                <a:solidFill>
                  <a:srgbClr val="132C40"/>
                </a:solidFill>
              </a:rPr>
              <a:t>Демо-приложение:</a:t>
            </a:r>
            <a:r>
              <a:rPr lang="ru">
                <a:solidFill>
                  <a:srgbClr val="132C40"/>
                </a:solidFill>
              </a:rPr>
              <a:t> было разработано демонстрационное приложение с частично полным функционалом, которое продемонстрировало возможности наших интеллектуальных алгоритмов обработки изображений. Данное демо-приложение было успешно протестировано и вызвало большой интерес у пользователей.</a:t>
            </a:r>
            <a:endParaRPr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>
                <a:solidFill>
                  <a:srgbClr val="132C40"/>
                </a:solidFill>
              </a:rPr>
              <a:t>Позитивная обратная связь:</a:t>
            </a:r>
            <a:r>
              <a:rPr lang="ru">
                <a:solidFill>
                  <a:srgbClr val="132C40"/>
                </a:solidFill>
              </a:rPr>
              <a:t> была получена положительная обратная связь от наших тестовых пользователе</a:t>
            </a:r>
            <a:r>
              <a:rPr lang="ru">
                <a:solidFill>
                  <a:srgbClr val="132C40"/>
                </a:solidFill>
              </a:rPr>
              <a:t>й</a:t>
            </a:r>
            <a:r>
              <a:rPr lang="ru">
                <a:solidFill>
                  <a:srgbClr val="132C40"/>
                </a:solidFill>
              </a:rPr>
              <a:t>, что подтверждает эффективность наших алгоритмов и удовлетворение пользователей.</a:t>
            </a:r>
            <a:endParaRPr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125" y="451562"/>
            <a:ext cx="3972125" cy="44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/>
          <p:nvPr/>
        </p:nvSpPr>
        <p:spPr>
          <a:xfrm>
            <a:off x="66041" y="455435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 txBox="1"/>
          <p:nvPr/>
        </p:nvSpPr>
        <p:spPr>
          <a:xfrm>
            <a:off x="66044" y="46697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>
            <p:ph type="title"/>
          </p:nvPr>
        </p:nvSpPr>
        <p:spPr>
          <a:xfrm>
            <a:off x="2244142" y="3149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p37"/>
          <p:cNvSpPr txBox="1"/>
          <p:nvPr>
            <p:ph idx="1" type="body"/>
          </p:nvPr>
        </p:nvSpPr>
        <p:spPr>
          <a:xfrm>
            <a:off x="66050" y="1322525"/>
            <a:ext cx="42012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Бакалаврская</a:t>
            </a:r>
            <a:r>
              <a:rPr b="1" lang="ru">
                <a:solidFill>
                  <a:srgbClr val="132C40"/>
                </a:solidFill>
              </a:rPr>
              <a:t> работа: </a:t>
            </a:r>
            <a:r>
              <a:rPr lang="ru">
                <a:solidFill>
                  <a:srgbClr val="132C40"/>
                </a:solidFill>
              </a:rPr>
              <a:t>по данной теме была подготовлена и защищена </a:t>
            </a:r>
            <a:r>
              <a:rPr lang="ru">
                <a:solidFill>
                  <a:srgbClr val="132C40"/>
                </a:solidFill>
              </a:rPr>
              <a:t>бакалаврская</a:t>
            </a:r>
            <a:r>
              <a:rPr lang="ru">
                <a:solidFill>
                  <a:srgbClr val="132C40"/>
                </a:solidFill>
              </a:rPr>
              <a:t> работа.</a:t>
            </a:r>
            <a:endParaRPr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b="1" lang="ru">
                <a:solidFill>
                  <a:srgbClr val="132C40"/>
                </a:solidFill>
              </a:rPr>
              <a:t>Научная статья</a:t>
            </a:r>
            <a:r>
              <a:rPr b="1" lang="ru">
                <a:solidFill>
                  <a:srgbClr val="132C40"/>
                </a:solidFill>
              </a:rPr>
              <a:t>:</a:t>
            </a:r>
            <a:r>
              <a:rPr lang="ru">
                <a:solidFill>
                  <a:srgbClr val="132C40"/>
                </a:solidFill>
              </a:rPr>
              <a:t> была </a:t>
            </a:r>
            <a:r>
              <a:rPr lang="ru">
                <a:solidFill>
                  <a:srgbClr val="132C40"/>
                </a:solidFill>
              </a:rPr>
              <a:t>подготовлена</a:t>
            </a:r>
            <a:r>
              <a:rPr lang="ru">
                <a:solidFill>
                  <a:srgbClr val="132C40"/>
                </a:solidFill>
              </a:rPr>
              <a:t> и опубликована научная </a:t>
            </a:r>
            <a:r>
              <a:rPr lang="ru">
                <a:solidFill>
                  <a:srgbClr val="132C40"/>
                </a:solidFill>
              </a:rPr>
              <a:t>статья</a:t>
            </a:r>
            <a:r>
              <a:rPr lang="ru">
                <a:solidFill>
                  <a:srgbClr val="132C40"/>
                </a:solidFill>
              </a:rPr>
              <a:t> по данной теме.</a:t>
            </a:r>
            <a:endParaRPr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66041" y="455435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 txBox="1"/>
          <p:nvPr/>
        </p:nvSpPr>
        <p:spPr>
          <a:xfrm>
            <a:off x="66044" y="46697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 b="0" l="0" r="0" t="13763"/>
          <a:stretch/>
        </p:blipFill>
        <p:spPr>
          <a:xfrm>
            <a:off x="4534600" y="1760000"/>
            <a:ext cx="3593800" cy="33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3" name="Google Shape;293;p38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{04511C7C-2534-48BA-A2AA-D18235E2AC65}</a:tableStyleId>
              </a:tblPr>
              <a:tblGrid>
                <a:gridCol w="2510675"/>
                <a:gridCol w="2510675"/>
                <a:gridCol w="2510675"/>
              </a:tblGrid>
              <a:tr h="29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9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9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4" name="Google Shape;29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0" name="Google Shape;3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0550" y="1391575"/>
            <a:ext cx="1331426" cy="133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456825" y="1433725"/>
            <a:ext cx="7973700" cy="10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Проработка новой технологии интеграции </a:t>
            </a:r>
            <a:r>
              <a:rPr lang="ru" sz="1300">
                <a:solidFill>
                  <a:srgbClr val="132C40"/>
                </a:solidFill>
              </a:rPr>
              <a:t>нейросетевых</a:t>
            </a:r>
            <a:r>
              <a:rPr lang="ru" sz="1300">
                <a:solidFill>
                  <a:srgbClr val="132C40"/>
                </a:solidFill>
              </a:rPr>
              <a:t> моделей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Добавление новых алгоритмов обработки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Тестирование приложения и его бизнес модели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07" name="Google Shape;30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5" name="Google Shape;315;p39"/>
          <p:cNvGraphicFramePr/>
          <p:nvPr/>
        </p:nvGraphicFramePr>
        <p:xfrm>
          <a:off x="623160" y="296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{04511C7C-2534-48BA-A2AA-D18235E2AC65}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Найти команду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Пересмотреть подход к модели создания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Приступить к детальной проработке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100">
                          <a:solidFill>
                            <a:schemeClr val="dk2"/>
                          </a:solidFill>
                        </a:rPr>
                        <a:t>∞</a:t>
                      </a:r>
                      <a:endParaRPr b="1" sz="17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Майоров Руслан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6" name="Google Shape;316;p39"/>
          <p:cNvSpPr txBox="1"/>
          <p:nvPr/>
        </p:nvSpPr>
        <p:spPr>
          <a:xfrm>
            <a:off x="530725" y="257777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152400" y="1524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Майоров Руслан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3" name="Google Shape;323;p40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@denserbich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Mail: </a:t>
            </a:r>
            <a:r>
              <a:rPr lang="ru" u="sng">
                <a:solidFill>
                  <a:schemeClr val="hlink"/>
                </a:solidFill>
                <a:hlinkClick r:id="rId3"/>
              </a:rPr>
              <a:t>maiorov.rus01@gmail.com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Майоров Руслан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24" name="Google Shape;32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