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24" r:id="rId1"/>
  </p:sldMasterIdLst>
  <p:notesMasterIdLst>
    <p:notesMasterId r:id="rId12"/>
  </p:notesMasterIdLst>
  <p:sldIdLst>
    <p:sldId id="267" r:id="rId2"/>
    <p:sldId id="256" r:id="rId3"/>
    <p:sldId id="262" r:id="rId4"/>
    <p:sldId id="257" r:id="rId5"/>
    <p:sldId id="263" r:id="rId6"/>
    <p:sldId id="258" r:id="rId7"/>
    <p:sldId id="265" r:id="rId8"/>
    <p:sldId id="259" r:id="rId9"/>
    <p:sldId id="260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3" autoAdjust="0"/>
    <p:restoredTop sz="94609" autoAdjust="0"/>
  </p:normalViewPr>
  <p:slideViewPr>
    <p:cSldViewPr>
      <p:cViewPr>
        <p:scale>
          <a:sx n="100" d="100"/>
          <a:sy n="100" d="100"/>
        </p:scale>
        <p:origin x="-946" y="41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429B4F-4F8F-4D2D-B948-45EDE72D1101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F572F3-7AC5-460E-A788-5FBC7F42B3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9198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572F3-7AC5-460E-A788-5FBC7F42B3D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572F3-7AC5-460E-A788-5FBC7F42B3D5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7175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572F3-7AC5-460E-A788-5FBC7F42B3D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7175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Генератор:</a:t>
            </a:r>
          </a:p>
          <a:p>
            <a:r>
              <a:rPr lang="ru-RU" dirty="0" smtClean="0"/>
              <a:t>Был</a:t>
            </a:r>
            <a:r>
              <a:rPr lang="ru-RU" baseline="0" dirty="0" smtClean="0"/>
              <a:t> обычный </a:t>
            </a:r>
            <a:r>
              <a:rPr lang="en-US" baseline="0" dirty="0" smtClean="0"/>
              <a:t>TTL -&gt; </a:t>
            </a:r>
            <a:r>
              <a:rPr lang="ru-RU" baseline="0" dirty="0" smtClean="0"/>
              <a:t>генератор РФ импульсов заданной амплитуды (1,2 В </a:t>
            </a:r>
            <a:r>
              <a:rPr lang="en-US" baseline="0" dirty="0" smtClean="0"/>
              <a:t>p-p</a:t>
            </a:r>
            <a:r>
              <a:rPr lang="ru-RU" baseline="0" dirty="0" smtClean="0"/>
              <a:t>) частоты (5кГц – 150 МГц) и фазы.</a:t>
            </a:r>
            <a:endParaRPr lang="en-US" baseline="0" dirty="0" smtClean="0"/>
          </a:p>
          <a:p>
            <a:r>
              <a:rPr lang="ru-RU" baseline="0" dirty="0" smtClean="0"/>
              <a:t>Осциллограф:</a:t>
            </a:r>
          </a:p>
          <a:p>
            <a:r>
              <a:rPr lang="ru-RU" baseline="0" dirty="0" smtClean="0"/>
              <a:t>Входное напряжение 0-8 В, полоса частот до 150 МГц, 5 нс на деление -</a:t>
            </a:r>
            <a:r>
              <a:rPr lang="en-US" baseline="0" dirty="0" smtClean="0"/>
              <a:t>&gt; </a:t>
            </a:r>
            <a:r>
              <a:rPr lang="ru-RU" baseline="0" dirty="0" err="1" smtClean="0"/>
              <a:t>Вх</a:t>
            </a:r>
            <a:r>
              <a:rPr lang="ru-RU" baseline="0" dirty="0" smtClean="0"/>
              <a:t> напряжение 0,2-80 В, полоса частот до 250 МГц, 2 нс на деление.</a:t>
            </a:r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D79C-A8F8-42BF-9B14-2DB3E20CB772}" type="datetime1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F3B3F-ACC4-44D7-A8B0-341F127EEEEF}" type="datetime1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7A36B-EC08-4C35-AB3E-5F110E757A3C}" type="datetime1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EE576-14FC-4FFF-A3F5-28F7D7610119}" type="datetime1">
              <a:rPr lang="ru-RU" smtClean="0"/>
              <a:t>23.05.2023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3E8C7-A763-455A-8D8A-4331A7D64CF0}" type="datetime1">
              <a:rPr lang="ru-RU" smtClean="0"/>
              <a:t>23.05.2023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8103F-45DF-4332-9F87-D1A00384FBC1}" type="datetime1">
              <a:rPr lang="ru-RU" smtClean="0"/>
              <a:t>23.05.2023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D8DAD-CFF3-4D4C-A40A-4319BA6CE234}" type="datetime1">
              <a:rPr lang="ru-RU" smtClean="0"/>
              <a:t>23.05.2023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4B4B-EF11-477C-AFD2-CCD7F76EC966}" type="datetime1">
              <a:rPr lang="ru-RU" smtClean="0"/>
              <a:t>23.05.2023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546C-9B23-43FF-9C1A-6B1DB590119B}" type="datetime1">
              <a:rPr lang="ru-RU" smtClean="0"/>
              <a:t>23.05.2023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CC652-E158-4D57-B779-702D60060D12}" type="datetime1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AE8F0-DEAF-479E-8241-890A313C870A}" type="datetime1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36853-AA5B-437A-9BE8-F468D7266A45}" type="datetime1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0" y="3906152"/>
            <a:ext cx="3020553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71" name="Квадрат"/>
          <p:cNvSpPr/>
          <p:nvPr/>
        </p:nvSpPr>
        <p:spPr>
          <a:xfrm>
            <a:off x="3020629" y="5927334"/>
            <a:ext cx="612337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/>
          </a:p>
        </p:txBody>
      </p:sp>
      <p:sp>
        <p:nvSpPr>
          <p:cNvPr id="172" name="Прямоугольник"/>
          <p:cNvSpPr/>
          <p:nvPr/>
        </p:nvSpPr>
        <p:spPr>
          <a:xfrm>
            <a:off x="3020553" y="3910830"/>
            <a:ext cx="3500458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74" name="Квадрат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6863CA9C-F1C4-22E3-A14A-BBCED3104C92}"/>
              </a:ext>
            </a:extLst>
          </p:cNvPr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6256" y="4060235"/>
            <a:ext cx="1857486" cy="1724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018" y="332656"/>
            <a:ext cx="2001725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Двойные круглые скобки 10"/>
          <p:cNvSpPr/>
          <p:nvPr/>
        </p:nvSpPr>
        <p:spPr>
          <a:xfrm>
            <a:off x="827584" y="1615120"/>
            <a:ext cx="5507956" cy="2013173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225590" y="1759135"/>
            <a:ext cx="4203124" cy="1725141"/>
          </a:xfrm>
        </p:spPr>
        <p:txBody>
          <a:bodyPr>
            <a:noAutofit/>
          </a:bodyPr>
          <a:lstStyle/>
          <a:p>
            <a:pPr algn="l"/>
            <a:r>
              <a:rPr lang="ru-RU" b="1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</a:t>
            </a:r>
            <a:r>
              <a:rPr lang="ru-RU" b="1" dirty="0" smtClean="0">
                <a:solidFill>
                  <a:srgbClr val="FF0000"/>
                </a:solidFill>
                <a:latin typeface="Gilroy-ExtraBold"/>
              </a:rPr>
              <a:t> </a:t>
            </a:r>
            <a:br>
              <a:rPr lang="ru-RU" b="1" dirty="0" smtClean="0">
                <a:solidFill>
                  <a:srgbClr val="FF0000"/>
                </a:solidFill>
                <a:latin typeface="Gilroy-ExtraBold"/>
              </a:rPr>
            </a:br>
            <a:r>
              <a:rPr lang="ru-RU" b="1" dirty="0" smtClean="0">
                <a:solidFill>
                  <a:srgbClr val="ED3833"/>
                </a:solidFill>
                <a:latin typeface="Arial Black" panose="020B0A04020102020204" pitchFamily="34" charset="0"/>
              </a:rPr>
              <a:t>Стартап</a:t>
            </a:r>
            <a:endParaRPr lang="ru-RU" b="1" dirty="0">
              <a:solidFill>
                <a:srgbClr val="ED3833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67944" y="3076211"/>
            <a:ext cx="1706284" cy="525971"/>
          </a:xfrm>
          <a:prstGeom prst="roundRect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очередь</a:t>
            </a:r>
          </a:p>
        </p:txBody>
      </p:sp>
    </p:spTree>
    <p:extLst>
      <p:ext uri="{BB962C8B-B14F-4D97-AF65-F5344CB8AC3E}">
        <p14:creationId xmlns:p14="http://schemas.microsoft.com/office/powerpoint/2010/main" xmlns="" val="3192538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324035"/>
          </a:xfrm>
        </p:spPr>
        <p:txBody>
          <a:bodyPr>
            <a:normAutofit fontScale="90000"/>
          </a:bodyPr>
          <a:lstStyle/>
          <a:p>
            <a:r>
              <a:rPr lang="ru-RU" dirty="0"/>
              <a:t>Общие сведения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7544" y="1484784"/>
            <a:ext cx="8219256" cy="4641379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2400" dirty="0" smtClean="0"/>
              <a:t>Название </a:t>
            </a:r>
            <a:r>
              <a:rPr lang="ru-RU" sz="2400" dirty="0" smtClean="0"/>
              <a:t>проекта: «Разработка программного обеспечения для спектрометров ядерного магнитного резонанса».</a:t>
            </a:r>
            <a:endParaRPr lang="ru-RU" sz="2400" dirty="0"/>
          </a:p>
          <a:p>
            <a:pPr marL="457200" indent="-457200">
              <a:buAutoNum type="arabicPeriod"/>
            </a:pPr>
            <a:r>
              <a:rPr lang="ru-RU" sz="2400" dirty="0" smtClean="0"/>
              <a:t>Письмо </a:t>
            </a:r>
            <a:r>
              <a:rPr lang="ru-RU" sz="2400" dirty="0"/>
              <a:t>поддержки от </a:t>
            </a:r>
            <a:r>
              <a:rPr lang="ru-RU" sz="2400" dirty="0" smtClean="0"/>
              <a:t>Института прикладных исследований Академии наук Республики </a:t>
            </a:r>
            <a:r>
              <a:rPr lang="ru-RU" sz="2400" dirty="0" smtClean="0"/>
              <a:t>Татарстан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Номер </a:t>
            </a:r>
            <a:r>
              <a:rPr lang="ru-RU" sz="2400" dirty="0" smtClean="0"/>
              <a:t>заявки: </a:t>
            </a:r>
            <a:r>
              <a:rPr lang="ru-RU" sz="2400" dirty="0" smtClean="0"/>
              <a:t>СтС-306216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Долгоруков </a:t>
            </a:r>
            <a:r>
              <a:rPr lang="ru-RU" sz="2400" dirty="0" smtClean="0"/>
              <a:t>Глеб Александрович</a:t>
            </a:r>
            <a:endParaRPr lang="ru-RU" sz="2400" dirty="0"/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019" y="188641"/>
            <a:ext cx="1906116" cy="68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4060235"/>
            <a:ext cx="1641462" cy="1724605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62052" y="116631"/>
            <a:ext cx="1638300" cy="648073"/>
          </a:xfrm>
          <a:prstGeom prst="rect">
            <a:avLst/>
          </a:prstGeom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37312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946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324035"/>
          </a:xfrm>
        </p:spPr>
        <p:txBody>
          <a:bodyPr>
            <a:noAutofit/>
          </a:bodyPr>
          <a:lstStyle/>
          <a:p>
            <a:r>
              <a:rPr lang="ru-RU" sz="2400" dirty="0" smtClean="0"/>
              <a:t>Письмо поддержки от Института прикладных исследований Академии наук Республики Татарстан</a:t>
            </a:r>
            <a:endParaRPr lang="ru-RU" sz="2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4060235"/>
            <a:ext cx="1641462" cy="1724605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1628800"/>
            <a:ext cx="4635500" cy="482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019" y="188641"/>
            <a:ext cx="1906116" cy="68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62052" y="116631"/>
            <a:ext cx="1638300" cy="64807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95536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«Разработка программного обеспечения для спектрометров ядерного магнитного </a:t>
            </a:r>
            <a:r>
              <a:rPr lang="ru-RU" sz="1400" dirty="0" smtClean="0"/>
              <a:t>резонанса</a:t>
            </a:r>
            <a:r>
              <a:rPr lang="en-US" sz="1400" dirty="0" smtClean="0"/>
              <a:t>.</a:t>
            </a:r>
            <a:r>
              <a:rPr lang="ru-RU" sz="1400" dirty="0" smtClean="0"/>
              <a:t>»</a:t>
            </a:r>
            <a:r>
              <a:rPr lang="ru-RU" sz="1400" dirty="0" smtClean="0"/>
              <a:t> </a:t>
            </a:r>
            <a:r>
              <a:rPr lang="ru-RU" sz="1400" dirty="0" smtClean="0"/>
              <a:t>Долгоруков Г. А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37312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946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364902"/>
          </a:xfrm>
        </p:spPr>
        <p:txBody>
          <a:bodyPr>
            <a:normAutofit fontScale="90000"/>
          </a:bodyPr>
          <a:lstStyle/>
          <a:p>
            <a:r>
              <a:rPr lang="ru-RU" dirty="0"/>
              <a:t>Решаемая проблема</a:t>
            </a: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 algn="just">
              <a:buAutoNum type="arabicPeriod"/>
            </a:pPr>
            <a:r>
              <a:rPr lang="ru-RU" dirty="0" smtClean="0"/>
              <a:t>Какую проблему помогает решить результат проекта (продукт): Множество лабораторий не могут позволить себе зарубежные коммерческие </a:t>
            </a:r>
            <a:r>
              <a:rPr lang="ru-RU" dirty="0" smtClean="0"/>
              <a:t>спектрометры магнитного резонанса. </a:t>
            </a:r>
            <a:r>
              <a:rPr lang="ru-RU" dirty="0" smtClean="0"/>
              <a:t>Такое программное обеспечение </a:t>
            </a:r>
            <a:r>
              <a:rPr lang="ru-RU" dirty="0" smtClean="0">
                <a:solidFill>
                  <a:schemeClr val="accent1"/>
                </a:solidFill>
              </a:rPr>
              <a:t>позволит создавать собственные </a:t>
            </a:r>
            <a:r>
              <a:rPr lang="ru-RU" dirty="0" smtClean="0">
                <a:solidFill>
                  <a:schemeClr val="accent1"/>
                </a:solidFill>
              </a:rPr>
              <a:t>спектрометры</a:t>
            </a:r>
            <a:r>
              <a:rPr lang="ru-RU" dirty="0" smtClean="0"/>
              <a:t>. </a:t>
            </a:r>
            <a:endParaRPr lang="ru-RU" dirty="0" smtClean="0"/>
          </a:p>
          <a:p>
            <a:pPr marL="514350" indent="-514350" algn="just">
              <a:buAutoNum type="arabicPeriod"/>
            </a:pPr>
            <a:r>
              <a:rPr lang="ru-RU" dirty="0" smtClean="0"/>
              <a:t>Предполагаемые потребители продукта: </a:t>
            </a:r>
            <a:r>
              <a:rPr lang="ru-RU" dirty="0" smtClean="0"/>
              <a:t>лаборатории и </a:t>
            </a:r>
            <a:r>
              <a:rPr lang="ru-RU" dirty="0" smtClean="0"/>
              <a:t>фирмы </a:t>
            </a:r>
            <a:r>
              <a:rPr lang="ru-RU" dirty="0" smtClean="0"/>
              <a:t>занимающиеся магниторезонансной радиоспектроскопией</a:t>
            </a:r>
            <a:r>
              <a:rPr lang="ru-RU" dirty="0" smtClean="0"/>
              <a:t>, которые хотят </a:t>
            </a:r>
            <a:r>
              <a:rPr lang="ru-RU" dirty="0" smtClean="0">
                <a:solidFill>
                  <a:schemeClr val="accent1"/>
                </a:solidFill>
              </a:rPr>
              <a:t>расширить свои экспериментальные и исследовательские возможности</a:t>
            </a:r>
            <a:r>
              <a:rPr lang="ru-RU" dirty="0" smtClean="0"/>
              <a:t>.</a:t>
            </a:r>
          </a:p>
          <a:p>
            <a:pPr marL="514350" indent="-514350" algn="just">
              <a:buAutoNum type="arabicPeriod"/>
            </a:pPr>
            <a:r>
              <a:rPr lang="ru-RU" dirty="0" smtClean="0"/>
              <a:t>Качественная оценка количества потребителей –представители профессиональных групп (лаборатории магнитного резонанса и фирмы использующие магнитную спектроскопию в России и других странах).</a:t>
            </a:r>
            <a:endParaRPr lang="ru-RU" dirty="0"/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019" y="188641"/>
            <a:ext cx="1906116" cy="68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62052" y="116631"/>
            <a:ext cx="1638300" cy="64807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95536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«Разработка программного обеспечения для спектрометров ядерного магнитного </a:t>
            </a:r>
            <a:r>
              <a:rPr lang="ru-RU" sz="1400" dirty="0" smtClean="0"/>
              <a:t>резонанса</a:t>
            </a:r>
            <a:r>
              <a:rPr lang="en-US" sz="1400" dirty="0" smtClean="0"/>
              <a:t>.</a:t>
            </a:r>
            <a:r>
              <a:rPr lang="ru-RU" sz="1400" dirty="0" smtClean="0"/>
              <a:t>»</a:t>
            </a:r>
            <a:r>
              <a:rPr lang="ru-RU" sz="1400" dirty="0" smtClean="0"/>
              <a:t> </a:t>
            </a:r>
            <a:r>
              <a:rPr lang="ru-RU" sz="1400" dirty="0" smtClean="0"/>
              <a:t>Долгоруков Г. А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6553200" y="6237312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8839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36490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Лаборатории магнитного резонанса в России (малая часть)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060848"/>
            <a:ext cx="7746565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07504" y="6021288"/>
            <a:ext cx="9036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http://cmr.spbu.ru/wp-content/uploads/Booklets/MR_laboratories_in_Russia_2015-2016.pdf</a:t>
            </a:r>
            <a:endParaRPr lang="ru-RU" dirty="0"/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019" y="188641"/>
            <a:ext cx="1906116" cy="68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62052" y="116631"/>
            <a:ext cx="1638300" cy="64807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95536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«Разработка программного обеспечения для спектрометров ядерного магнитного </a:t>
            </a:r>
            <a:r>
              <a:rPr lang="ru-RU" sz="1400" dirty="0" smtClean="0"/>
              <a:t>резонанса</a:t>
            </a:r>
            <a:r>
              <a:rPr lang="en-US" sz="1400" dirty="0" smtClean="0"/>
              <a:t>.</a:t>
            </a:r>
            <a:r>
              <a:rPr lang="ru-RU" sz="1400" dirty="0" smtClean="0"/>
              <a:t>»</a:t>
            </a:r>
            <a:r>
              <a:rPr lang="ru-RU" sz="1400" dirty="0" smtClean="0"/>
              <a:t> </a:t>
            </a:r>
            <a:r>
              <a:rPr lang="ru-RU" sz="1400" dirty="0" smtClean="0"/>
              <a:t>Долгоруков Г. А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>
          <a:xfrm>
            <a:off x="6553200" y="6237312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8839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Инновационность</a:t>
            </a:r>
            <a:r>
              <a:rPr lang="ru-RU" dirty="0"/>
              <a:t>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Разработка ПО для ЯМР спектрометров позволит создавать отечественные аналоги зарубежных ЯМР спектрометров на его основе. </a:t>
            </a:r>
            <a:r>
              <a:rPr lang="ru-RU" dirty="0" smtClean="0">
                <a:solidFill>
                  <a:schemeClr val="accent1"/>
                </a:solidFill>
              </a:rPr>
              <a:t>Создание ПО для нестандартного оборудования позволит расширить экспериментальные возможности методов магнитного резонанса</a:t>
            </a:r>
            <a:r>
              <a:rPr lang="ru-RU" dirty="0" smtClean="0"/>
              <a:t> для применения в биологии, геологии, химии, физике, материаловедении и пр. </a:t>
            </a:r>
          </a:p>
          <a:p>
            <a:pPr marL="0" indent="0" algn="just">
              <a:buNone/>
            </a:pPr>
            <a:r>
              <a:rPr lang="ru-RU" dirty="0" smtClean="0"/>
              <a:t>Управление будет происходить через удобный </a:t>
            </a:r>
            <a:r>
              <a:rPr lang="ru-RU" dirty="0" smtClean="0"/>
              <a:t>интерфейс. </a:t>
            </a:r>
            <a:r>
              <a:rPr lang="ru-RU" dirty="0" smtClean="0"/>
              <a:t>Данное ПО также будет включать в себя обработку полученных экспериментальных данных.</a:t>
            </a: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019" y="188641"/>
            <a:ext cx="1906116" cy="68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62052" y="116631"/>
            <a:ext cx="1638300" cy="64807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95536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«Разработка программного обеспечения для спектрометров ядерного магнитного </a:t>
            </a:r>
            <a:r>
              <a:rPr lang="ru-RU" sz="1400" dirty="0" smtClean="0"/>
              <a:t>резонанса</a:t>
            </a:r>
            <a:r>
              <a:rPr lang="en-US" sz="1400" dirty="0" smtClean="0"/>
              <a:t>.</a:t>
            </a:r>
            <a:r>
              <a:rPr lang="ru-RU" sz="1400" dirty="0" smtClean="0"/>
              <a:t>»</a:t>
            </a:r>
            <a:r>
              <a:rPr lang="ru-RU" sz="1400" dirty="0" smtClean="0"/>
              <a:t> </a:t>
            </a:r>
            <a:r>
              <a:rPr lang="ru-RU" sz="1400" dirty="0" smtClean="0"/>
              <a:t>Долгоруков Г. А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553200" y="6237312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0494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Приемно-передающий тракт ЯМР спектрометра лабораторного изготовления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1844824"/>
            <a:ext cx="8064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Генератор: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Генератор РЧ импульсов заданной амплитуды (1,2 В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p-p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) частоты (5кГц – 150 МГц) и фазы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TTL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Осциллограф: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Входное напряжение 0,2-80 В, полоса частот до 250 МГц, 2 нс на деление.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8615" name="Picture 7" descr="C:\Users\sasa\Desktop\Спектрометр\спектрометр.svg.2018_06_15_17_41_43.011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420888"/>
            <a:ext cx="6826971" cy="3713285"/>
          </a:xfrm>
          <a:prstGeom prst="rect">
            <a:avLst/>
          </a:prstGeom>
          <a:noFill/>
        </p:spPr>
      </p:pic>
      <p:pic>
        <p:nvPicPr>
          <p:cNvPr id="7170" name="Picture 2" descr="https://pp.userapi.com/c849032/v849032900/1b8f42/Y3e32QvFSP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76672"/>
            <a:ext cx="8071192" cy="6048672"/>
          </a:xfrm>
          <a:prstGeom prst="rect">
            <a:avLst/>
          </a:prstGeom>
          <a:noFill/>
        </p:spPr>
      </p:pic>
      <p:pic>
        <p:nvPicPr>
          <p:cNvPr id="7172" name="Picture 4" descr="https://pp.userapi.com/c850628/v850628717/149526/Jph7ps-MoB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276872"/>
            <a:ext cx="8732412" cy="2808312"/>
          </a:xfrm>
          <a:prstGeom prst="rect">
            <a:avLst/>
          </a:prstGeom>
          <a:noFill/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019" y="188641"/>
            <a:ext cx="1906116" cy="68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Рисунок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62052" y="116631"/>
            <a:ext cx="1638300" cy="64807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95536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«Разработка программного обеспечения для спектрометров ядерного магнитного </a:t>
            </a:r>
            <a:r>
              <a:rPr lang="ru-RU" sz="1400" dirty="0" smtClean="0"/>
              <a:t>резонанса</a:t>
            </a:r>
            <a:r>
              <a:rPr lang="en-US" sz="1400" dirty="0" smtClean="0"/>
              <a:t>.</a:t>
            </a:r>
            <a:r>
              <a:rPr lang="ru-RU" sz="1400" dirty="0" smtClean="0"/>
              <a:t>»</a:t>
            </a:r>
            <a:r>
              <a:rPr lang="ru-RU" sz="1400" dirty="0" smtClean="0"/>
              <a:t> </a:t>
            </a:r>
            <a:r>
              <a:rPr lang="ru-RU" sz="1400" dirty="0" smtClean="0"/>
              <a:t>Долгоруков Г. А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32040" y="1772816"/>
            <a:ext cx="4326404" cy="323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6553200" y="6237312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1772816"/>
            <a:ext cx="5067300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dirty="0"/>
              <a:t>Аналоги и конкуренты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Конкурентные преимущества и уникальность:</a:t>
            </a:r>
            <a:br>
              <a:rPr lang="ru-RU" dirty="0" smtClean="0"/>
            </a:br>
            <a:r>
              <a:rPr lang="ru-RU" dirty="0" smtClean="0"/>
              <a:t>На данный момент таких предложений на </a:t>
            </a:r>
            <a:r>
              <a:rPr lang="ru-RU" dirty="0" smtClean="0"/>
              <a:t>российском </a:t>
            </a:r>
            <a:r>
              <a:rPr lang="ru-RU" dirty="0" smtClean="0"/>
              <a:t>рынке нет.</a:t>
            </a:r>
          </a:p>
          <a:p>
            <a:pPr marL="514350" indent="-514350">
              <a:buAutoNum type="arabicPeriod"/>
            </a:pPr>
            <a:r>
              <a:rPr lang="ru-RU" dirty="0" smtClean="0"/>
              <a:t>Дефицит:</a:t>
            </a:r>
            <a:br>
              <a:rPr lang="ru-RU" dirty="0" smtClean="0"/>
            </a:br>
            <a:r>
              <a:rPr lang="ru-RU" dirty="0" smtClean="0"/>
              <a:t>Большая область применения ЯМР спектрометров и их дороговизна обуславливают их дефицит.</a:t>
            </a:r>
          </a:p>
          <a:p>
            <a:pPr marL="514350" indent="-514350">
              <a:buAutoNum type="arabicPeriod"/>
            </a:pPr>
            <a:r>
              <a:rPr lang="ru-RU" dirty="0" smtClean="0"/>
              <a:t>Дешевизна:</a:t>
            </a:r>
            <a:br>
              <a:rPr lang="ru-RU" dirty="0" smtClean="0"/>
            </a:br>
            <a:r>
              <a:rPr lang="ru-RU" dirty="0" smtClean="0"/>
              <a:t>Приобрести ПО, генератор и цифровой осциллограф будет выгоднее (доступнее), чем покупать дорогостоящий коммерческий зарубежный спектрометр</a:t>
            </a:r>
            <a:r>
              <a:rPr lang="ru-RU" dirty="0" smtClean="0"/>
              <a:t>.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 позволит сделать такой спектрометр </a:t>
            </a:r>
            <a:r>
              <a:rPr lang="ru-RU" dirty="0" err="1" smtClean="0"/>
              <a:t>мультиядерным</a:t>
            </a:r>
            <a:r>
              <a:rPr lang="ru-RU" dirty="0" smtClean="0"/>
              <a:t>, в отличии от коммерческих, в которых для каждых ядер нужно приобретать отдельные блоки.</a:t>
            </a:r>
            <a:endParaRPr lang="ru-RU" dirty="0" smtClean="0"/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019" y="188641"/>
            <a:ext cx="1906116" cy="68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62052" y="116631"/>
            <a:ext cx="1638300" cy="64807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95536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«Разработка программного обеспечения для спектрометров ядерного магнитного </a:t>
            </a:r>
            <a:r>
              <a:rPr lang="ru-RU" sz="1400" dirty="0" smtClean="0"/>
              <a:t>резонанса</a:t>
            </a:r>
            <a:r>
              <a:rPr lang="en-US" sz="1400" dirty="0" smtClean="0"/>
              <a:t>.</a:t>
            </a:r>
            <a:r>
              <a:rPr lang="ru-RU" sz="1400" dirty="0" smtClean="0"/>
              <a:t>»</a:t>
            </a:r>
            <a:r>
              <a:rPr lang="ru-RU" sz="1400" dirty="0" smtClean="0"/>
              <a:t> </a:t>
            </a:r>
            <a:r>
              <a:rPr lang="ru-RU" sz="1400" dirty="0" smtClean="0"/>
              <a:t>Долгоруков Г. А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553200" y="6237312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9833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00503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Технико-экономическая оценка возможности реализации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25677"/>
            <a:ext cx="8229600" cy="4425355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1.1 Ключевая техническая задача: создать удобный программный интерфейс, позволяющий управлять параметрами импульсных ЯМР </a:t>
            </a:r>
            <a:r>
              <a:rPr lang="ru-RU" dirty="0" smtClean="0"/>
              <a:t>последовательностей, а также  приемом </a:t>
            </a:r>
            <a:r>
              <a:rPr lang="ru-RU" dirty="0" smtClean="0"/>
              <a:t>и </a:t>
            </a:r>
            <a:r>
              <a:rPr lang="ru-RU" dirty="0" smtClean="0"/>
              <a:t>обработкой </a:t>
            </a:r>
            <a:r>
              <a:rPr lang="ru-RU" dirty="0" smtClean="0"/>
              <a:t>сигнала. </a:t>
            </a:r>
            <a:r>
              <a:rPr lang="ru-RU" dirty="0" smtClean="0"/>
              <a:t>(например </a:t>
            </a:r>
            <a:r>
              <a:rPr lang="en-US" dirty="0" err="1" smtClean="0"/>
              <a:t>LabView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en-US" dirty="0" smtClean="0"/>
              <a:t>C++)</a:t>
            </a: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	1.2 Наличие членов команды необходимой квалификации: На первом этапе разработку будут проводить люди с высшим физическим образованием по направлению радиофизика. </a:t>
            </a:r>
          </a:p>
          <a:p>
            <a:pPr marL="514350" indent="-514350">
              <a:buNone/>
            </a:pPr>
            <a:r>
              <a:rPr lang="ru-RU" dirty="0"/>
              <a:t>	</a:t>
            </a:r>
            <a:r>
              <a:rPr lang="ru-RU" dirty="0" smtClean="0"/>
              <a:t>1.3 Возможность </a:t>
            </a:r>
            <a:r>
              <a:rPr lang="ru-RU" dirty="0" err="1" smtClean="0"/>
              <a:t>аутсорсинга</a:t>
            </a:r>
            <a:r>
              <a:rPr lang="ru-RU" dirty="0" smtClean="0"/>
              <a:t>: такая возможность будет, и планируется в случае необходимости (в т. ч. КФУ) .</a:t>
            </a:r>
          </a:p>
          <a:p>
            <a:pPr marL="514350" indent="-514350">
              <a:buAutoNum type="arabicPeriod" startAt="2"/>
            </a:pPr>
            <a:r>
              <a:rPr lang="ru-RU" dirty="0" smtClean="0"/>
              <a:t>Предполагаемые источники финансирования для реализации проекта – средства гранта (1000000 руб.). </a:t>
            </a:r>
          </a:p>
          <a:p>
            <a:pPr marL="514350" indent="-514350">
              <a:buNone/>
            </a:pPr>
            <a:r>
              <a:rPr lang="ru-RU" dirty="0" smtClean="0"/>
              <a:t>	На дальнейшей стадии возможно привлечение коммерческих и не коммерческих фондов, а </a:t>
            </a:r>
            <a:r>
              <a:rPr lang="ru-RU" dirty="0"/>
              <a:t>также </a:t>
            </a:r>
            <a:r>
              <a:rPr lang="ru-RU" dirty="0" smtClean="0"/>
              <a:t>частных </a:t>
            </a:r>
            <a:r>
              <a:rPr lang="ru-RU" dirty="0"/>
              <a:t>инвесторов, знакомых с рынком лабораторного оборудования.</a:t>
            </a:r>
            <a:endParaRPr lang="ru-RU" dirty="0" smtClean="0"/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endParaRPr lang="ru-RU" dirty="0" smtClean="0"/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019" y="188641"/>
            <a:ext cx="1906116" cy="68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62052" y="116631"/>
            <a:ext cx="1638300" cy="64807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95536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«Разработка программного обеспечения для спектрометров ядерного магнитного </a:t>
            </a:r>
            <a:r>
              <a:rPr lang="ru-RU" sz="1400" dirty="0" smtClean="0"/>
              <a:t>резонанса</a:t>
            </a:r>
            <a:r>
              <a:rPr lang="en-US" sz="1400" dirty="0" smtClean="0"/>
              <a:t>.</a:t>
            </a:r>
            <a:r>
              <a:rPr lang="ru-RU" sz="1400" dirty="0" smtClean="0"/>
              <a:t>»</a:t>
            </a:r>
            <a:r>
              <a:rPr lang="ru-RU" sz="1400" dirty="0" smtClean="0"/>
              <a:t> </a:t>
            </a:r>
            <a:r>
              <a:rPr lang="ru-RU" sz="1400" dirty="0" smtClean="0"/>
              <a:t>Долгоруков Г. А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553200" y="6237312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9056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Прямоугольник 13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08104" y="1988840"/>
            <a:ext cx="36724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Почта: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Sasha_chayan@mail.ru</a:t>
            </a:r>
            <a:endParaRPr lang="ru-RU" sz="1600" b="1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Телефон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: 89196811681</a:t>
            </a:r>
            <a:endParaRPr lang="ru-RU" sz="1600" b="1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1600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747" t="34896" r="19769" b="32552"/>
          <a:stretch/>
        </p:blipFill>
        <p:spPr bwMode="auto">
          <a:xfrm>
            <a:off x="9756576" y="1700808"/>
            <a:ext cx="1965708" cy="2310257"/>
          </a:xfrm>
          <a:prstGeom prst="rect">
            <a:avLst/>
          </a:prstGeom>
          <a:solidFill>
            <a:srgbClr val="ADDAE3"/>
          </a:solidFill>
          <a:ln>
            <a:noFill/>
          </a:ln>
          <a:extLst/>
        </p:spPr>
      </p:pic>
      <p:sp>
        <p:nvSpPr>
          <p:cNvPr id="14" name="Прямоугольник 13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  <a:endParaRPr lang="ru-RU" sz="2800" b="1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86922" y="4794411"/>
            <a:ext cx="1857486" cy="1724605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726072"/>
            <a:ext cx="3672408" cy="982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988840"/>
            <a:ext cx="3612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Долгоруков Глеб Александрович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2708920"/>
            <a:ext cx="3381375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>
          <a:xfrm>
            <a:off x="6553200" y="6237312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4077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8657</TotalTime>
  <Words>484</Words>
  <Application>Microsoft Office PowerPoint</Application>
  <PresentationFormat>Экран (4:3)</PresentationFormat>
  <Paragraphs>61</Paragraphs>
  <Slides>10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Студенческий  Стартап</vt:lpstr>
      <vt:lpstr>Общие сведения</vt:lpstr>
      <vt:lpstr>Письмо поддержки от Института прикладных исследований Академии наук Республики Татарстан</vt:lpstr>
      <vt:lpstr>Решаемая проблема</vt:lpstr>
      <vt:lpstr>Лаборатории магнитного резонанса в России (малая часть)</vt:lpstr>
      <vt:lpstr>Инновационность проекта</vt:lpstr>
      <vt:lpstr>Приемно-передающий тракт ЯМР спектрометра лабораторного изготовления</vt:lpstr>
      <vt:lpstr>Аналоги и конкуренты</vt:lpstr>
      <vt:lpstr>Технико-экономическая оценка возможности реализации проекта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Полянов Всеволод Игоревич</dc:creator>
  <cp:lastModifiedBy>sasa</cp:lastModifiedBy>
  <cp:revision>94</cp:revision>
  <dcterms:created xsi:type="dcterms:W3CDTF">2023-05-02T08:59:42Z</dcterms:created>
  <dcterms:modified xsi:type="dcterms:W3CDTF">2023-05-24T06:47:31Z</dcterms:modified>
</cp:coreProperties>
</file>