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310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>
        <p:scale>
          <a:sx n="82" d="100"/>
          <a:sy n="82" d="100"/>
        </p:scale>
        <p:origin x="204" y="810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/>
            <a:t>Люди</a:t>
          </a:r>
          <a:r>
            <a:rPr lang="ru-RU" sz="4000" baseline="0" dirty="0"/>
            <a:t> 12-30 лет</a:t>
          </a:r>
          <a:endParaRPr lang="ru-RU" sz="40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4000" dirty="0"/>
            <a:t>Не все могут найти группу для НРИ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50 000 000 людей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5 000 000 людей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100 000 людей.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10 000 людей.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397F9C02-13B8-4F4D-B6B1-A40A6B688497}" type="presOf" srcId="{4B8D2A1B-1AF5-4C7B-861F-7B6A3BC87275}" destId="{C12AB981-CE2A-46AD-A1EC-BC438E315F66}" srcOrd="0" destOrd="0" presId="urn:microsoft.com/office/officeart/2005/8/layout/venn2"/>
    <dgm:cxn modelId="{C6E8940C-3AA1-4911-9EB7-03CA25DB606D}" type="presOf" srcId="{37AF65A7-7E5E-427D-BA82-D110CBC1AE77}" destId="{2C29A3DA-C316-42BB-A5C2-535CBF0E275C}" srcOrd="1" destOrd="0" presId="urn:microsoft.com/office/officeart/2005/8/layout/venn2"/>
    <dgm:cxn modelId="{CCC6442B-AFAF-4E60-91BF-1392D7F206BA}" type="presOf" srcId="{4B8D2A1B-1AF5-4C7B-861F-7B6A3BC87275}" destId="{35FD8772-767A-40C1-9DBC-28B8FDCDD168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FA09A6E-696D-4C69-990C-42F537EDCB35}" type="presOf" srcId="{0818C206-01D3-42CA-8284-93BDB68F62D6}" destId="{E9939ED1-4562-48D9-BE1C-4783B0C5CCC3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6C4E2B80-01AD-402A-A7E9-ED7CA1D3B7AB}" type="presOf" srcId="{A5C99BE3-4D64-4E7A-B18B-8B213C86CDEC}" destId="{1BAB291C-2D12-4C6C-AF57-8F3D2971ECEF}" srcOrd="1" destOrd="0" presId="urn:microsoft.com/office/officeart/2005/8/layout/venn2"/>
    <dgm:cxn modelId="{C6045194-9A61-4C66-9A2B-EC8491E5D7BC}" type="presOf" srcId="{A5C99BE3-4D64-4E7A-B18B-8B213C86CDEC}" destId="{71F9D321-AD24-4B2F-9858-808383740F5B}" srcOrd="0" destOrd="0" presId="urn:microsoft.com/office/officeart/2005/8/layout/venn2"/>
    <dgm:cxn modelId="{E4974699-5991-48D9-8544-5F094C2FF02F}" type="presOf" srcId="{55BFBAC8-337F-499E-9BC4-6FD1736C15A7}" destId="{0AA7055B-6A39-42CE-9DAA-F774E35C7CE0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BD4FB3CD-DB99-4E64-A55D-4A0C7BCEC913}" type="presOf" srcId="{37AF65A7-7E5E-427D-BA82-D110CBC1AE77}" destId="{F4F73ED0-32D2-41A1-B72D-C2D81FC80C1A}" srcOrd="0" destOrd="0" presId="urn:microsoft.com/office/officeart/2005/8/layout/venn2"/>
    <dgm:cxn modelId="{02EBDFE0-57C4-436C-8184-5DD3E49B5103}" type="presOf" srcId="{0818C206-01D3-42CA-8284-93BDB68F62D6}" destId="{A493D662-2D6B-4213-8BCC-C3E77744DC58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B510779-9FFA-4F5C-A4A2-B535A199EC0D}" type="presParOf" srcId="{0AA7055B-6A39-42CE-9DAA-F774E35C7CE0}" destId="{BC414194-CF75-48E5-A718-61A934C9264C}" srcOrd="0" destOrd="0" presId="urn:microsoft.com/office/officeart/2005/8/layout/venn2"/>
    <dgm:cxn modelId="{A0035708-5C32-4CE9-B7D2-230782AC8047}" type="presParOf" srcId="{BC414194-CF75-48E5-A718-61A934C9264C}" destId="{A493D662-2D6B-4213-8BCC-C3E77744DC58}" srcOrd="0" destOrd="0" presId="urn:microsoft.com/office/officeart/2005/8/layout/venn2"/>
    <dgm:cxn modelId="{1452074E-059A-403A-BF09-556A5B7429C3}" type="presParOf" srcId="{BC414194-CF75-48E5-A718-61A934C9264C}" destId="{E9939ED1-4562-48D9-BE1C-4783B0C5CCC3}" srcOrd="1" destOrd="0" presId="urn:microsoft.com/office/officeart/2005/8/layout/venn2"/>
    <dgm:cxn modelId="{6659F9A8-079D-4EAF-83B1-0101C2D94CFE}" type="presParOf" srcId="{0AA7055B-6A39-42CE-9DAA-F774E35C7CE0}" destId="{2D8272D6-E575-4238-A0D6-5D8B76F9C1BD}" srcOrd="1" destOrd="0" presId="urn:microsoft.com/office/officeart/2005/8/layout/venn2"/>
    <dgm:cxn modelId="{E1450C0C-2796-4BE3-9561-2C6A596782E2}" type="presParOf" srcId="{2D8272D6-E575-4238-A0D6-5D8B76F9C1BD}" destId="{71F9D321-AD24-4B2F-9858-808383740F5B}" srcOrd="0" destOrd="0" presId="urn:microsoft.com/office/officeart/2005/8/layout/venn2"/>
    <dgm:cxn modelId="{0E998E64-1C68-4488-8624-D090B7D97603}" type="presParOf" srcId="{2D8272D6-E575-4238-A0D6-5D8B76F9C1BD}" destId="{1BAB291C-2D12-4C6C-AF57-8F3D2971ECEF}" srcOrd="1" destOrd="0" presId="urn:microsoft.com/office/officeart/2005/8/layout/venn2"/>
    <dgm:cxn modelId="{5B5A6D38-3A9D-4687-857E-EC16A30D0D22}" type="presParOf" srcId="{0AA7055B-6A39-42CE-9DAA-F774E35C7CE0}" destId="{7B9134C8-35FA-4C35-943A-88376E3E58B3}" srcOrd="2" destOrd="0" presId="urn:microsoft.com/office/officeart/2005/8/layout/venn2"/>
    <dgm:cxn modelId="{DE174BF1-8A50-4C45-AC87-BAC9F8D903E1}" type="presParOf" srcId="{7B9134C8-35FA-4C35-943A-88376E3E58B3}" destId="{F4F73ED0-32D2-41A1-B72D-C2D81FC80C1A}" srcOrd="0" destOrd="0" presId="urn:microsoft.com/office/officeart/2005/8/layout/venn2"/>
    <dgm:cxn modelId="{007A31D0-9B6B-4101-9ECC-F3C52B21213D}" type="presParOf" srcId="{7B9134C8-35FA-4C35-943A-88376E3E58B3}" destId="{2C29A3DA-C316-42BB-A5C2-535CBF0E275C}" srcOrd="1" destOrd="0" presId="urn:microsoft.com/office/officeart/2005/8/layout/venn2"/>
    <dgm:cxn modelId="{9D08912E-B76E-40EE-847F-A0B952F839C3}" type="presParOf" srcId="{0AA7055B-6A39-42CE-9DAA-F774E35C7CE0}" destId="{92275A94-14E9-4F05-A906-105908E0C9A4}" srcOrd="3" destOrd="0" presId="urn:microsoft.com/office/officeart/2005/8/layout/venn2"/>
    <dgm:cxn modelId="{7F95E111-3957-4610-89D3-251BB35DD173}" type="presParOf" srcId="{92275A94-14E9-4F05-A906-105908E0C9A4}" destId="{C12AB981-CE2A-46AD-A1EC-BC438E315F66}" srcOrd="0" destOrd="0" presId="urn:microsoft.com/office/officeart/2005/8/layout/venn2"/>
    <dgm:cxn modelId="{B692EB09-4D45-4614-989C-33392A0269B4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custT="1"/>
      <dgm:spPr>
        <a:solidFill>
          <a:srgbClr val="A4D4E2"/>
        </a:solidFill>
      </dgm:spPr>
      <dgm:t>
        <a:bodyPr/>
        <a:lstStyle/>
        <a:p>
          <a:pPr rtl="0"/>
          <a:r>
            <a:rPr kumimoji="0" lang="en-US" sz="2400" b="1" i="0" dirty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[light]League of Heroes</a:t>
          </a:r>
          <a:endParaRPr lang="ru-RU" sz="2400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 custT="1"/>
      <dgm:spPr>
        <a:solidFill>
          <a:srgbClr val="A4D4E2"/>
        </a:solidFill>
      </dgm:spPr>
      <dgm:t>
        <a:bodyPr/>
        <a:lstStyle/>
        <a:p>
          <a:pPr rtl="0"/>
          <a:r>
            <a:rPr kumimoji="0" lang="en-US" sz="2400" b="1" i="0" dirty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[D&amp;D] The Great Way</a:t>
          </a:r>
          <a:endParaRPr lang="ru-RU" sz="2400" dirty="0"/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/>
            <a:t>Большинство серверов нацелены на игру по определённым правилам, в то время как </a:t>
          </a:r>
          <a:r>
            <a:rPr lang="en-US" sz="2000" dirty="0"/>
            <a:t>“</a:t>
          </a:r>
          <a:r>
            <a:rPr lang="ru-RU" sz="2000" dirty="0"/>
            <a:t>У костра</a:t>
          </a:r>
          <a:r>
            <a:rPr lang="en-US" sz="2000" dirty="0"/>
            <a:t>”</a:t>
          </a:r>
          <a:r>
            <a:rPr lang="ru-RU" sz="2000" dirty="0"/>
            <a:t> поощряет разнообразие и создание собственных </a:t>
          </a:r>
          <a:r>
            <a:rPr lang="ru-RU" sz="2000" dirty="0" err="1"/>
            <a:t>сеттингов</a:t>
          </a:r>
          <a:endParaRPr lang="ru-RU" sz="2000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CFF9997D-F9C1-4C28-97AF-434DB06B61C5}">
      <dgm:prSet phldrT="[Текст]" custT="1"/>
      <dgm:spPr>
        <a:solidFill>
          <a:srgbClr val="A4D4E2"/>
        </a:solidFill>
      </dgm:spPr>
      <dgm:t>
        <a:bodyPr/>
        <a:lstStyle/>
        <a:p>
          <a:pPr rtl="0"/>
          <a:endParaRPr lang="ru-RU" sz="2400" dirty="0"/>
        </a:p>
      </dgm:t>
    </dgm:pt>
    <dgm:pt modelId="{4C8F67A4-1EF5-47F0-8545-9ACF0D90DC60}" type="parTrans" cxnId="{373098D6-3BF6-4BF5-A48E-334B6814E787}">
      <dgm:prSet/>
      <dgm:spPr/>
      <dgm:t>
        <a:bodyPr/>
        <a:lstStyle/>
        <a:p>
          <a:endParaRPr lang="ru-RU"/>
        </a:p>
      </dgm:t>
    </dgm:pt>
    <dgm:pt modelId="{E8E51F5C-8903-42E2-81D5-C365FD87206E}" type="sibTrans" cxnId="{373098D6-3BF6-4BF5-A48E-334B6814E787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2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1" presStyleCnt="2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2" destOrd="0" parTransId="{81D24485-52BE-4E88-A4A7-4DEE58936D14}" sibTransId="{34B6EB06-9AE2-436E-A05D-6ECEC80EF9E8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EC523895-AC21-4D36-82B5-D0125E9D0CE6}" type="presOf" srcId="{CFF9997D-F9C1-4C28-97AF-434DB06B61C5}" destId="{B206DAC4-D1DF-4053-8506-5DE426BC8BEF}" srcOrd="0" destOrd="1" presId="urn:microsoft.com/office/officeart/2005/8/layout/hList1"/>
    <dgm:cxn modelId="{B6C34197-0265-4343-8F6A-73FF51F1BEBC}" type="presOf" srcId="{440AE72F-6F96-46F5-AAA1-B129294D9E3F}" destId="{B206DAC4-D1DF-4053-8506-5DE426BC8BEF}" srcOrd="0" destOrd="2" presId="urn:microsoft.com/office/officeart/2005/8/layout/hList1"/>
    <dgm:cxn modelId="{7D7A5FA2-D674-4026-82D8-FE3468CC2734}" srcId="{8E49249E-D487-4D9F-ACF1-780CF7A785B8}" destId="{C1DCF8D2-41C8-416E-B988-A9BFE3AC37E6}" srcOrd="1" destOrd="0" parTransId="{B3C04CD2-9904-4D71-967F-DACEEA19A283}" sibTransId="{7906EB6D-2218-45CE-B08E-08ED8F2286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373098D6-3BF6-4BF5-A48E-334B6814E787}" srcId="{861A968E-9660-4770-82EB-9C2FFC889440}" destId="{CFF9997D-F9C1-4C28-97AF-434DB06B61C5}" srcOrd="1" destOrd="0" parTransId="{4C8F67A4-1EF5-47F0-8545-9ACF0D90DC60}" sibTransId="{E8E51F5C-8903-42E2-81D5-C365FD87206E}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D8658129-E005-4778-92D0-5A0C4A62DF0E}" type="presParOf" srcId="{CA0ACA70-C3D6-4950-A293-826CA31D4D77}" destId="{157F03D9-AB27-4BEC-A1E6-85F2952B306D}" srcOrd="2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4000" kern="1200" dirty="0"/>
            <a:t>Не все могут найти группу для НРИ</a:t>
          </a:r>
        </a:p>
      </dsp:txBody>
      <dsp:txXfrm rot="-5400000">
        <a:off x="3473665" y="232406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0" y="814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/>
            <a:t>Люди</a:t>
          </a:r>
          <a:r>
            <a:rPr lang="ru-RU" sz="4000" kern="1200" baseline="0" dirty="0"/>
            <a:t> 12-30 лет</a:t>
          </a:r>
          <a:endParaRPr lang="ru-RU" sz="4000" kern="1200" dirty="0"/>
        </a:p>
      </dsp:txBody>
      <dsp:txXfrm>
        <a:off x="81303" y="82117"/>
        <a:ext cx="331105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50 000 000 людей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5 000 000 людей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100 000 людей.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10 000 людей.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49" y="769844"/>
          <a:ext cx="4691706" cy="1420009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592" tIns="166624" rIns="291592" bIns="166624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kern="1200" dirty="0"/>
            <a:t>Конкуренты Продукты/Услуги</a:t>
          </a:r>
        </a:p>
      </dsp:txBody>
      <dsp:txXfrm>
        <a:off x="49" y="769844"/>
        <a:ext cx="4691706" cy="1420009"/>
      </dsp:txXfrm>
    </dsp:sp>
    <dsp:sp modelId="{B206DAC4-D1DF-4053-8506-5DE426BC8BEF}">
      <dsp:nvSpPr>
        <dsp:cNvPr id="0" name=""/>
        <dsp:cNvSpPr/>
      </dsp:nvSpPr>
      <dsp:spPr>
        <a:xfrm>
          <a:off x="0" y="2161925"/>
          <a:ext cx="4691706" cy="180072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0" lang="en-US" sz="2400" b="1" i="0" kern="1200" dirty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[light]League of Heroes</a:t>
          </a:r>
          <a:endParaRPr lang="ru-RU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0" lang="en-US" sz="2400" b="1" i="0" kern="1200" dirty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[D&amp;D] The Great Way</a:t>
          </a:r>
          <a:endParaRPr lang="ru-RU" sz="2400" kern="1200" dirty="0"/>
        </a:p>
      </dsp:txBody>
      <dsp:txXfrm>
        <a:off x="0" y="2161925"/>
        <a:ext cx="4691706" cy="1800720"/>
      </dsp:txXfrm>
    </dsp:sp>
    <dsp:sp modelId="{869E6585-1C72-4E82-914E-39E2C4E28665}">
      <dsp:nvSpPr>
        <dsp:cNvPr id="0" name=""/>
        <dsp:cNvSpPr/>
      </dsp:nvSpPr>
      <dsp:spPr>
        <a:xfrm>
          <a:off x="5348643" y="758086"/>
          <a:ext cx="4691706" cy="1420009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592" tIns="166624" rIns="291592" bIns="166624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kern="1200" dirty="0"/>
            <a:t>Наши преимущества</a:t>
          </a:r>
        </a:p>
      </dsp:txBody>
      <dsp:txXfrm>
        <a:off x="5348643" y="758086"/>
        <a:ext cx="4691706" cy="1420009"/>
      </dsp:txXfrm>
    </dsp:sp>
    <dsp:sp modelId="{0C85A15E-56D2-44B3-8E52-7FFFB1AE2983}">
      <dsp:nvSpPr>
        <dsp:cNvPr id="0" name=""/>
        <dsp:cNvSpPr/>
      </dsp:nvSpPr>
      <dsp:spPr>
        <a:xfrm>
          <a:off x="5348594" y="2189854"/>
          <a:ext cx="4691706" cy="180072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Большинство серверов нацелены на игру по определённым правилам, в то время как </a:t>
          </a:r>
          <a:r>
            <a:rPr lang="en-US" sz="2000" kern="1200" dirty="0"/>
            <a:t>“</a:t>
          </a:r>
          <a:r>
            <a:rPr lang="ru-RU" sz="2000" kern="1200" dirty="0"/>
            <a:t>У костра</a:t>
          </a:r>
          <a:r>
            <a:rPr lang="en-US" sz="2000" kern="1200" dirty="0"/>
            <a:t>”</a:t>
          </a:r>
          <a:r>
            <a:rPr lang="ru-RU" sz="2000" kern="1200" dirty="0"/>
            <a:t> поощряет разнообразие и создание собственных </a:t>
          </a:r>
          <a:r>
            <a:rPr lang="ru-RU" sz="2000" kern="1200" dirty="0" err="1"/>
            <a:t>сеттингов</a:t>
          </a:r>
          <a:endParaRPr lang="ru-RU" sz="2000" kern="1200" dirty="0"/>
        </a:p>
      </dsp:txBody>
      <dsp:txXfrm>
        <a:off x="5348594" y="2189854"/>
        <a:ext cx="4691706" cy="18007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/>
              <a:t>У костра</a:t>
            </a: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168" y="1686620"/>
            <a:ext cx="1382741" cy="11318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2592040" y="963067"/>
            <a:ext cx="5619396" cy="3456384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2400" dirty="0"/>
              <a:t>Девятых Андрей Артёмович</a:t>
            </a:r>
            <a:br>
              <a:rPr lang="ru-RU" sz="2400" dirty="0"/>
            </a:br>
            <a:endParaRPr lang="ru-RU" sz="2400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2400" dirty="0"/>
              <a:t>Ответственный за проект.</a:t>
            </a:r>
            <a:br>
              <a:rPr lang="ru-RU" sz="2400" dirty="0"/>
            </a:br>
            <a:r>
              <a:rPr lang="ru-RU" sz="2400" dirty="0"/>
              <a:t>Обладает навыками администрирования </a:t>
            </a:r>
            <a:r>
              <a:rPr lang="ru-RU" sz="2400" dirty="0" err="1"/>
              <a:t>дискорд</a:t>
            </a:r>
            <a:r>
              <a:rPr lang="ru-RU" sz="2400" dirty="0"/>
              <a:t> сервера и опытом как мастера, так и игрока в сфере НРИ.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104208" y="3279796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6998444" y="3254793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2" y="954724"/>
            <a:ext cx="2045608" cy="272747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i="1" dirty="0" err="1"/>
              <a:t>Дискорд</a:t>
            </a:r>
            <a:r>
              <a:rPr lang="ru-RU" sz="1900" i="1" dirty="0"/>
              <a:t> сервер, на котором можно общаться, искать группу и звать на свои НРИ игры.</a:t>
            </a:r>
            <a:endParaRPr kumimoji="0" lang="ru-RU" sz="1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4515388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>
                <a:solidFill>
                  <a:srgbClr val="666666"/>
                </a:solidFill>
              </a:rPr>
              <a:t>Сервер с каналами для общения, поиска игроков, возможностью делиться творчеством и информацией.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117" y="2187163"/>
            <a:ext cx="6192688" cy="348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453809"/>
              </p:ext>
            </p:extLst>
          </p:nvPr>
        </p:nvGraphicFramePr>
        <p:xfrm>
          <a:off x="503808" y="1251099"/>
          <a:ext cx="9217024" cy="300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itchFamily="2" charset="2"/>
                        <a:buNone/>
                      </a:pP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                  Технологии беспроводной связи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426" y="3570074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-4862" y="2421008"/>
            <a:ext cx="100806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Люди в возрасте от 12 до 30 лет. Они могут быть либо новичками в НРИ, либо не могут найти группу в своём окружении, поэтому ищут место, где можно было бы обсудить игры и найти группу.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0373758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248224" y="904258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200" b="1" i="1" dirty="0">
                <a:effectLst/>
              </a:rPr>
              <a:t>PAM (</a:t>
            </a:r>
            <a:r>
              <a:rPr lang="ru-RU" sz="1200" b="1" i="1" dirty="0" err="1">
                <a:effectLst/>
              </a:rPr>
              <a:t>Potential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Available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Market</a:t>
            </a:r>
            <a:r>
              <a:rPr lang="ru-RU" sz="1200" b="1" i="1" dirty="0">
                <a:effectLst/>
              </a:rPr>
              <a:t>) – </a:t>
            </a:r>
            <a:r>
              <a:rPr lang="ru-RU" sz="1200" b="1" i="1" dirty="0"/>
              <a:t>Потенциальный объём рынка</a:t>
            </a:r>
            <a:br>
              <a:rPr lang="ru-RU" sz="1200" b="1" i="1" dirty="0"/>
            </a:br>
            <a:endParaRPr lang="ru-RU" sz="1200" b="1" i="1" dirty="0">
              <a:effectLst/>
            </a:endParaRPr>
          </a:p>
          <a:p>
            <a:pPr algn="l"/>
            <a:r>
              <a:rPr lang="ru-RU" sz="1200" b="1" i="1" dirty="0">
                <a:effectLst/>
              </a:rPr>
              <a:t>TAM (</a:t>
            </a:r>
            <a:r>
              <a:rPr lang="ru-RU" sz="1200" b="1" i="1" dirty="0" err="1">
                <a:effectLst/>
              </a:rPr>
              <a:t>Total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Addressable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Market</a:t>
            </a:r>
            <a:r>
              <a:rPr lang="ru-RU" sz="1200" b="1" i="1" dirty="0">
                <a:effectLst/>
              </a:rPr>
              <a:t>) – Общий объём целевого рынка</a:t>
            </a:r>
            <a:br>
              <a:rPr lang="ru-RU" sz="1200" b="1" i="1" dirty="0">
                <a:effectLst/>
              </a:rPr>
            </a:br>
            <a:endParaRPr lang="ru-RU" sz="1200" b="1" i="1" dirty="0">
              <a:effectLst/>
            </a:endParaRPr>
          </a:p>
          <a:p>
            <a:pPr algn="l"/>
            <a:r>
              <a:rPr lang="ru-RU" sz="1200" b="1" i="1" dirty="0">
                <a:effectLst/>
              </a:rPr>
              <a:t>SAM (</a:t>
            </a:r>
            <a:r>
              <a:rPr lang="ru-RU" sz="1200" b="1" i="1" dirty="0" err="1">
                <a:effectLst/>
              </a:rPr>
              <a:t>Serviceable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Available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Market</a:t>
            </a:r>
            <a:r>
              <a:rPr lang="ru-RU" sz="1200" b="1" i="1" dirty="0">
                <a:effectLst/>
              </a:rPr>
              <a:t>) – Доступный объём рынка</a:t>
            </a:r>
            <a:br>
              <a:rPr lang="ru-RU" sz="1200" b="1" i="1" dirty="0">
                <a:effectLst/>
              </a:rPr>
            </a:br>
            <a:endParaRPr lang="ru-RU" sz="1200" b="1" i="1" dirty="0">
              <a:effectLst/>
            </a:endParaRPr>
          </a:p>
          <a:p>
            <a:pPr algn="l"/>
            <a:r>
              <a:rPr lang="ru-RU" sz="1200" b="1" i="1" dirty="0">
                <a:effectLst/>
              </a:rPr>
              <a:t>SOM (</a:t>
            </a:r>
            <a:r>
              <a:rPr lang="ru-RU" sz="1200" b="1" i="1" dirty="0" err="1">
                <a:effectLst/>
              </a:rPr>
              <a:t>Serviceable</a:t>
            </a:r>
            <a:r>
              <a:rPr lang="ru-RU" sz="1200" b="1" i="1" dirty="0">
                <a:effectLst/>
              </a:rPr>
              <a:t> &amp; </a:t>
            </a:r>
            <a:r>
              <a:rPr lang="ru-RU" sz="1200" b="1" i="1" dirty="0" err="1">
                <a:effectLst/>
              </a:rPr>
              <a:t>Obtainable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Market</a:t>
            </a:r>
            <a:r>
              <a:rPr lang="ru-RU" sz="1200" b="1" i="1" dirty="0">
                <a:effectLst/>
              </a:rPr>
              <a:t>) – Реально достижимый объём рынка</a:t>
            </a:r>
            <a:endParaRPr lang="ru-RU" sz="1200" i="1" dirty="0"/>
          </a:p>
        </p:txBody>
      </p:sp>
    </p:spTree>
    <p:extLst>
      <p:ext uri="{BB962C8B-B14F-4D97-AF65-F5344CB8AC3E}">
        <p14:creationId xmlns:p14="http://schemas.microsoft.com/office/powerpoint/2010/main" val="650038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1429851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630" y="2835274"/>
            <a:ext cx="792089" cy="79208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558" y="3740304"/>
            <a:ext cx="759336" cy="75933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110053"/>
              </p:ext>
            </p:extLst>
          </p:nvPr>
        </p:nvGraphicFramePr>
        <p:xfrm>
          <a:off x="-74507" y="801932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Нишевой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рынок </a:t>
            </a: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молодёж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12-30 лет, интересующиеся НРИ.</a:t>
            </a:r>
            <a:endParaRPr lang="ru-RU" sz="1400" i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92663"/>
            <a:ext cx="19442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Удобный сервер, позволяющий общаться с множеством людей, и искать группу для игры, а так же иметь доступ к артам, музыке и ссылкам на связанные с темой интернет ресурсы.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Прямые –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Общение с рекламодателем идёт напрямую в личных сообщениях.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Сообщество – прямое общение пользователями и личное обсуждение предложений </a:t>
            </a:r>
            <a:r>
              <a:rPr lang="ru-RU" sz="1200" i="1" dirty="0" err="1">
                <a:solidFill>
                  <a:schemeClr val="bg1">
                    <a:lumMod val="50000"/>
                  </a:schemeClr>
                </a:solidFill>
              </a:rPr>
              <a:t>рекламоателей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40311" y="4499640"/>
            <a:ext cx="4752529" cy="646330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Реклама - Прямая реклама продукта, видео, услуг, связанных с НРИ и ролевым сообществом.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1670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блок безопасности,  телефон,  сервер, компьютерное обеспечение,  интеллектуальные ресурсы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Модерирование сообщества и поддержание активности путём общения.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Discord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96341" y="4247687"/>
            <a:ext cx="5040314" cy="1508105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Фиксированные (постоянные) издержки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: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Оплата интернета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Переменные издержки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: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Реклама сервера</a:t>
            </a: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431800" y="347514"/>
            <a:ext cx="9071280" cy="1464971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</a:t>
            </a:r>
            <a:r>
              <a:rPr lang="ru-RU" sz="4000" dirty="0">
                <a:solidFill>
                  <a:schemeClr val="tx1"/>
                </a:solidFill>
                <a:ea typeface="MS Gothic" pitchFamily="49" charset="-128"/>
              </a:rPr>
              <a:t>оказания услуги</a:t>
            </a:r>
            <a:endParaRPr sz="4000" dirty="0">
              <a:solidFill>
                <a:schemeClr val="tx1"/>
              </a:solidFill>
              <a:ea typeface="MS Gothic" pitchFamily="49" charset="-128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06440" y="1611139"/>
            <a:ext cx="2253952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Начинает общаться в чате или откликается на приглашение в игру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767664" y="3887572"/>
            <a:ext cx="2253952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Заводит новые знакомства, узнаёт новое о НРИ и находит группу для игры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52488" y="3887572"/>
            <a:ext cx="2253952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Новичок заходит на сервер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3168104" y="2907283"/>
            <a:ext cx="338336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688384" y="2979291"/>
            <a:ext cx="216024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/>
          </p:nvPr>
        </p:nvSpPr>
        <p:spPr>
          <a:xfrm>
            <a:off x="647824" y="531019"/>
            <a:ext cx="8640960" cy="432048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 Имеется опыт в администрировании </a:t>
            </a:r>
            <a:r>
              <a:rPr lang="ru-RU" dirty="0" err="1">
                <a:solidFill>
                  <a:schemeClr val="tx1"/>
                </a:solidFill>
              </a:rPr>
              <a:t>дискорд</a:t>
            </a:r>
            <a:r>
              <a:rPr lang="ru-RU" dirty="0">
                <a:solidFill>
                  <a:schemeClr val="tx1"/>
                </a:solidFill>
              </a:rPr>
              <a:t> сервера и игре в НРИ.</a:t>
            </a:r>
          </a:p>
          <a:p>
            <a:endParaRPr lang="ru-RU" dirty="0"/>
          </a:p>
          <a:p>
            <a:r>
              <a:rPr lang="ru-RU" dirty="0"/>
              <a:t> Цель набрать более 2 000 людей в активном </a:t>
            </a:r>
            <a:r>
              <a:rPr lang="ru-RU" dirty="0" err="1"/>
              <a:t>дискорд</a:t>
            </a:r>
            <a:r>
              <a:rPr lang="ru-RU" dirty="0"/>
              <a:t> сервере к 2025 году.</a:t>
            </a:r>
          </a:p>
          <a:p>
            <a:endParaRPr lang="ru-RU" dirty="0">
              <a:solidFill>
                <a:srgbClr val="FF0000"/>
              </a:solidFill>
            </a:endParaRPr>
          </a:p>
          <a:p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При помощи размещения рекламы и поддержания активности.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Вследствии</a:t>
            </a:r>
            <a:r>
              <a:rPr lang="ru-RU" dirty="0">
                <a:solidFill>
                  <a:schemeClr val="tx1"/>
                </a:solidFill>
              </a:rPr>
              <a:t> чего рекламодатели заинтересуются активным сообществом с множеством людей.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/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2078575"/>
              </p:ext>
            </p:extLst>
          </p:nvPr>
        </p:nvGraphicFramePr>
        <p:xfrm>
          <a:off x="143768" y="1467123"/>
          <a:ext cx="9793089" cy="856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dirty="0"/>
                        <a:t>Домашний компьютер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40 000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Личные</a:t>
                      </a:r>
                      <a:r>
                        <a:rPr lang="ru-RU" sz="2300" baseline="0" dirty="0"/>
                        <a:t> средства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87984" y="2043187"/>
            <a:ext cx="6336704" cy="23762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</a:rPr>
              <a:t>Самозанятость</a:t>
            </a:r>
            <a:r>
              <a:rPr lang="ru-RU" dirty="0">
                <a:solidFill>
                  <a:schemeClr val="tx1"/>
                </a:solidFill>
              </a:rPr>
              <a:t>, так как это самый просто налоговый режим, подходящий для начала бизнеса.</a:t>
            </a: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179173"/>
              </p:ext>
            </p:extLst>
          </p:nvPr>
        </p:nvGraphicFramePr>
        <p:xfrm>
          <a:off x="138995" y="963067"/>
          <a:ext cx="9921126" cy="3287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3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2965090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15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260927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3237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 (плата рекламодателей и арбитраж)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baseline="0" dirty="0">
                          <a:effectLst/>
                          <a:latin typeface="+mn-lt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baseline="0" dirty="0">
                          <a:effectLst/>
                          <a:latin typeface="+mn-lt"/>
                        </a:rPr>
                        <a:t>1000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2000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2000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9000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1950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6900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i="1" u="none" strike="noStrike" dirty="0">
                          <a:effectLst/>
                          <a:latin typeface="+mn-lt"/>
                        </a:rPr>
                        <a:t>Постоянные расходы (оплата</a:t>
                      </a:r>
                      <a:r>
                        <a:rPr lang="ru-RU" sz="1200" i="1" u="none" strike="noStrike" baseline="0" dirty="0">
                          <a:effectLst/>
                          <a:latin typeface="+mn-lt"/>
                        </a:rPr>
                        <a:t> интернета)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5400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i="1" u="none" strike="noStrike" dirty="0">
                          <a:effectLst/>
                          <a:latin typeface="+mn-lt"/>
                        </a:rPr>
                        <a:t>Переменные расходы (оплата рекламы сервера)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-1950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-450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550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550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1550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1550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23441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2810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Стартовые инвестиции (покупка</a:t>
                      </a:r>
                      <a:r>
                        <a:rPr lang="ru-RU" sz="1200" u="none" strike="noStrike" baseline="0" dirty="0">
                          <a:effectLst/>
                          <a:latin typeface="+mn-lt"/>
                        </a:rPr>
                        <a:t> компьютера)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40000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br>
              <a:rPr lang="ru-RU" sz="400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039206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 (реклама)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5,25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30,4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867426"/>
              </p:ext>
            </p:extLst>
          </p:nvPr>
        </p:nvGraphicFramePr>
        <p:xfrm>
          <a:off x="215776" y="982800"/>
          <a:ext cx="9721074" cy="35201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66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74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3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02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026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026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026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026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026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93034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Дни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211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Создать</a:t>
                      </a:r>
                      <a:r>
                        <a:rPr lang="ru-RU" sz="1100" baseline="0" dirty="0"/>
                        <a:t> сервер и написать правила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lnB w="12700" cmpd="sng"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967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Размещать рекламу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lnR w="12700" cmpd="sng">
                      <a:noFill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lnL w="12700" cmpd="sng">
                      <a:noFill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3423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Поддерживать активность сообщества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lnT w="12700" cmpd="sng">
                      <a:noFill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2736056" y="1395115"/>
            <a:ext cx="3888432" cy="345638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3600" b="1" dirty="0">
                <a:solidFill>
                  <a:schemeClr val="bg1">
                    <a:lumMod val="50000"/>
                  </a:schemeClr>
                </a:solidFill>
              </a:rPr>
              <a:t>Девятых Андрей</a:t>
            </a:r>
          </a:p>
          <a:p>
            <a:pPr>
              <a:lnSpc>
                <a:spcPct val="110000"/>
              </a:lnSpc>
            </a:pPr>
            <a:r>
              <a:rPr lang="ru-RU" sz="3600" b="1" dirty="0">
                <a:solidFill>
                  <a:schemeClr val="bg1">
                    <a:lumMod val="50000"/>
                  </a:schemeClr>
                </a:solidFill>
              </a:rPr>
              <a:t>89120179404</a:t>
            </a:r>
          </a:p>
          <a:p>
            <a:pPr>
              <a:lnSpc>
                <a:spcPct val="110000"/>
              </a:lnSpc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</a:rPr>
              <a:t>Andryusha#8349</a:t>
            </a:r>
            <a:endParaRPr lang="ru-RU" sz="3600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24" y="1539131"/>
            <a:ext cx="2045608" cy="272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912520" y="1467123"/>
            <a:ext cx="3024336" cy="187220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https://discord.gg/FCE98Uzt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8355</TotalTime>
  <Words>857</Words>
  <Application>Microsoft Office PowerPoint</Application>
  <PresentationFormat>Произвольный</PresentationFormat>
  <Paragraphs>275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MS Gothic</vt:lpstr>
      <vt:lpstr>Arial</vt:lpstr>
      <vt:lpstr>Calibri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оказания услуги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Александр Семенов</cp:lastModifiedBy>
  <cp:revision>63</cp:revision>
  <dcterms:created xsi:type="dcterms:W3CDTF">2022-10-14T10:42:52Z</dcterms:created>
  <dcterms:modified xsi:type="dcterms:W3CDTF">2023-07-27T18:25:09Z</dcterms:modified>
  <dc:language>ru-RU</dc:language>
</cp:coreProperties>
</file>