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>
        <p:scale>
          <a:sx n="43" d="100"/>
          <a:sy n="43" d="100"/>
        </p:scale>
        <p:origin x="2266" y="16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95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44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817463" y="490397"/>
            <a:ext cx="7681079" cy="36383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75"/>
              </a:lnSpc>
              <a:buNone/>
            </a:pPr>
            <a:r>
              <a:rPr lang="ru-RU" sz="3820" spc="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РАЗРАБОТКА МЕТОДОВ АНАЛИЗА, СИНТЕЗА И ТЕХНОЛОГИИ ИЗГОТОВЛЕНИЯ ЗАКАЛЕННЫХ КОЛЕС С КРУГОВЫМ ЗУБОМ РЕЗЦОВЫМИ ГОЛОВКАМИ С НУЛЕВЫМ ПРОФИЛЕМ РЕЗЦА</a:t>
            </a:r>
            <a:endParaRPr lang="en-US" sz="3820" spc="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17463" y="6963392"/>
            <a:ext cx="7681079" cy="775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37"/>
              </a:lnSpc>
              <a:buNone/>
            </a:pPr>
            <a:r>
              <a:rPr lang="en-US" sz="2400" kern="0" spc="-25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Добро пожаловать на представление о новых методах разработки и изготовления закаленных конических колес с </a:t>
            </a:r>
            <a:r>
              <a:rPr lang="en-US" sz="2400" kern="0" spc="-25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круговым</a:t>
            </a:r>
            <a:r>
              <a:rPr lang="en-US" sz="2400" kern="0" spc="-25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kern="0" spc="-25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зубом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8" name="Image 0">
            <a:extLst>
              <a:ext uri="{FF2B5EF4-FFF2-40B4-BE49-F238E27FC236}">
                <a16:creationId xmlns:a16="http://schemas.microsoft.com/office/drawing/2014/main" id="{6C766335-58AA-1A86-9D0B-63A07BAB7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833199" y="750570"/>
            <a:ext cx="604468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spc="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АКТУАЛЬНОСТЬ ПРОЕКТА</a:t>
            </a:r>
            <a:endParaRPr lang="en-US" sz="4374" spc="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69181" y="2014180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 спрос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1069181" y="2583537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мире все больше предприятий нуждаются в закаленных конических колесах с круговым зубом для своих механизмов.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69181" y="3988475"/>
            <a:ext cx="268545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Устаревшие методы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1069181" y="4557832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Существующие методы изготовления не обеспечивают требуемого качества и точности.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69181" y="5962769"/>
            <a:ext cx="312527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Экономическая выгода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1069181" y="6532126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 проект позволяет снизить затраты на производство и повысить эффективность машин и оборудования.</a:t>
            </a:r>
            <a:endParaRPr lang="en-US" sz="175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6A8A7ED-C030-459D-AF99-1EACF7E4BBE8}"/>
              </a:ext>
            </a:extLst>
          </p:cNvPr>
          <p:cNvGrpSpPr/>
          <p:nvPr/>
        </p:nvGrpSpPr>
        <p:grpSpPr>
          <a:xfrm>
            <a:off x="833199" y="1667113"/>
            <a:ext cx="1046401" cy="1168957"/>
            <a:chOff x="-1918335" y="1097756"/>
            <a:chExt cx="2196584" cy="2196584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32FC6FE-48F9-4D52-A238-0CBD1B6CE9BA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5C8862C-12FC-47A3-939C-BA635153DF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10807D7-1BE5-48AB-9285-9D0D3167E0AB}"/>
              </a:ext>
            </a:extLst>
          </p:cNvPr>
          <p:cNvGrpSpPr/>
          <p:nvPr/>
        </p:nvGrpSpPr>
        <p:grpSpPr>
          <a:xfrm rot="10800000">
            <a:off x="8885443" y="2251591"/>
            <a:ext cx="1046401" cy="1168957"/>
            <a:chOff x="-1918335" y="1097756"/>
            <a:chExt cx="2196584" cy="2196584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966CDDB4-587F-4341-897B-2505E6A01144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3FC7910-58B4-4B4D-AAF5-0272FF5872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E2627B4-7B43-4B88-ACC7-A4E827A13E7A}"/>
              </a:ext>
            </a:extLst>
          </p:cNvPr>
          <p:cNvGrpSpPr/>
          <p:nvPr/>
        </p:nvGrpSpPr>
        <p:grpSpPr>
          <a:xfrm flipV="1">
            <a:off x="838644" y="4162066"/>
            <a:ext cx="1040957" cy="1168957"/>
            <a:chOff x="-1918335" y="1097756"/>
            <a:chExt cx="2196584" cy="2196584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C4C2B591-0F2C-4104-9246-BF71037F2391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CDC7C696-302D-4418-B401-136719AF85C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3F67B33-6957-42B1-9CCF-FF361C218600}"/>
              </a:ext>
            </a:extLst>
          </p:cNvPr>
          <p:cNvGrpSpPr/>
          <p:nvPr/>
        </p:nvGrpSpPr>
        <p:grpSpPr>
          <a:xfrm rot="5400000">
            <a:off x="8818724" y="4037144"/>
            <a:ext cx="1168946" cy="1046402"/>
            <a:chOff x="-1918335" y="1097756"/>
            <a:chExt cx="2196584" cy="2196584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2A5B48C9-0FA7-41B9-9D0F-D00634949491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2DF0C52B-9850-4A19-B81A-3D700B0EA8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8634DB6-78F7-444D-ABFB-6A575872847B}"/>
              </a:ext>
            </a:extLst>
          </p:cNvPr>
          <p:cNvGrpSpPr/>
          <p:nvPr/>
        </p:nvGrpSpPr>
        <p:grpSpPr>
          <a:xfrm>
            <a:off x="844061" y="5849482"/>
            <a:ext cx="1046401" cy="1168957"/>
            <a:chOff x="-1918335" y="1097756"/>
            <a:chExt cx="2196584" cy="2196584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BB1858C4-017A-44AC-99EF-F9A946503BF0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D39C49BF-54EE-437E-83A0-F28343A7AB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805A5649-D70A-41C1-B5FA-77B7F9B92345}"/>
              </a:ext>
            </a:extLst>
          </p:cNvPr>
          <p:cNvGrpSpPr/>
          <p:nvPr/>
        </p:nvGrpSpPr>
        <p:grpSpPr>
          <a:xfrm rot="10800000">
            <a:off x="8857218" y="6407162"/>
            <a:ext cx="1046401" cy="1168957"/>
            <a:chOff x="-1918335" y="1097756"/>
            <a:chExt cx="2196584" cy="2196584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3EFCF1D7-87EC-4FBC-B37E-6D7452D6D696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F0A5740B-D49B-4E53-8338-762A7192CC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368C788-BA90-442D-A7A2-50A9652D84B6}"/>
              </a:ext>
            </a:extLst>
          </p:cNvPr>
          <p:cNvSpPr txBox="1"/>
          <p:nvPr/>
        </p:nvSpPr>
        <p:spPr>
          <a:xfrm rot="5400000">
            <a:off x="9422286" y="3553088"/>
            <a:ext cx="90640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r>
              <a:rPr lang="ru-RU" sz="2800" dirty="0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>
                    <a:lumMod val="65000"/>
                    <a:alpha val="56000"/>
                  </a:schemeClr>
                </a:solidFill>
                <a:latin typeface="Bahnschrift SemiBold" panose="020B0502040204020203" pitchFamily="34" charset="0"/>
              </a:rPr>
              <a:t>АКТУАЛЬНОСТЬ</a:t>
            </a:r>
            <a:endParaRPr lang="ru-RU" sz="2800" dirty="0">
              <a:solidFill>
                <a:schemeClr val="bg1">
                  <a:lumMod val="65000"/>
                  <a:alpha val="56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9 -1.10146 L 3.95833E-6 -2.46914E-6 " pathEditMode="relative" rAng="0" ptsTypes="AA">
                                      <p:cBhvr>
                                        <p:cTn id="6" dur="2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550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2523281" y="396650"/>
            <a:ext cx="11696458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spc="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ПРОБЛЕМА КЛИЕНТА, КОТОРУЮ ВЫ РЕШАЕТЕ</a:t>
            </a:r>
            <a:endParaRPr lang="en-US" sz="4374" spc="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055155" y="1778172"/>
            <a:ext cx="329148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34"/>
              </a:lnSpc>
            </a:pPr>
            <a:r>
              <a:rPr lang="ru-RU" sz="2800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1.   </a:t>
            </a:r>
            <a:r>
              <a:rPr lang="ru-RU" sz="2800" kern="0" spc="-66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НИЗКАЯ ИЗНОСОСТОЙКОСТЬ</a:t>
            </a:r>
            <a:endParaRPr lang="en-US" sz="28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212911" y="2355744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Существующие закаленные конические колеса быстро изнашиваются, требуя постоянной замены.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055155" y="3442437"/>
            <a:ext cx="2821186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34"/>
              </a:lnSpc>
            </a:pPr>
            <a:r>
              <a:rPr lang="ru-RU" sz="2800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2.   </a:t>
            </a:r>
            <a:r>
              <a:rPr lang="ru-RU" sz="2800" kern="0" spc="-66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ОТСУТСТВИЕ ТОЧНОСТИ</a:t>
            </a:r>
            <a:endParaRPr lang="en-US" sz="28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5212912" y="3919743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Существующие методы изготовления не обеспечивают необходимую точность зубчатых колес.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055155" y="5090271"/>
            <a:ext cx="372439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800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3.  </a:t>
            </a:r>
            <a:r>
              <a:rPr lang="ru-RU" sz="2800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ОГРАНИЧЕННАЯ ЖИЗНЕННОСТЬ</a:t>
            </a:r>
            <a:endParaRPr lang="en-US" sz="2800" dirty="0">
              <a:latin typeface="Bahnschrift SemiBold" panose="020B0502040204020203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5212913" y="5575792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Текущие колеса имеют ограниченный срок службы, что требует постоянного обслуживания и замены.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FB8E8A-53BD-4FFF-ACCE-B425A1FF973A}"/>
              </a:ext>
            </a:extLst>
          </p:cNvPr>
          <p:cNvSpPr txBox="1"/>
          <p:nvPr/>
        </p:nvSpPr>
        <p:spPr>
          <a:xfrm rot="16200000">
            <a:off x="-3122434" y="2673375"/>
            <a:ext cx="868101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r>
              <a:rPr lang="ru-RU" sz="3800" strike="sngStrike" dirty="0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800" strike="sngStrike" dirty="0" err="1">
                <a:solidFill>
                  <a:schemeClr val="bg2">
                    <a:lumMod val="50000"/>
                  </a:schemeClr>
                </a:solidFill>
                <a:latin typeface="Bahnschrift SemiBold" panose="020B0502040204020203" pitchFamily="34" charset="0"/>
              </a:rPr>
              <a:t>ПРОБЛЕМА</a:t>
            </a:r>
            <a:endParaRPr lang="ru-RU" sz="3800" strike="sngStrike" dirty="0">
              <a:solidFill>
                <a:schemeClr val="bg2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9 1.05478 L -4.82639E-6 1.9753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" y="-527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690050" y="408861"/>
            <a:ext cx="525029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РЕШЕНИЕ ПРОБЛЕМЫ</a:t>
            </a:r>
            <a:endParaRPr lang="en-US" sz="4374" spc="300" dirty="0">
              <a:latin typeface="Bahnschrift SemiCondensed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00442" y="1329831"/>
            <a:ext cx="387667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1.   </a:t>
            </a:r>
            <a:r>
              <a:rPr lang="en-US" sz="2187" kern="0" spc="-66" dirty="0" err="1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Продвинутые</a:t>
            </a:r>
            <a:r>
              <a:rPr lang="en-US" sz="2187" kern="0" spc="-66" dirty="0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технологии</a:t>
            </a:r>
            <a:endParaRPr lang="en-US" sz="2187" dirty="0">
              <a:latin typeface="Bahnschrift SemiBold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96271" y="1891756"/>
            <a:ext cx="5462402" cy="1263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Мы используем передовые методы изготовления, которые обеспечивают высокую точность и износоустойчивость.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 rotWithShape="1">
          <a:blip r:embed="rId3"/>
          <a:srcRect l="5873" t="-1" r="17567" b="-11695"/>
          <a:stretch/>
        </p:blipFill>
        <p:spPr>
          <a:xfrm>
            <a:off x="10338131" y="3125100"/>
            <a:ext cx="2657445" cy="2657445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9" name="Text 5"/>
          <p:cNvSpPr/>
          <p:nvPr/>
        </p:nvSpPr>
        <p:spPr>
          <a:xfrm>
            <a:off x="996152" y="3448344"/>
            <a:ext cx="387667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2.   </a:t>
            </a:r>
            <a:r>
              <a:rPr lang="en-US" sz="2187" kern="0" spc="-66" dirty="0" err="1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Закалка</a:t>
            </a:r>
            <a:r>
              <a:rPr lang="en-US" sz="2187" kern="0" spc="-66" dirty="0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и термообработка</a:t>
            </a:r>
            <a:endParaRPr lang="en-US" sz="2187" dirty="0">
              <a:latin typeface="Bahnschrift SemiBold" panose="020B0502040204020203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996271" y="3943889"/>
            <a:ext cx="5913935" cy="10597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Наши колеса проходят специальную закалку и термообработку для повышения их прочности и долговечности.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996271" y="5704130"/>
            <a:ext cx="317789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ru-RU" sz="2187" kern="0" spc="-66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3. </a:t>
            </a:r>
            <a:r>
              <a:rPr lang="en-US" sz="2187" kern="0" spc="-66" dirty="0" err="1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Нулевой</a:t>
            </a:r>
            <a:r>
              <a:rPr lang="en-US" sz="2187" kern="0" spc="-66" dirty="0">
                <a:solidFill>
                  <a:srgbClr val="FFFFF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профиль резца</a:t>
            </a:r>
            <a:endParaRPr lang="en-US" sz="2187" dirty="0">
              <a:latin typeface="Bahnschrift SemiBold" panose="020B0502040204020203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996271" y="6205396"/>
            <a:ext cx="4781981" cy="1263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Мы используем резцовые головки с нулевым профилем резца для достижения высокой точности и качества зубчатого профиля.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5" name="Picture 2" descr="Модель конической шестерни с круговым зубом - Фрилансер Валерий Голованев  Golovanev - Портфолио - Работа #3290379">
            <a:extLst>
              <a:ext uri="{FF2B5EF4-FFF2-40B4-BE49-F238E27FC236}">
                <a16:creationId xmlns:a16="http://schemas.microsoft.com/office/drawing/2014/main" id="{7DD9727D-ED4E-ED31-5BF6-CE0AEB34BE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4" t="1" b="-16471"/>
          <a:stretch/>
        </p:blipFill>
        <p:spPr bwMode="auto">
          <a:xfrm>
            <a:off x="7315199" y="1329831"/>
            <a:ext cx="2509114" cy="2509114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C876A2F-7085-73C6-91FE-DC14E136C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 r="3988"/>
          <a:stretch/>
        </p:blipFill>
        <p:spPr bwMode="auto">
          <a:xfrm>
            <a:off x="7315199" y="5308805"/>
            <a:ext cx="2511934" cy="2511934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46 -0.00058 L 7.63889E-7 3.8888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14" y="4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828 -0.00463 L -2.29167E-6 4.32099E-6 " pathEditMode="relative" rAng="0" ptsTypes="AA">
                                      <p:cBhvr>
                                        <p:cTn id="8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4" y="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655 -0.01042 L -3.09028E-6 1.04938E-6 " pathEditMode="relative" rAng="0" ptsTypes="AA">
                                      <p:cBhvr>
                                        <p:cTn id="10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A641FBBE-B082-4028-97A0-CD1F7C698FC6}"/>
              </a:ext>
            </a:extLst>
          </p:cNvPr>
          <p:cNvSpPr txBox="1"/>
          <p:nvPr/>
        </p:nvSpPr>
        <p:spPr>
          <a:xfrm rot="16200000">
            <a:off x="-2883605" y="2551421"/>
            <a:ext cx="870417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r>
              <a:rPr lang="ru-RU" sz="4400" dirty="0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400" dirty="0" err="1">
                <a:solidFill>
                  <a:schemeClr val="bg1">
                    <a:lumMod val="65000"/>
                    <a:alpha val="38000"/>
                  </a:schemeClr>
                </a:solidFill>
                <a:latin typeface="Bahnschrift SemiBold" panose="020B0502040204020203" pitchFamily="34" charset="0"/>
              </a:rPr>
              <a:t>РЫНОК</a:t>
            </a:r>
            <a:endParaRPr lang="ru-RU" sz="4400" dirty="0">
              <a:solidFill>
                <a:schemeClr val="bg1">
                  <a:lumMod val="65000"/>
                  <a:alpha val="38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68866" y="198505"/>
            <a:ext cx="11286972" cy="12942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95"/>
              </a:lnSpc>
              <a:buNone/>
            </a:pPr>
            <a:r>
              <a:rPr lang="ru-RU" sz="4076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РЫНОК, </a:t>
            </a:r>
          </a:p>
          <a:p>
            <a:pPr marL="0" indent="0">
              <a:lnSpc>
                <a:spcPts val="5095"/>
              </a:lnSpc>
              <a:buNone/>
            </a:pPr>
            <a:r>
              <a:rPr lang="ru-RU" sz="4076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ЕГО ОБЪЕМ, РОСТ И УРОВЕНЬ КОНКУРЕНЦИИ</a:t>
            </a:r>
            <a:endParaRPr lang="en-US" sz="4076" spc="300" dirty="0">
              <a:latin typeface="Bahnschrift SemiCondensed" panose="020B05020402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-662146" y="1809899"/>
            <a:ext cx="143113" cy="388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57"/>
              </a:lnSpc>
              <a:buNone/>
            </a:pPr>
            <a:r>
              <a:rPr lang="en-US" sz="2446" b="1" kern="0" spc="-7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446" dirty="0"/>
          </a:p>
        </p:txBody>
      </p:sp>
      <p:sp>
        <p:nvSpPr>
          <p:cNvPr id="9" name="Text 7"/>
          <p:cNvSpPr/>
          <p:nvPr/>
        </p:nvSpPr>
        <p:spPr>
          <a:xfrm>
            <a:off x="3846909" y="1859252"/>
            <a:ext cx="2116455" cy="3234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2038" kern="0" spc="-61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Растущий рынок</a:t>
            </a:r>
            <a:endParaRPr lang="en-US" sz="2038" dirty="0">
              <a:latin typeface="Bahnschrift SemiBold" panose="020B05020402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846909" y="2400906"/>
            <a:ext cx="8385810" cy="662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ru-RU" sz="1600" b="0" i="0" dirty="0">
                <a:solidFill>
                  <a:schemeClr val="bg1">
                    <a:lumMod val="65000"/>
                  </a:schemeClr>
                </a:solidFill>
                <a:effectLst/>
                <a:latin typeface="Bahnschrift SemiBold" panose="020B0502040204020203" pitchFamily="34" charset="0"/>
              </a:rPr>
              <a:t>Учитывая тенденции и прогнозы, мы планируем максимально воспользоваться перспективами увеличения спроса на высокотехнологичные и прочные конические колеса в различных отраслях, таких как транспорт, энергетика и машиностроение.</a:t>
            </a:r>
            <a:endParaRPr lang="en-US" sz="163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6909" y="3945722"/>
            <a:ext cx="2070497" cy="3234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2038" kern="0" spc="-61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Высокий спрос</a:t>
            </a:r>
            <a:endParaRPr lang="en-US" sz="2038" dirty="0">
              <a:latin typeface="Bahnschrift SemiBold" panose="020B0502040204020203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929330" y="4409626"/>
            <a:ext cx="8385810" cy="662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en-US" sz="1630" kern="0" spc="-33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Конкуренция на рынке высока, но спрос на высококачественные продукты постоянно растёт.</a:t>
            </a:r>
            <a:endParaRPr lang="en-US" sz="163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-968875" y="5601655"/>
            <a:ext cx="188833" cy="388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57"/>
              </a:lnSpc>
              <a:buNone/>
            </a:pPr>
            <a:r>
              <a:rPr lang="en-US" sz="2446" b="1" kern="0" spc="-7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446" dirty="0"/>
          </a:p>
        </p:txBody>
      </p:sp>
      <p:sp>
        <p:nvSpPr>
          <p:cNvPr id="19" name="Text 17"/>
          <p:cNvSpPr/>
          <p:nvPr/>
        </p:nvSpPr>
        <p:spPr>
          <a:xfrm>
            <a:off x="3846909" y="5634559"/>
            <a:ext cx="2740462" cy="32349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2038" kern="0" spc="-61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Ценовая конкуренция</a:t>
            </a:r>
            <a:endParaRPr lang="en-US" sz="2038" dirty="0">
              <a:latin typeface="Bahnschrift SemiBold" panose="020B0502040204020203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30421" y="6213973"/>
            <a:ext cx="8385810" cy="662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en-US" sz="1630" kern="0" spc="-33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Низкая стоимость производства благодаря новым методам позволяет нам предлагать конкурентные цены.</a:t>
            </a:r>
            <a:endParaRPr lang="en-US" sz="163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2BD5166-EC75-4B25-9D46-8F90366F49F5}"/>
              </a:ext>
            </a:extLst>
          </p:cNvPr>
          <p:cNvGrpSpPr/>
          <p:nvPr/>
        </p:nvGrpSpPr>
        <p:grpSpPr>
          <a:xfrm>
            <a:off x="3628152" y="1613683"/>
            <a:ext cx="1046401" cy="1168957"/>
            <a:chOff x="-1918335" y="1097756"/>
            <a:chExt cx="2196584" cy="2196584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2DC34CCF-1D94-4E30-953C-568F8C736951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88CDCA67-572D-4D2E-9558-14ECFB269E2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1677C97-4358-4A4C-B2D2-0ACF05950E9E}"/>
              </a:ext>
            </a:extLst>
          </p:cNvPr>
          <p:cNvGrpSpPr/>
          <p:nvPr/>
        </p:nvGrpSpPr>
        <p:grpSpPr>
          <a:xfrm>
            <a:off x="3639042" y="5634559"/>
            <a:ext cx="1046401" cy="1168957"/>
            <a:chOff x="-1918335" y="1097756"/>
            <a:chExt cx="2196584" cy="2196584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E06435ED-146D-4F40-9A65-E5BC1662F71F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D79BB22E-9A82-4692-94A0-2F09DE7D0E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1BA2F30-9436-4A70-8420-51F8928D3AA4}"/>
              </a:ext>
            </a:extLst>
          </p:cNvPr>
          <p:cNvGrpSpPr/>
          <p:nvPr/>
        </p:nvGrpSpPr>
        <p:grpSpPr>
          <a:xfrm rot="10800000">
            <a:off x="11186318" y="2400906"/>
            <a:ext cx="1046401" cy="1168957"/>
            <a:chOff x="-1918335" y="1097756"/>
            <a:chExt cx="2196584" cy="2196584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04A02C9F-4607-4AA9-A019-B3CABB22D323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D8D29185-11EE-4CB4-89C0-0F5A0260A87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E49EADBC-1C6B-4D97-AD68-66D8276CEB71}"/>
              </a:ext>
            </a:extLst>
          </p:cNvPr>
          <p:cNvGrpSpPr/>
          <p:nvPr/>
        </p:nvGrpSpPr>
        <p:grpSpPr>
          <a:xfrm rot="10800000">
            <a:off x="11180873" y="5477953"/>
            <a:ext cx="1046401" cy="1168957"/>
            <a:chOff x="-1918335" y="1097756"/>
            <a:chExt cx="2196584" cy="2196584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933ED688-F7E8-4AD2-841F-27B1923312FB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684017AD-ADEC-472F-8B5B-DF6960CB65D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F49AE01B-2B24-4D58-94BB-3AA394362FF8}"/>
              </a:ext>
            </a:extLst>
          </p:cNvPr>
          <p:cNvGrpSpPr/>
          <p:nvPr/>
        </p:nvGrpSpPr>
        <p:grpSpPr>
          <a:xfrm flipV="1">
            <a:off x="3639042" y="4044686"/>
            <a:ext cx="1040957" cy="1168957"/>
            <a:chOff x="-1918335" y="1097756"/>
            <a:chExt cx="2196584" cy="2196584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04991F4A-9F10-41BA-A2B7-FD6F786DD68A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FF9B99B8-CA74-4C8C-983C-921116934B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4864BF3E-A2D5-4F47-A95B-5EBD843D46D7}"/>
              </a:ext>
            </a:extLst>
          </p:cNvPr>
          <p:cNvGrpSpPr/>
          <p:nvPr/>
        </p:nvGrpSpPr>
        <p:grpSpPr>
          <a:xfrm rot="5400000">
            <a:off x="11108557" y="4006994"/>
            <a:ext cx="1168946" cy="1046402"/>
            <a:chOff x="-1918335" y="1097756"/>
            <a:chExt cx="2196584" cy="2196584"/>
          </a:xfrm>
        </p:grpSpPr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89F7B9DB-8FD2-4FA9-98F8-4D304742396D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057E9ECA-5716-4989-AD03-6AF7868664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8 -1.02045 L -3.09028E-6 -1.7284E-6 " pathEditMode="relative" rAng="0" ptsTypes="AA">
                                      <p:cBhvr>
                                        <p:cTn id="6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499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12100" y="3420427"/>
            <a:ext cx="480619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4374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БИЗНЕС-МОДЕЛЬ </a:t>
            </a:r>
          </a:p>
          <a:p>
            <a:pPr marL="0" indent="0" algn="ctr">
              <a:lnSpc>
                <a:spcPts val="5468"/>
              </a:lnSpc>
              <a:buNone/>
            </a:pPr>
            <a:r>
              <a:rPr lang="ru-RU" sz="4374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ПРОЕКТА</a:t>
            </a:r>
            <a:endParaRPr lang="en-US" sz="4374" spc="300" dirty="0">
              <a:latin typeface="Bahnschrift SemiCondensed" panose="020B0502040204020203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-7148155" y="-5149432"/>
            <a:ext cx="10554414" cy="4353044"/>
          </a:xfrm>
          <a:prstGeom prst="roundRect">
            <a:avLst>
              <a:gd name="adj" fmla="val 2297"/>
            </a:avLst>
          </a:prstGeom>
          <a:noFill/>
          <a:ln w="13811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-577989" y="-1991458"/>
            <a:ext cx="10526792" cy="9925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277785" y="836703"/>
            <a:ext cx="134246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400" kern="0" spc="-35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ЗАКАЗЧИКИ</a:t>
            </a:r>
            <a:endParaRPr lang="en-US" sz="24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717784" y="1237906"/>
            <a:ext cx="325031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Производители механизмов в различных отраслях</a:t>
            </a:r>
            <a:endParaRPr lang="en-US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-7134344" y="-4143115"/>
            <a:ext cx="10526792" cy="1347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355489" y="836703"/>
            <a:ext cx="127438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400" kern="0" spc="-35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ДОХОД</a:t>
            </a:r>
            <a:endParaRPr lang="en-US" sz="24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431919" y="1247677"/>
            <a:ext cx="553931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chemeClr val="bg1">
                    <a:lumMod val="7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Прямые продажи закаленных конических колес и услуги по контрактному производству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-7120533" y="-2690276"/>
            <a:ext cx="10526792" cy="9925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277785" y="5359368"/>
            <a:ext cx="1337129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400" kern="0" spc="-35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ЗАТРАТЫ</a:t>
            </a:r>
            <a:endParaRPr lang="en-US" sz="24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717784" y="5900533"/>
            <a:ext cx="4039529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Исследования, разработка, производство и маркетинг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-7134344" y="-1802704"/>
            <a:ext cx="10526792" cy="9925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437109" y="5357842"/>
            <a:ext cx="3111138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400" kern="0" spc="-35" dirty="0">
                <a:solidFill>
                  <a:schemeClr val="bg1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ПРОГНОЗИРУЕМАЯ ПРИБЫЛЬ</a:t>
            </a:r>
            <a:endParaRPr lang="en-US" sz="24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585055" y="5895619"/>
            <a:ext cx="523304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Увеличение в </a:t>
            </a:r>
            <a:r>
              <a:rPr lang="en-US" sz="2000" kern="0" spc="-35" dirty="0" err="1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два</a:t>
            </a:r>
            <a:r>
              <a:rPr lang="en-US" sz="200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kern="0" spc="-35" dirty="0" err="1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раза</a:t>
            </a:r>
            <a:r>
              <a:rPr lang="ru-RU" sz="200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в течение первых трех лет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4D83F51-202E-4564-8C2E-F8C96E930736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9718299" y="2425148"/>
            <a:ext cx="1274379" cy="1342466"/>
          </a:xfrm>
          <a:prstGeom prst="straightConnector1">
            <a:avLst/>
          </a:prstGeom>
          <a:ln w="57150">
            <a:solidFill>
              <a:srgbClr val="11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CD0F4A2-1BDB-4626-A97E-1A507FFB56EB}"/>
              </a:ext>
            </a:extLst>
          </p:cNvPr>
          <p:cNvCxnSpPr>
            <a:cxnSpLocks/>
          </p:cNvCxnSpPr>
          <p:nvPr/>
        </p:nvCxnSpPr>
        <p:spPr>
          <a:xfrm rot="16200000" flipV="1">
            <a:off x="3376984" y="2459190"/>
            <a:ext cx="1274379" cy="1342466"/>
          </a:xfrm>
          <a:prstGeom prst="straightConnector1">
            <a:avLst/>
          </a:prstGeom>
          <a:ln w="57150">
            <a:solidFill>
              <a:srgbClr val="11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138AF973-2A57-4480-93D4-212744FA7C2C}"/>
              </a:ext>
            </a:extLst>
          </p:cNvPr>
          <p:cNvCxnSpPr>
            <a:cxnSpLocks/>
          </p:cNvCxnSpPr>
          <p:nvPr/>
        </p:nvCxnSpPr>
        <p:spPr>
          <a:xfrm>
            <a:off x="9718299" y="3737394"/>
            <a:ext cx="1274379" cy="1342466"/>
          </a:xfrm>
          <a:prstGeom prst="straightConnector1">
            <a:avLst/>
          </a:prstGeom>
          <a:ln w="57150">
            <a:solidFill>
              <a:srgbClr val="11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4846AC8-5FD6-4128-B17E-7AB821C958EA}"/>
              </a:ext>
            </a:extLst>
          </p:cNvPr>
          <p:cNvCxnSpPr>
            <a:cxnSpLocks/>
          </p:cNvCxnSpPr>
          <p:nvPr/>
        </p:nvCxnSpPr>
        <p:spPr>
          <a:xfrm rot="5400000">
            <a:off x="3376984" y="3703351"/>
            <a:ext cx="1274379" cy="1342466"/>
          </a:xfrm>
          <a:prstGeom prst="straightConnector1">
            <a:avLst/>
          </a:prstGeom>
          <a:ln w="57150">
            <a:solidFill>
              <a:srgbClr val="11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52 0.0029 L 4.375E-6 0.0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6" y="2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831 0.00135 L 5E-6 4.81481E-6 " pathEditMode="relative" rAng="0" ptsTypes="AA">
                                      <p:cBhvr>
                                        <p:cTn id="8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21" y="-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519 -3.76543E-6 L 4.65278E-6 -3.76543E-6 " pathEditMode="relative" rAng="0" ptsTypes="AA">
                                      <p:cBhvr>
                                        <p:cTn id="10" dur="4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9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974 0.00289 L 5E-6 4.93827E-6 " pathEditMode="relative" rAng="0" ptsTypes="AA">
                                      <p:cBhvr>
                                        <p:cTn id="12" dur="4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92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4490799" y="928330"/>
            <a:ext cx="561320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ТЕКУЩИЕ РЕЗУЛЬТАТЫ</a:t>
            </a:r>
            <a:endParaRPr lang="en-US" sz="4374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26781" y="2191941"/>
            <a:ext cx="310241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734"/>
              </a:lnSpc>
            </a:pPr>
            <a:r>
              <a:rPr lang="ru-RU" sz="2187" b="1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</a:rPr>
              <a:t>РАЗРАБОТАННАЯ 3</a:t>
            </a:r>
            <a:r>
              <a:rPr lang="en-US" sz="2187" b="1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</a:rPr>
              <a:t>D </a:t>
            </a:r>
            <a:r>
              <a:rPr lang="ru-RU" sz="2187" b="1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</a:rPr>
              <a:t>МОДЕЛЬ</a:t>
            </a:r>
            <a:endParaRPr lang="en-US" sz="2187" dirty="0">
              <a:latin typeface="Bahnschrift SemiBold" panose="020B0502040204020203" pitchFamily="34" charset="0"/>
            </a:endParaRPr>
          </a:p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4726781" y="2761298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Успешно создана трехмерная модель колеса и смоделирован процесс нарезания зубчатого колеса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726781" y="4166235"/>
            <a:ext cx="271593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ТЕХНОЛОГИЧЕСКИЕ РЕШЕНИЯ</a:t>
            </a:r>
            <a:endParaRPr lang="en-US" sz="2187" dirty="0">
              <a:latin typeface="Bahnschrift SemiBold" panose="020B0502040204020203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726781" y="4735592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Разработаны и опробованы инновационные методы закалки и синтеза материалов, что позволяет значительно повысить прочность и долговечность продукции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26781" y="6140529"/>
            <a:ext cx="258710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ru-RU" sz="2187" kern="0" spc="-66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</a:rPr>
              <a:t>ТЕХНИЧЕСКАЯ КОМАНДА</a:t>
            </a:r>
            <a:endParaRPr lang="en-US" sz="2187" dirty="0">
              <a:latin typeface="Bahnschrift SemiBold" panose="020B0502040204020203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726781" y="6572249"/>
            <a:ext cx="7950994" cy="99060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Собрана техническая команда, способная эффективно воплощать и развивать </a:t>
            </a:r>
          </a:p>
          <a:p>
            <a:pPr marL="0" indent="0">
              <a:lnSpc>
                <a:spcPts val="2799"/>
              </a:lnSpc>
              <a:buNone/>
            </a:pPr>
            <a:r>
              <a:rPr lang="ru-RU" sz="1750" kern="0" spc="-35" dirty="0">
                <a:solidFill>
                  <a:schemeClr val="bg1">
                    <a:lumMod val="6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инновационные технологии</a:t>
            </a:r>
            <a:endParaRPr lang="en-US" sz="1750" dirty="0">
              <a:solidFill>
                <a:schemeClr val="bg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FC5384-991D-40D0-94C3-E2617CB249EF}"/>
              </a:ext>
            </a:extLst>
          </p:cNvPr>
          <p:cNvSpPr txBox="1"/>
          <p:nvPr/>
        </p:nvSpPr>
        <p:spPr>
          <a:xfrm rot="16200000">
            <a:off x="-2162175" y="2221976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r>
              <a:rPr lang="ru-RU" sz="4800" dirty="0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12000"/>
                  </a:schemeClr>
                </a:solidFill>
                <a:latin typeface="Bahnschrift SemiBold" panose="020B0502040204020203" pitchFamily="34" charset="0"/>
              </a:rPr>
              <a:t>РЕЗУЛЬТАТЫ</a:t>
            </a:r>
            <a:endParaRPr lang="ru-RU" sz="4800" dirty="0">
              <a:solidFill>
                <a:schemeClr val="bg1">
                  <a:lumMod val="65000"/>
                  <a:alpha val="12000"/>
                </a:schemeClr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2B7B7F5-5A28-4F03-B2FF-ED26A4D2C008}"/>
              </a:ext>
            </a:extLst>
          </p:cNvPr>
          <p:cNvGrpSpPr/>
          <p:nvPr/>
        </p:nvGrpSpPr>
        <p:grpSpPr>
          <a:xfrm>
            <a:off x="4732226" y="2176819"/>
            <a:ext cx="1046401" cy="1168957"/>
            <a:chOff x="-1918335" y="1097756"/>
            <a:chExt cx="2196584" cy="2196584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2FF0EB72-AB0A-4E24-A388-62538DF1AD48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B7474234-D530-450D-B739-51312DDFDC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B630547-2034-4F27-89E8-66E20F18CEDB}"/>
              </a:ext>
            </a:extLst>
          </p:cNvPr>
          <p:cNvGrpSpPr/>
          <p:nvPr/>
        </p:nvGrpSpPr>
        <p:grpSpPr>
          <a:xfrm>
            <a:off x="4726781" y="6125407"/>
            <a:ext cx="1046401" cy="1168957"/>
            <a:chOff x="-1918335" y="1097756"/>
            <a:chExt cx="2196584" cy="2196584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0C90C9D2-1249-4596-86EC-9450A2C562AC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12DD0A27-26B9-4991-9EFB-FB682F60ED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C19E3E5-94C3-49FF-B521-2EC335552B99}"/>
              </a:ext>
            </a:extLst>
          </p:cNvPr>
          <p:cNvGrpSpPr/>
          <p:nvPr/>
        </p:nvGrpSpPr>
        <p:grpSpPr>
          <a:xfrm rot="10800000">
            <a:off x="12154574" y="2440781"/>
            <a:ext cx="1046401" cy="1168957"/>
            <a:chOff x="-1918335" y="1097756"/>
            <a:chExt cx="2196584" cy="2196584"/>
          </a:xfrm>
        </p:grpSpPr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ECEB70C1-F2F7-4608-9261-5C863CC8632F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2DC93657-E10D-4E66-9B12-6BCE5C7517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499AD00-21F2-4BF3-9379-4A40F9F078C5}"/>
              </a:ext>
            </a:extLst>
          </p:cNvPr>
          <p:cNvGrpSpPr/>
          <p:nvPr/>
        </p:nvGrpSpPr>
        <p:grpSpPr>
          <a:xfrm rot="10800000">
            <a:off x="12160019" y="6122096"/>
            <a:ext cx="1046401" cy="1168957"/>
            <a:chOff x="-1918335" y="1097756"/>
            <a:chExt cx="2196584" cy="2196584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253B44C7-D9EC-4B0E-B061-79C4B6603728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BF87CC36-6E78-4FAE-8450-860E9D14747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E5B0A74-2679-47E8-BF4E-3110662B04C7}"/>
              </a:ext>
            </a:extLst>
          </p:cNvPr>
          <p:cNvGrpSpPr/>
          <p:nvPr/>
        </p:nvGrpSpPr>
        <p:grpSpPr>
          <a:xfrm flipV="1">
            <a:off x="4737671" y="4344827"/>
            <a:ext cx="1040957" cy="1168957"/>
            <a:chOff x="-1918335" y="1097756"/>
            <a:chExt cx="2196584" cy="2196584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872E0DDB-EAEF-42B0-9A93-E9A593324BA4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90B34F5F-1B56-4CDA-BCD0-203362EACDA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2A214AE-159A-4CB4-B051-F9026E6007C1}"/>
              </a:ext>
            </a:extLst>
          </p:cNvPr>
          <p:cNvGrpSpPr/>
          <p:nvPr/>
        </p:nvGrpSpPr>
        <p:grpSpPr>
          <a:xfrm rot="5400000">
            <a:off x="12093302" y="4170124"/>
            <a:ext cx="1168946" cy="1046402"/>
            <a:chOff x="-1918335" y="1097756"/>
            <a:chExt cx="2196584" cy="2196584"/>
          </a:xfrm>
        </p:grpSpPr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553E09D5-8174-4575-AF09-61841968DFFA}"/>
                </a:ext>
              </a:extLst>
            </p:cNvPr>
            <p:cNvCxnSpPr/>
            <p:nvPr/>
          </p:nvCxnSpPr>
          <p:spPr>
            <a:xfrm>
              <a:off x="-1906905" y="109775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1423342D-77DA-4A38-BBE8-5B7D14009C0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820043" y="6286"/>
              <a:ext cx="0" cy="2196584"/>
            </a:xfrm>
            <a:prstGeom prst="line">
              <a:avLst/>
            </a:prstGeom>
            <a:ln w="38100">
              <a:solidFill>
                <a:srgbClr val="11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0164 L -3.54167E-6 0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5344096" y="232549"/>
            <a:ext cx="3942207" cy="5299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73"/>
              </a:lnSpc>
              <a:buNone/>
            </a:pPr>
            <a:r>
              <a:rPr lang="ru-RU" sz="3600" spc="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ПЛАНЫ РАЗВИТИЯ</a:t>
            </a:r>
            <a:endParaRPr lang="en-US" sz="3600" spc="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275079" y="1357063"/>
            <a:ext cx="2542342" cy="2650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7"/>
              </a:lnSpc>
              <a:buNone/>
            </a:pPr>
            <a:r>
              <a:rPr lang="ru-RU" sz="1669" b="1" kern="0" spc="-50" dirty="0">
                <a:solidFill>
                  <a:srgbClr val="110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  </a:t>
            </a:r>
            <a:r>
              <a:rPr lang="ru-RU" sz="1669" b="1" kern="0" spc="-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УКРЕПЛЕНИЕ ПАРТНЕРСТВ</a:t>
            </a:r>
            <a:endParaRPr lang="en-US" sz="1669" dirty="0"/>
          </a:p>
        </p:txBody>
      </p:sp>
      <p:sp>
        <p:nvSpPr>
          <p:cNvPr id="11" name="Text 8"/>
          <p:cNvSpPr/>
          <p:nvPr/>
        </p:nvSpPr>
        <p:spPr>
          <a:xfrm>
            <a:off x="2275079" y="1729236"/>
            <a:ext cx="3095149" cy="8136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37"/>
              </a:lnSpc>
              <a:buNone/>
            </a:pPr>
            <a:r>
              <a:rPr lang="en-US" sz="1335" kern="0" spc="-27" dirty="0">
                <a:solidFill>
                  <a:schemeClr val="bg1">
                    <a:lumMod val="7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Развитие стратегических партнёрств с крупными предприятиями в отрасли   </a:t>
            </a:r>
            <a:endParaRPr lang="en-US" sz="1335" dirty="0">
              <a:solidFill>
                <a:schemeClr val="bg1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991102" y="2136072"/>
            <a:ext cx="3095149" cy="2650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087"/>
              </a:lnSpc>
              <a:buNone/>
            </a:pPr>
            <a:r>
              <a:rPr lang="ru-RU" sz="1669" kern="0" spc="-50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2.   </a:t>
            </a:r>
            <a:r>
              <a:rPr lang="ru-RU" sz="1669" kern="0" spc="-50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РАЗВИТИЕ НОВЫХ ПРОДУКТОВ</a:t>
            </a:r>
            <a:endParaRPr lang="en-US" sz="1669" dirty="0">
              <a:latin typeface="Bahnschrift SemiBold" panose="020B05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991221" y="2542909"/>
            <a:ext cx="3095030" cy="13561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137"/>
              </a:lnSpc>
              <a:buNone/>
            </a:pPr>
            <a:r>
              <a:rPr lang="en-US" sz="1335" kern="0" spc="-27" dirty="0">
                <a:solidFill>
                  <a:schemeClr val="bg1">
                    <a:lumMod val="7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Постоянное внедрение новых технологий и инноваций для улучшения продукции, включая усовершенствование методов закалки и синтеза материалов.</a:t>
            </a:r>
            <a:endParaRPr lang="en-US" sz="1335" dirty="0">
              <a:solidFill>
                <a:schemeClr val="bg1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2275079" y="3995163"/>
            <a:ext cx="4298074" cy="5300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87"/>
              </a:lnSpc>
              <a:buNone/>
            </a:pPr>
            <a:r>
              <a:rPr lang="ru-RU" sz="1669" kern="0" spc="-50" dirty="0">
                <a:solidFill>
                  <a:srgbClr val="110080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3.   </a:t>
            </a:r>
            <a:r>
              <a:rPr lang="ru-RU" sz="1669" b="1" kern="0" spc="-50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МАСШТАБИРОВАНИЕ ПРОИЗВОДСТВА</a:t>
            </a:r>
            <a:endParaRPr lang="en-US" sz="1669" dirty="0">
              <a:latin typeface="Bahnschrift SemiBold" panose="020B0502040204020203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2248947" y="4541649"/>
            <a:ext cx="3095149" cy="13561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37"/>
              </a:lnSpc>
              <a:buNone/>
            </a:pPr>
            <a:r>
              <a:rPr lang="en-US" sz="1335" kern="0" spc="-27" dirty="0">
                <a:solidFill>
                  <a:schemeClr val="bg1">
                    <a:lumMod val="75000"/>
                  </a:schemeClr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Мы планируем расширить производственные мощности с целью обеспечения удовлетворения растущего спроса и освоения новых рыночных сегментов</a:t>
            </a:r>
            <a:endParaRPr lang="en-US" sz="1335" dirty="0">
              <a:solidFill>
                <a:schemeClr val="bg1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8BC649-FCC6-4346-9F7B-BE7E3C68AEC3}"/>
              </a:ext>
            </a:extLst>
          </p:cNvPr>
          <p:cNvSpPr txBox="1"/>
          <p:nvPr/>
        </p:nvSpPr>
        <p:spPr>
          <a:xfrm>
            <a:off x="233397" y="6322062"/>
            <a:ext cx="1463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r>
              <a:rPr lang="ru-RU" sz="4800" dirty="0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4800" dirty="0" err="1">
                <a:solidFill>
                  <a:schemeClr val="bg1">
                    <a:lumMod val="65000"/>
                    <a:alpha val="26000"/>
                  </a:schemeClr>
                </a:solidFill>
                <a:latin typeface="Bahnschrift SemiBold" panose="020B0502040204020203" pitchFamily="34" charset="0"/>
              </a:rPr>
              <a:t>ПЛАНЫ</a:t>
            </a:r>
            <a:endParaRPr lang="ru-RU" sz="4800" dirty="0">
              <a:solidFill>
                <a:schemeClr val="bg1">
                  <a:lumMod val="65000"/>
                  <a:alpha val="26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6943AF9A-058E-4F11-AF9F-17524EC94283}"/>
              </a:ext>
            </a:extLst>
          </p:cNvPr>
          <p:cNvSpPr/>
          <p:nvPr/>
        </p:nvSpPr>
        <p:spPr>
          <a:xfrm>
            <a:off x="2476870" y="966717"/>
            <a:ext cx="7463652" cy="4919185"/>
          </a:xfrm>
          <a:custGeom>
            <a:avLst/>
            <a:gdLst>
              <a:gd name="connsiteX0" fmla="*/ 0 w 7463652"/>
              <a:gd name="connsiteY0" fmla="*/ 604631 h 4919185"/>
              <a:gd name="connsiteX1" fmla="*/ 1846555 w 7463652"/>
              <a:gd name="connsiteY1" fmla="*/ 18704 h 4919185"/>
              <a:gd name="connsiteX2" fmla="*/ 3577701 w 7463652"/>
              <a:gd name="connsiteY2" fmla="*/ 1226067 h 4919185"/>
              <a:gd name="connsiteX3" fmla="*/ 6169980 w 7463652"/>
              <a:gd name="connsiteY3" fmla="*/ 773306 h 4919185"/>
              <a:gd name="connsiteX4" fmla="*/ 7395099 w 7463652"/>
              <a:gd name="connsiteY4" fmla="*/ 1421376 h 4919185"/>
              <a:gd name="connsiteX5" fmla="*/ 7075503 w 7463652"/>
              <a:gd name="connsiteY5" fmla="*/ 2877314 h 4919185"/>
              <a:gd name="connsiteX6" fmla="*/ 5140171 w 7463652"/>
              <a:gd name="connsiteY6" fmla="*/ 3685182 h 4919185"/>
              <a:gd name="connsiteX7" fmla="*/ 3657600 w 7463652"/>
              <a:gd name="connsiteY7" fmla="*/ 4919178 h 4919185"/>
              <a:gd name="connsiteX8" fmla="*/ 2370338 w 7463652"/>
              <a:gd name="connsiteY8" fmla="*/ 3667427 h 4919185"/>
              <a:gd name="connsiteX9" fmla="*/ 44388 w 7463652"/>
              <a:gd name="connsiteY9" fmla="*/ 3259054 h 4919185"/>
              <a:gd name="connsiteX10" fmla="*/ 44388 w 7463652"/>
              <a:gd name="connsiteY10" fmla="*/ 3259054 h 4919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63652" h="4919185">
                <a:moveTo>
                  <a:pt x="0" y="604631"/>
                </a:moveTo>
                <a:cubicBezTo>
                  <a:pt x="625136" y="259881"/>
                  <a:pt x="1250272" y="-84869"/>
                  <a:pt x="1846555" y="18704"/>
                </a:cubicBezTo>
                <a:cubicBezTo>
                  <a:pt x="2442838" y="122277"/>
                  <a:pt x="2857130" y="1100300"/>
                  <a:pt x="3577701" y="1226067"/>
                </a:cubicBezTo>
                <a:cubicBezTo>
                  <a:pt x="4298272" y="1351834"/>
                  <a:pt x="5533747" y="740754"/>
                  <a:pt x="6169980" y="773306"/>
                </a:cubicBezTo>
                <a:cubicBezTo>
                  <a:pt x="6806213" y="805858"/>
                  <a:pt x="7244179" y="1070708"/>
                  <a:pt x="7395099" y="1421376"/>
                </a:cubicBezTo>
                <a:cubicBezTo>
                  <a:pt x="7546019" y="1772044"/>
                  <a:pt x="7451324" y="2500013"/>
                  <a:pt x="7075503" y="2877314"/>
                </a:cubicBezTo>
                <a:cubicBezTo>
                  <a:pt x="6699682" y="3254615"/>
                  <a:pt x="5709821" y="3344871"/>
                  <a:pt x="5140171" y="3685182"/>
                </a:cubicBezTo>
                <a:cubicBezTo>
                  <a:pt x="4570521" y="4025493"/>
                  <a:pt x="4119239" y="4922137"/>
                  <a:pt x="3657600" y="4919178"/>
                </a:cubicBezTo>
                <a:cubicBezTo>
                  <a:pt x="3195961" y="4916219"/>
                  <a:pt x="2972540" y="3944114"/>
                  <a:pt x="2370338" y="3667427"/>
                </a:cubicBezTo>
                <a:cubicBezTo>
                  <a:pt x="1768136" y="3390740"/>
                  <a:pt x="44388" y="3259054"/>
                  <a:pt x="44388" y="3259054"/>
                </a:cubicBezTo>
                <a:lnTo>
                  <a:pt x="44388" y="3259054"/>
                </a:lnTo>
              </a:path>
            </a:pathLst>
          </a:custGeom>
          <a:noFill/>
          <a:ln>
            <a:solidFill>
              <a:srgbClr val="11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0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2702 -0.00366 L -2.04861E-6 -1.04938E-6 " pathEditMode="relative" rAng="0" ptsTypes="AA">
                                      <p:cBhvr>
                                        <p:cTn id="6" dur="2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87" y="-18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93255" y="192403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4374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КОМАНДА</a:t>
            </a:r>
            <a:endParaRPr lang="en-US" sz="4374" spc="300" dirty="0">
              <a:latin typeface="Bahnschrift SemiCondensed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44B2625-526D-D84F-6CC2-4540A5B95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469" y="1248030"/>
            <a:ext cx="2612829" cy="26128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ED94BA9-8FE8-1304-5D92-4A57A1DF6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743" y="1248029"/>
            <a:ext cx="2612829" cy="261282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4C3836-790D-C7C1-3DF4-D2DC48F98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017" y="1248030"/>
            <a:ext cx="2653690" cy="265369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FC3C4A9-ED98-D666-7E4E-73F14AE1BF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2152" y="1227598"/>
            <a:ext cx="2653690" cy="265369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21F86E-519C-6969-4CE5-2DF218C6C1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882" y="4569297"/>
            <a:ext cx="2653690" cy="265369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5045450-C841-286C-344D-2D90A13404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017" y="4569297"/>
            <a:ext cx="2653690" cy="265369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2A36649-292A-6F88-885E-0BFBA57DCDE0}"/>
              </a:ext>
            </a:extLst>
          </p:cNvPr>
          <p:cNvSpPr txBox="1"/>
          <p:nvPr/>
        </p:nvSpPr>
        <p:spPr>
          <a:xfrm>
            <a:off x="2925964" y="3856500"/>
            <a:ext cx="1174039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   Морозов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Егор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925D59-0B0F-F2A1-42D8-2A2B6B91B287}"/>
              </a:ext>
            </a:extLst>
          </p:cNvPr>
          <p:cNvSpPr txBox="1"/>
          <p:nvPr/>
        </p:nvSpPr>
        <p:spPr>
          <a:xfrm>
            <a:off x="5767268" y="3860858"/>
            <a:ext cx="921598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Куков 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Андрей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A7E2EF-BAE1-760F-D080-3B16A12515BF}"/>
              </a:ext>
            </a:extLst>
          </p:cNvPr>
          <p:cNvSpPr txBox="1"/>
          <p:nvPr/>
        </p:nvSpPr>
        <p:spPr>
          <a:xfrm>
            <a:off x="8459514" y="3881288"/>
            <a:ext cx="1119153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 err="1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Чикалкин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Данил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D77DE0-1E34-C3D3-9AE6-1A8B5DF9D212}"/>
              </a:ext>
            </a:extLst>
          </p:cNvPr>
          <p:cNvSpPr txBox="1"/>
          <p:nvPr/>
        </p:nvSpPr>
        <p:spPr>
          <a:xfrm>
            <a:off x="11225832" y="3862081"/>
            <a:ext cx="1106329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Соловьев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Данила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BF0F86-2B08-C69E-27D9-A5665C37F2D6}"/>
              </a:ext>
            </a:extLst>
          </p:cNvPr>
          <p:cNvSpPr txBox="1"/>
          <p:nvPr/>
        </p:nvSpPr>
        <p:spPr>
          <a:xfrm>
            <a:off x="5762458" y="7196064"/>
            <a:ext cx="931217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Рыбкин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Игорь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8A31C8-634B-B90F-0A10-7F7D7FF3C2C3}"/>
              </a:ext>
            </a:extLst>
          </p:cNvPr>
          <p:cNvSpPr txBox="1"/>
          <p:nvPr/>
        </p:nvSpPr>
        <p:spPr>
          <a:xfrm>
            <a:off x="8571115" y="7196064"/>
            <a:ext cx="865493" cy="70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Чулков</a:t>
            </a:r>
            <a:b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</a:br>
            <a:r>
              <a:rPr lang="ru-RU" sz="2038" kern="0" spc="-61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</a:rPr>
              <a:t>Антон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5 -0.56635 L 1.42361E-6 3.46945E-18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277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 -0.56443 L -4.375E-6 -1.38778E-17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2760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19 -0.56231 L -2.29167E-6 1.23457E-6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" y="2868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9 -0.5623 L -1.70139E-6 -1.38778E-17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50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3 0.12635 L -2.74306E-6 4.6296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-632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8 0.13059 L -2.88194E-6 4.62963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-65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2527755" y="150528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800" kern="0" spc="300" dirty="0">
                <a:solidFill>
                  <a:srgbClr val="FFFFF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Контакты</a:t>
            </a:r>
            <a:endParaRPr lang="en-US" sz="4800" spc="300" dirty="0">
              <a:latin typeface="Bahnschrift SemiCondensed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10900" y="1107135"/>
            <a:ext cx="74776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99"/>
              </a:lnSpc>
              <a:buNone/>
            </a:pPr>
            <a:r>
              <a:rPr lang="en-US" sz="2200" kern="0" spc="-35" dirty="0">
                <a:solidFill>
                  <a:srgbClr val="E5E0DF"/>
                </a:solidFill>
                <a:latin typeface="Bahnschrift SemiCondensed" panose="020B0502040204020203" pitchFamily="34" charset="0"/>
                <a:ea typeface="Inter" pitchFamily="34" charset="-122"/>
                <a:cs typeface="Inter" pitchFamily="34" charset="-120"/>
              </a:rPr>
              <a:t>Если у вас есть вопросы или нужна дополнительная информация, свяжитесь с нами:</a:t>
            </a:r>
            <a:endParaRPr lang="en-US" sz="22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2032985" y="2598602"/>
            <a:ext cx="1983509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>
              <a:lnSpc>
                <a:spcPts val="3149"/>
              </a:lnSpc>
              <a:buSzPct val="100000"/>
            </a:pPr>
            <a:r>
              <a:rPr lang="en-US" sz="3600" kern="0" spc="-35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+7 </a:t>
            </a:r>
            <a:r>
              <a:rPr lang="ru-RU" sz="3600" kern="0" spc="-35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930 069-82-67</a:t>
            </a:r>
            <a:endParaRPr lang="en-US" sz="3600" dirty="0">
              <a:latin typeface="Bahnschrift SemiBold" panose="020B05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032985" y="3911482"/>
            <a:ext cx="4075857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>
              <a:lnSpc>
                <a:spcPts val="3149"/>
              </a:lnSpc>
              <a:buSzPct val="100000"/>
            </a:pPr>
            <a:r>
              <a:rPr lang="en-US" sz="3600" kern="0" spc="-35" dirty="0">
                <a:solidFill>
                  <a:srgbClr val="E5E0DF"/>
                </a:solidFill>
                <a:latin typeface="Bahnschrift SemiBold" panose="020B0502040204020203" pitchFamily="34" charset="0"/>
                <a:ea typeface="Inter" pitchFamily="34" charset="-122"/>
                <a:cs typeface="Inter" pitchFamily="34" charset="-120"/>
              </a:rPr>
              <a:t>dodtixod@mail.com</a:t>
            </a:r>
            <a:endParaRPr lang="en-US" sz="3600" dirty="0">
              <a:latin typeface="Bahnschrift SemiBold" panose="020B0502040204020203" pitchFamily="34" charset="0"/>
            </a:endParaRPr>
          </a:p>
        </p:txBody>
      </p:sp>
      <p:pic>
        <p:nvPicPr>
          <p:cNvPr id="10" name="Рисунок 9" descr="Динамик телефона  со сплошной заливкой">
            <a:extLst>
              <a:ext uri="{FF2B5EF4-FFF2-40B4-BE49-F238E27FC236}">
                <a16:creationId xmlns:a16="http://schemas.microsoft.com/office/drawing/2014/main" id="{6669AE4F-06B7-474A-AD4C-A1F17F35C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585" y="2341308"/>
            <a:ext cx="914400" cy="914400"/>
          </a:xfrm>
          <a:prstGeom prst="rect">
            <a:avLst/>
          </a:prstGeom>
        </p:spPr>
      </p:pic>
      <p:pic>
        <p:nvPicPr>
          <p:cNvPr id="12" name="Рисунок 11" descr="Электронная почта со сплошной заливкой">
            <a:extLst>
              <a:ext uri="{FF2B5EF4-FFF2-40B4-BE49-F238E27FC236}">
                <a16:creationId xmlns:a16="http://schemas.microsoft.com/office/drawing/2014/main" id="{57C87E83-3450-40A6-9766-727AD385D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585" y="3654188"/>
            <a:ext cx="914400" cy="914400"/>
          </a:xfrm>
          <a:prstGeom prst="rect">
            <a:avLst/>
          </a:prstGeom>
        </p:spPr>
      </p:pic>
      <p:pic>
        <p:nvPicPr>
          <p:cNvPr id="14" name="Рисунок 13" descr="Речь со сплошной заливкой">
            <a:extLst>
              <a:ext uri="{FF2B5EF4-FFF2-40B4-BE49-F238E27FC236}">
                <a16:creationId xmlns:a16="http://schemas.microsoft.com/office/drawing/2014/main" id="{8F198FAE-97ED-47D0-857E-CC46A17FEE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6767" y="921990"/>
            <a:ext cx="914400" cy="914400"/>
          </a:xfrm>
          <a:prstGeom prst="rect">
            <a:avLst/>
          </a:prstGeom>
        </p:spPr>
      </p:pic>
      <p:pic>
        <p:nvPicPr>
          <p:cNvPr id="15" name="Рисунок 14" descr="Речь со сплошной заливкой">
            <a:extLst>
              <a:ext uri="{FF2B5EF4-FFF2-40B4-BE49-F238E27FC236}">
                <a16:creationId xmlns:a16="http://schemas.microsoft.com/office/drawing/2014/main" id="{AC2AA00C-2F56-4E90-A992-527582A20E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25957" y="89411"/>
            <a:ext cx="914400" cy="914400"/>
          </a:xfrm>
          <a:prstGeom prst="rect">
            <a:avLst/>
          </a:prstGeom>
        </p:spPr>
      </p:pic>
      <p:pic>
        <p:nvPicPr>
          <p:cNvPr id="16" name="Рисунок 15" descr="Речь со сплошной заливкой">
            <a:extLst>
              <a:ext uri="{FF2B5EF4-FFF2-40B4-BE49-F238E27FC236}">
                <a16:creationId xmlns:a16="http://schemas.microsoft.com/office/drawing/2014/main" id="{441DF060-6435-4694-8B91-2D2540746F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1019" y="2023502"/>
            <a:ext cx="914400" cy="914400"/>
          </a:xfrm>
          <a:prstGeom prst="rect">
            <a:avLst/>
          </a:prstGeom>
        </p:spPr>
      </p:pic>
      <p:pic>
        <p:nvPicPr>
          <p:cNvPr id="17" name="Рисунок 16" descr="Речь со сплошной заливкой">
            <a:extLst>
              <a:ext uri="{FF2B5EF4-FFF2-40B4-BE49-F238E27FC236}">
                <a16:creationId xmlns:a16="http://schemas.microsoft.com/office/drawing/2014/main" id="{7C79F7FB-AF63-40FB-B3D3-320CBE2A0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82744" y="2963357"/>
            <a:ext cx="914400" cy="914400"/>
          </a:xfrm>
          <a:prstGeom prst="rect">
            <a:avLst/>
          </a:prstGeom>
        </p:spPr>
      </p:pic>
      <p:pic>
        <p:nvPicPr>
          <p:cNvPr id="18" name="Рисунок 17" descr="Речь со сплошной заливкой">
            <a:extLst>
              <a:ext uri="{FF2B5EF4-FFF2-40B4-BE49-F238E27FC236}">
                <a16:creationId xmlns:a16="http://schemas.microsoft.com/office/drawing/2014/main" id="{DE26AB4A-15F2-4F82-BD61-14233C4E27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83015" y="4111388"/>
            <a:ext cx="914400" cy="914400"/>
          </a:xfrm>
          <a:prstGeom prst="rect">
            <a:avLst/>
          </a:prstGeom>
        </p:spPr>
      </p:pic>
      <p:pic>
        <p:nvPicPr>
          <p:cNvPr id="19" name="Рисунок 18" descr="Речь со сплошной заливкой">
            <a:extLst>
              <a:ext uri="{FF2B5EF4-FFF2-40B4-BE49-F238E27FC236}">
                <a16:creationId xmlns:a16="http://schemas.microsoft.com/office/drawing/2014/main" id="{DFCBFD7D-F1FE-406C-81E3-DC3456BBC1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347577" y="4568588"/>
            <a:ext cx="914400" cy="914400"/>
          </a:xfrm>
          <a:prstGeom prst="rect">
            <a:avLst/>
          </a:prstGeom>
        </p:spPr>
      </p:pic>
      <p:pic>
        <p:nvPicPr>
          <p:cNvPr id="20" name="Рисунок 19" descr="Речь со сплошной заливкой">
            <a:extLst>
              <a:ext uri="{FF2B5EF4-FFF2-40B4-BE49-F238E27FC236}">
                <a16:creationId xmlns:a16="http://schemas.microsoft.com/office/drawing/2014/main" id="{2DBCAF0A-6AF0-40CF-AC6D-CC1922FB54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47287" y="5356978"/>
            <a:ext cx="914400" cy="914400"/>
          </a:xfrm>
          <a:prstGeom prst="rect">
            <a:avLst/>
          </a:prstGeom>
        </p:spPr>
      </p:pic>
      <p:pic>
        <p:nvPicPr>
          <p:cNvPr id="21" name="Рисунок 20" descr="Речь со сплошной заливкой">
            <a:extLst>
              <a:ext uri="{FF2B5EF4-FFF2-40B4-BE49-F238E27FC236}">
                <a16:creationId xmlns:a16="http://schemas.microsoft.com/office/drawing/2014/main" id="{1E42C653-FB7B-4686-ACF7-9FF3D9E3B5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97415" y="6482594"/>
            <a:ext cx="914400" cy="914400"/>
          </a:xfrm>
          <a:prstGeom prst="rect">
            <a:avLst/>
          </a:prstGeom>
        </p:spPr>
      </p:pic>
      <p:pic>
        <p:nvPicPr>
          <p:cNvPr id="22" name="Рисунок 21" descr="Речь со сплошной заливкой">
            <a:extLst>
              <a:ext uri="{FF2B5EF4-FFF2-40B4-BE49-F238E27FC236}">
                <a16:creationId xmlns:a16="http://schemas.microsoft.com/office/drawing/2014/main" id="{391C1D9B-96D6-41CE-979F-A3E126ABC5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25957" y="7290462"/>
            <a:ext cx="914400" cy="914400"/>
          </a:xfrm>
          <a:prstGeom prst="rect">
            <a:avLst/>
          </a:prstGeom>
        </p:spPr>
      </p:pic>
      <p:pic>
        <p:nvPicPr>
          <p:cNvPr id="24" name="Рисунок 23" descr="Телефонная трубка со сплошной заливкой">
            <a:extLst>
              <a:ext uri="{FF2B5EF4-FFF2-40B4-BE49-F238E27FC236}">
                <a16:creationId xmlns:a16="http://schemas.microsoft.com/office/drawing/2014/main" id="{6EEFA116-137A-4CA4-AFBE-D473940B87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347577" y="97192"/>
            <a:ext cx="747709" cy="747709"/>
          </a:xfrm>
          <a:prstGeom prst="rect">
            <a:avLst/>
          </a:prstGeom>
        </p:spPr>
      </p:pic>
      <p:pic>
        <p:nvPicPr>
          <p:cNvPr id="25" name="Рисунок 24" descr="Телефонная трубка со сплошной заливкой">
            <a:extLst>
              <a:ext uri="{FF2B5EF4-FFF2-40B4-BE49-F238E27FC236}">
                <a16:creationId xmlns:a16="http://schemas.microsoft.com/office/drawing/2014/main" id="{CFA8CA79-5CFD-476D-BC49-F5DB189C21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09302" y="1088681"/>
            <a:ext cx="747709" cy="747709"/>
          </a:xfrm>
          <a:prstGeom prst="rect">
            <a:avLst/>
          </a:prstGeom>
        </p:spPr>
      </p:pic>
      <p:pic>
        <p:nvPicPr>
          <p:cNvPr id="26" name="Рисунок 25" descr="Телефонная трубка со сплошной заливкой">
            <a:extLst>
              <a:ext uri="{FF2B5EF4-FFF2-40B4-BE49-F238E27FC236}">
                <a16:creationId xmlns:a16="http://schemas.microsoft.com/office/drawing/2014/main" id="{C64AD3CD-22A4-45FC-AEA6-FF9D793129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30922" y="2006354"/>
            <a:ext cx="747709" cy="747709"/>
          </a:xfrm>
          <a:prstGeom prst="rect">
            <a:avLst/>
          </a:prstGeom>
        </p:spPr>
      </p:pic>
      <p:pic>
        <p:nvPicPr>
          <p:cNvPr id="27" name="Рисунок 26" descr="Телефонная трубка со сплошной заливкой">
            <a:extLst>
              <a:ext uri="{FF2B5EF4-FFF2-40B4-BE49-F238E27FC236}">
                <a16:creationId xmlns:a16="http://schemas.microsoft.com/office/drawing/2014/main" id="{FDA0C9CF-7E97-4167-A5BB-DA1782F97B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58998" y="3737533"/>
            <a:ext cx="747709" cy="747709"/>
          </a:xfrm>
          <a:prstGeom prst="rect">
            <a:avLst/>
          </a:prstGeom>
        </p:spPr>
      </p:pic>
      <p:pic>
        <p:nvPicPr>
          <p:cNvPr id="28" name="Рисунок 27" descr="Телефонная трубка со сплошной заливкой">
            <a:extLst>
              <a:ext uri="{FF2B5EF4-FFF2-40B4-BE49-F238E27FC236}">
                <a16:creationId xmlns:a16="http://schemas.microsoft.com/office/drawing/2014/main" id="{A882BADE-3365-4FED-ABA4-DA9439E110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92235" y="5235082"/>
            <a:ext cx="747709" cy="747709"/>
          </a:xfrm>
          <a:prstGeom prst="rect">
            <a:avLst/>
          </a:prstGeom>
        </p:spPr>
      </p:pic>
      <p:pic>
        <p:nvPicPr>
          <p:cNvPr id="29" name="Рисунок 28" descr="Телефонная трубка со сплошной заливкой">
            <a:extLst>
              <a:ext uri="{FF2B5EF4-FFF2-40B4-BE49-F238E27FC236}">
                <a16:creationId xmlns:a16="http://schemas.microsoft.com/office/drawing/2014/main" id="{BA569284-545D-4C0E-AD4B-771319B0C9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721431" y="6965965"/>
            <a:ext cx="747709" cy="747709"/>
          </a:xfrm>
          <a:prstGeom prst="rect">
            <a:avLst/>
          </a:prstGeom>
        </p:spPr>
      </p:pic>
      <p:pic>
        <p:nvPicPr>
          <p:cNvPr id="30" name="Рисунок 29" descr="Телефонная трубка со сплошной заливкой">
            <a:extLst>
              <a:ext uri="{FF2B5EF4-FFF2-40B4-BE49-F238E27FC236}">
                <a16:creationId xmlns:a16="http://schemas.microsoft.com/office/drawing/2014/main" id="{C9F02DA1-290D-4002-B67C-024A8CB7E5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74632" y="6401817"/>
            <a:ext cx="747709" cy="7477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536</Words>
  <Application>Microsoft Office PowerPoint</Application>
  <PresentationFormat>Произвольный</PresentationFormat>
  <Paragraphs>84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Bahnschrift SemiBold</vt:lpstr>
      <vt:lpstr>Bahnschrift SemiCondensed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</cp:lastModifiedBy>
  <cp:revision>28</cp:revision>
  <dcterms:created xsi:type="dcterms:W3CDTF">2023-11-23T00:50:58Z</dcterms:created>
  <dcterms:modified xsi:type="dcterms:W3CDTF">2023-12-05T17:53:00Z</dcterms:modified>
</cp:coreProperties>
</file>