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3"/>
  </p:notesMasterIdLst>
  <p:sldIdLst>
    <p:sldId id="390" r:id="rId2"/>
    <p:sldId id="258" r:id="rId3"/>
    <p:sldId id="259" r:id="rId4"/>
    <p:sldId id="391" r:id="rId5"/>
    <p:sldId id="260" r:id="rId6"/>
    <p:sldId id="262" r:id="rId7"/>
    <p:sldId id="261" r:id="rId8"/>
    <p:sldId id="264" r:id="rId9"/>
    <p:sldId id="392" r:id="rId10"/>
    <p:sldId id="263" r:id="rId11"/>
    <p:sldId id="265" r:id="rId12"/>
  </p:sldIdLst>
  <p:sldSz cx="12192000" cy="6858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 Light" panose="00000400000000000000" pitchFamily="2" charset="-52"/>
      <p:regular r:id="rId19"/>
      <p: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5226" autoAdjust="0"/>
  </p:normalViewPr>
  <p:slideViewPr>
    <p:cSldViewPr snapToGrid="0" snapToObjects="1">
      <p:cViewPr varScale="1">
        <p:scale>
          <a:sx n="82" d="100"/>
          <a:sy n="82" d="100"/>
        </p:scale>
        <p:origin x="643" y="4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03.12.2023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21940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Гамаюн ЛК А1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2"/>
            <a:ext cx="6018847" cy="176517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Корсун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Антон 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Горбачевский Даниил </a:t>
            </a:r>
          </a:p>
          <a:p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Вовриников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Николай 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Толстиков Даниил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E34E21-8B77-44ED-B88E-81DF81ABD2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689" y="998443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1" y="914400"/>
            <a:ext cx="5750560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226423" y="818606"/>
            <a:ext cx="8138088" cy="5902871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Высокая стоимость БПЛА самолетного типа. Не каждая компания может позволить себе купить БПЛА.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БПЛА самолетного типа универсального назначения. Из-за этого компании,  которые используют БПЛА для разных задач, должны купить не один беспилотник, а сразу несколько, что увеличивает затраты в несколько раз.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Невозможность перевозить грузы различных масс на имеющихся аналогах.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D277ED-B6C9-4E5E-8241-4597526E3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9498" y="294640"/>
            <a:ext cx="6268720" cy="62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11306173" cy="455376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Универсальный БПЛА самолетного типа предусматривает решение задач: длительная видео и фото съемка;  транспортировка небольших грузов различной массы; сканирование местности и объектов с помощью специального подвесного оборудования и др.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Система креплений подвесного оборудования.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Создание системы автоматического регулирования центра массы, благодаря которой на  БПЛА Гамаюн ЛК А1 можно будет перевозить небольшие грузы и быстро менять подвесное оборудование.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Цена данного БПЛА в несколько раз ниже аналогов и предлагает более широкий функционал. 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26DC18-C955-4886-8074-E8B72E99FC3A}"/>
              </a:ext>
            </a:extLst>
          </p:cNvPr>
          <p:cNvSpPr txBox="1"/>
          <p:nvPr/>
        </p:nvSpPr>
        <p:spPr>
          <a:xfrm>
            <a:off x="-1252634" y="904338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Гамаюн ЛК А1</a:t>
            </a: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909AC0-6C4F-455A-B44B-67928A3A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9E3499-D691-41C0-B1EB-539398DC3A17}"/>
              </a:ext>
            </a:extLst>
          </p:cNvPr>
          <p:cNvSpPr txBox="1"/>
          <p:nvPr/>
        </p:nvSpPr>
        <p:spPr>
          <a:xfrm>
            <a:off x="355963" y="282650"/>
            <a:ext cx="60938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0A6E117-6DEE-44C4-9AB3-838AD05F8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90367" y="1420236"/>
            <a:ext cx="6032416" cy="4017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1753A1-85D9-48C1-8EE0-5074A5C7C99B}"/>
              </a:ext>
            </a:extLst>
          </p:cNvPr>
          <p:cNvSpPr txBox="1"/>
          <p:nvPr/>
        </p:nvSpPr>
        <p:spPr>
          <a:xfrm>
            <a:off x="540945" y="1635176"/>
            <a:ext cx="748338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Форма крыла была основана на модели ЛК Вжик, которая была модифицирована.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Внутренняя электроника специально подобрана под универсальные задачи.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Система автоматической регулировки центра масс будет напечатана на 3</a:t>
            </a: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D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принтере и собрана на базе микроконтроллера </a:t>
            </a:r>
            <a:r>
              <a:rPr lang="ru-RU" sz="2200" b="1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Ардуино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2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EED4E1B-160D-44B6-A1EB-1C07A9FC248D}"/>
              </a:ext>
            </a:extLst>
          </p:cNvPr>
          <p:cNvSpPr/>
          <p:nvPr/>
        </p:nvSpPr>
        <p:spPr>
          <a:xfrm>
            <a:off x="355963" y="4721410"/>
            <a:ext cx="2080726" cy="1539550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Вырезание фюзеляжа и крыльев из пенополистирола по шаблонам </a:t>
            </a: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401716E9-B0A0-441A-B74D-AD769A8714BA}"/>
              </a:ext>
            </a:extLst>
          </p:cNvPr>
          <p:cNvSpPr/>
          <p:nvPr/>
        </p:nvSpPr>
        <p:spPr>
          <a:xfrm>
            <a:off x="2436689" y="5234472"/>
            <a:ext cx="1056233" cy="494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48BA8B9-ACFF-4477-8561-A317713588C8}"/>
              </a:ext>
            </a:extLst>
          </p:cNvPr>
          <p:cNvSpPr/>
          <p:nvPr/>
        </p:nvSpPr>
        <p:spPr>
          <a:xfrm>
            <a:off x="3492922" y="4721410"/>
            <a:ext cx="2080726" cy="1539550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Покрытие крыльев и фюзеляжа композитными материалами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68FFEC52-DDC1-4FE9-9697-566B8F5B6BC7}"/>
              </a:ext>
            </a:extLst>
          </p:cNvPr>
          <p:cNvSpPr/>
          <p:nvPr/>
        </p:nvSpPr>
        <p:spPr>
          <a:xfrm>
            <a:off x="5602716" y="5234471"/>
            <a:ext cx="1056233" cy="494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336AD85-70F7-4F89-B1D6-5CDC53B9095B}"/>
              </a:ext>
            </a:extLst>
          </p:cNvPr>
          <p:cNvSpPr/>
          <p:nvPr/>
        </p:nvSpPr>
        <p:spPr>
          <a:xfrm>
            <a:off x="6688017" y="4721410"/>
            <a:ext cx="2080726" cy="1539550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Сборка дрона  и установка  электроники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54A3F-57EF-4993-A8F7-549FC428C49C}"/>
              </a:ext>
            </a:extLst>
          </p:cNvPr>
          <p:cNvSpPr txBox="1"/>
          <p:nvPr/>
        </p:nvSpPr>
        <p:spPr>
          <a:xfrm>
            <a:off x="-1252634" y="904338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Гамаюн ЛК А1</a:t>
            </a:r>
          </a:p>
        </p:txBody>
      </p:sp>
    </p:spTree>
    <p:extLst>
      <p:ext uri="{BB962C8B-B14F-4D97-AF65-F5344CB8AC3E}">
        <p14:creationId xmlns:p14="http://schemas.microsoft.com/office/powerpoint/2010/main" val="163010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5735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48CE05-5CEF-4C41-BAC5-0C89925E3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9329" l="9989" r="89897">
                        <a14:foregroundMark x1="22503" y1="90738" x2="34214" y2="99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580" y="-263581"/>
            <a:ext cx="7832991" cy="66998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D26245-7D82-4B6B-9714-51C35BCC5CB8}"/>
              </a:ext>
            </a:extLst>
          </p:cNvPr>
          <p:cNvSpPr txBox="1"/>
          <p:nvPr/>
        </p:nvSpPr>
        <p:spPr>
          <a:xfrm>
            <a:off x="7993609" y="2479721"/>
            <a:ext cx="6333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1,58 млрд. руб.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C15643-76B0-4884-B065-9B39ED854192}"/>
              </a:ext>
            </a:extLst>
          </p:cNvPr>
          <p:cNvSpPr txBox="1"/>
          <p:nvPr/>
        </p:nvSpPr>
        <p:spPr>
          <a:xfrm>
            <a:off x="7993609" y="1163484"/>
            <a:ext cx="6534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1,58 млрд. руб.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1E153B-CC78-4898-8809-56996D44AC91}"/>
              </a:ext>
            </a:extLst>
          </p:cNvPr>
          <p:cNvSpPr txBox="1"/>
          <p:nvPr/>
        </p:nvSpPr>
        <p:spPr>
          <a:xfrm>
            <a:off x="8141764" y="3744966"/>
            <a:ext cx="6716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474 млн. руб.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7E0B90-3113-4491-9551-29AD040075CC}"/>
              </a:ext>
            </a:extLst>
          </p:cNvPr>
          <p:cNvSpPr txBox="1"/>
          <p:nvPr/>
        </p:nvSpPr>
        <p:spPr>
          <a:xfrm>
            <a:off x="8227587" y="5463683"/>
            <a:ext cx="6873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млн. руб.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E1B9E190-EE2C-4FE3-A1A4-DA6EF1741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851259"/>
              </p:ext>
            </p:extLst>
          </p:nvPr>
        </p:nvGraphicFramePr>
        <p:xfrm>
          <a:off x="469881" y="594997"/>
          <a:ext cx="5334944" cy="6019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38">
                  <a:extLst>
                    <a:ext uri="{9D8B030D-6E8A-4147-A177-3AD203B41FA5}">
                      <a16:colId xmlns:a16="http://schemas.microsoft.com/office/drawing/2014/main" val="1130198725"/>
                    </a:ext>
                  </a:extLst>
                </a:gridCol>
                <a:gridCol w="2675106">
                  <a:extLst>
                    <a:ext uri="{9D8B030D-6E8A-4147-A177-3AD203B41FA5}">
                      <a16:colId xmlns:a16="http://schemas.microsoft.com/office/drawing/2014/main" val="2340435882"/>
                    </a:ext>
                  </a:extLst>
                </a:gridCol>
              </a:tblGrid>
              <a:tr h="29159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Себестоимость БПЛА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7808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Наименование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Стоимость,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466657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Пенополистирол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87513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Полетный контроллер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60658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Сервоприводы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33545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Двигатель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26010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Регулятор оборотов двигателя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666326"/>
                  </a:ext>
                </a:extLst>
              </a:tr>
              <a:tr h="4859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Система автоматической регулировки центра массы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5079645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Камера </a:t>
                      </a:r>
                      <a:r>
                        <a:rPr lang="en-US" sz="1200" dirty="0"/>
                        <a:t>FPV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3116898"/>
                  </a:ext>
                </a:extLst>
              </a:tr>
              <a:tr h="3822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Передатчик видеосигнала и антенна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1770572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Пульт управления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961205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FPV </a:t>
                      </a:r>
                      <a:r>
                        <a:rPr lang="ru-RU" sz="1200" dirty="0"/>
                        <a:t>шлем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  <a:r>
                        <a:rPr lang="en-US" sz="1200" dirty="0"/>
                        <a:t>0 000 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6640612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Камера для видеосъемки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7744944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Композитные материалы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1611209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Работы по изготовлению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498272"/>
                  </a:ext>
                </a:extLst>
              </a:tr>
              <a:tr h="4859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Программирование полетного контроллера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2766664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531952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170 000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237196"/>
                  </a:ext>
                </a:extLst>
              </a:tr>
              <a:tr h="29159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Общая стоимость готового продукта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277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38400"/>
              </p:ext>
            </p:extLst>
          </p:nvPr>
        </p:nvGraphicFramePr>
        <p:xfrm>
          <a:off x="441234" y="1105552"/>
          <a:ext cx="11306175" cy="55952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78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«Гамаюн ЛК А1»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Геоскан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«Альбатрос»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«БПЛА с </a:t>
                      </a:r>
                      <a:r>
                        <a:rPr lang="ru-RU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алиэкспресс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3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замены подвесного оборудования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Быстрая замена подвесного оборудования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перевозить различные грузы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5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Полностью готов к полету из коробки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Длительное время полета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Гибкая конфигурация продукта под требования заказчика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571579"/>
                  </a:ext>
                </a:extLst>
              </a:tr>
              <a:tr h="4364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250 000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800 000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700 000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200 000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4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599065"/>
              </p:ext>
            </p:extLst>
          </p:nvPr>
        </p:nvGraphicFramePr>
        <p:xfrm>
          <a:off x="442913" y="784399"/>
          <a:ext cx="11306176" cy="6084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613994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360905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738585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БПЛА универсального применения с большим количеством подвесного оборудования. Основная часть рынка составляет БПЛА узкого спектра применения, что не позволяет использовать один БПЛА для разных задач. Потребитель в данном случае может быть как компания использующая БПЛА так и частное лицо.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Универсальный автоматический беспилотный комплекс для решения широкого спектра задач. Гамаюн ЛК 1, представляет собой беспилотный летательный аппарат самолетного типа. Оснащенный системой воздушного позиционирования и автопилотирования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продукт должен стать универсальным решением, за счет технологии собственной разработки  системы креплений и системы автоматической калибровки центра массы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Универсальность в использовании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Длительное время полета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замены подвесного оборудования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запуска и полета благодаря автопилоту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автоматического регулирования центра массы. Специальная разработка для использования разного подвесного оборудования и перевозки небольших грузов. 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B2B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старте продаж, после развития компании и открытия интернет магазина  выход на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B2C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B2G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Массовый рынок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25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Соц. сети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Мессенджеры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Личные встречи с потенциальными заказчиками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Выступления на конференциях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Взаимодействие через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ИрГУПС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Реклама у техно блогеров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dirty="0"/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81179"/>
                  </a:ext>
                </a:extLst>
              </a:tr>
              <a:tr h="2477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Человеческие ресурсы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Инвестиции для закупки оборудования и комплектующих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Содействие  органов власти в получении разрешения на полеты для проведения тестирования беспилотников и обучение полетам сотрудников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Ресурсы на получение патентов с целью фиксации права интеллектуальной собственности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80954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Оборудование для изготовления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Комплектующие БПЛА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Брак при производстве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Сбои в поставке комплектующих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Продажа БПЛА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Продажа подвесного оборудования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Обучение эксплуатации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Ремонт и модифицирование готовых продуктов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176902"/>
            <a:ext cx="11306175" cy="1445836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Разработана форма БПЛА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Отлажена технология изготовления крыльев и корпуса 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Успешно проведены летные испытания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33A98E-1EA5-49EA-A3A9-00B0115B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077" y="2745794"/>
            <a:ext cx="6814254" cy="38317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35CCAE-B840-45CF-9FE3-1AF317932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00" y="2717679"/>
            <a:ext cx="3456013" cy="19440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4A14DC-7229-45BD-8542-165888FD0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00" y="4778097"/>
            <a:ext cx="3456013" cy="194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коммерциализации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176902"/>
            <a:ext cx="11306175" cy="5046616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Победа в программе «УМНИК»</a:t>
            </a:r>
            <a:endParaRPr lang="en-US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 изготовление  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MVP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БПЛА универсального применения с системой     автоматической калибровки центра массы. Проведение полетных испытаний с различным оборудованием.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Продажа первых образцов продукта наиболее заинтересованным представителям бизнеса. Получение первой прибыли и обратной связи от реальных пользователей.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программе «СТАРТ» для дальнейшего усовершенствования системы автоматической калибровки центра массы и продукта в целом, с учетом опыта эксплуатации реальных пользователей. </a:t>
            </a:r>
            <a:endParaRPr lang="en-US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конкурсе «Студенческий Стартап»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юридического лица «ООО»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сайта с продуктом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маркетинговой компании по продвижение бренда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 на серийное производство 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428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0CD108-72B3-4C38-9F43-8D9F9431D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2" b="12839"/>
          <a:stretch/>
        </p:blipFill>
        <p:spPr>
          <a:xfrm>
            <a:off x="274960" y="3785946"/>
            <a:ext cx="1616366" cy="14391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1F4C40-15A6-4B81-95F7-E42482CE0C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7" t="14622" r="38239" b="25170"/>
          <a:stretch/>
        </p:blipFill>
        <p:spPr>
          <a:xfrm>
            <a:off x="300164" y="1273114"/>
            <a:ext cx="1591162" cy="15208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9312FF-007E-455B-A77C-3930BB390F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832" r="9052" b="17789"/>
          <a:stretch/>
        </p:blipFill>
        <p:spPr>
          <a:xfrm>
            <a:off x="5720590" y="1160780"/>
            <a:ext cx="1765006" cy="16331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D250BE-AD9F-405A-9EC0-A328ED6554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44"/>
          <a:stretch/>
        </p:blipFill>
        <p:spPr>
          <a:xfrm>
            <a:off x="5794909" y="3795867"/>
            <a:ext cx="1703653" cy="15599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A8A81ED-9E49-486C-9FD2-855B5FEEA2BF}"/>
              </a:ext>
            </a:extLst>
          </p:cNvPr>
          <p:cNvSpPr txBox="1"/>
          <p:nvPr/>
        </p:nvSpPr>
        <p:spPr>
          <a:xfrm>
            <a:off x="1938332" y="1600259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 команды</a:t>
            </a:r>
          </a:p>
          <a:p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Корсун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Антон Александрович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57F0EE-FBA9-41BD-819F-9B0A0AE9BC0F}"/>
              </a:ext>
            </a:extLst>
          </p:cNvPr>
          <p:cNvSpPr txBox="1"/>
          <p:nvPr/>
        </p:nvSpPr>
        <p:spPr>
          <a:xfrm>
            <a:off x="1938332" y="4182378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команды </a:t>
            </a:r>
          </a:p>
          <a:p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Горбачевсккий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Даниил Анатольевич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70F7C8-9F08-4D7E-A2A5-2401DEE9D930}"/>
              </a:ext>
            </a:extLst>
          </p:cNvPr>
          <p:cNvSpPr txBox="1"/>
          <p:nvPr/>
        </p:nvSpPr>
        <p:spPr>
          <a:xfrm>
            <a:off x="7498562" y="1528793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 </a:t>
            </a:r>
          </a:p>
          <a:p>
            <a:r>
              <a:rPr lang="ru-RU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Вовриников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Николай Павлович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186E0F-C829-4F88-9F6F-24C91F38A6A3}"/>
              </a:ext>
            </a:extLst>
          </p:cNvPr>
          <p:cNvSpPr txBox="1"/>
          <p:nvPr/>
        </p:nvSpPr>
        <p:spPr>
          <a:xfrm>
            <a:off x="7485596" y="4182378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 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Толстиков </a:t>
            </a:r>
          </a:p>
          <a:p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Даниил Валерьевич </a:t>
            </a: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839823"/>
            <a:ext cx="11289959" cy="21441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Гамаюн ЛК А1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Горбачевский Даниил Анатольевич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Тел. +79247010070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Email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: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returnzerou138@mail.ru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en-US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11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54E620-90BE-47D9-93B8-D158759CE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5" y="496908"/>
            <a:ext cx="6830008" cy="68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11934</TotalTime>
  <Words>849</Words>
  <Application>Microsoft Office PowerPoint</Application>
  <PresentationFormat>Широкоэкранный</PresentationFormat>
  <Paragraphs>199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Montserrat Light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Danil</cp:lastModifiedBy>
  <cp:revision>689</cp:revision>
  <dcterms:created xsi:type="dcterms:W3CDTF">2017-01-30T07:16:04Z</dcterms:created>
  <dcterms:modified xsi:type="dcterms:W3CDTF">2023-12-03T16:14:34Z</dcterms:modified>
</cp:coreProperties>
</file>