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56" r:id="rId5"/>
    <p:sldId id="278" r:id="rId6"/>
    <p:sldId id="291" r:id="rId7"/>
    <p:sldId id="292" r:id="rId8"/>
    <p:sldId id="293" r:id="rId9"/>
    <p:sldId id="294" r:id="rId10"/>
    <p:sldId id="299" r:id="rId11"/>
    <p:sldId id="295" r:id="rId12"/>
    <p:sldId id="296" r:id="rId13"/>
    <p:sldId id="281" r:id="rId14"/>
    <p:sldId id="297" r:id="rId15"/>
    <p:sldId id="300" r:id="rId16"/>
  </p:sldIdLst>
  <p:sldSz cx="12190413" cy="6859588"/>
  <p:notesSz cx="6858000" cy="9144000"/>
  <p:defaultTextStyle>
    <a:defPPr>
      <a:defRPr lang="ru-RU"/>
    </a:defPPr>
    <a:lvl1pPr marL="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143">
          <p15:clr>
            <a:srgbClr val="A4A3A4"/>
          </p15:clr>
        </p15:guide>
        <p15:guide id="2" orient="horz" pos="176">
          <p15:clr>
            <a:srgbClr val="A4A3A4"/>
          </p15:clr>
        </p15:guide>
        <p15:guide id="3" pos="7482">
          <p15:clr>
            <a:srgbClr val="A4A3A4"/>
          </p15:clr>
        </p15:guide>
        <p15:guide id="4" pos="1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5D5C"/>
    <a:srgbClr val="E63538"/>
    <a:srgbClr val="FF6600"/>
    <a:srgbClr val="008000"/>
    <a:srgbClr val="FF3300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B9C9CA-3806-4536-8494-E41C394B85D9}" v="13" dt="2022-07-28T09:23:15.352"/>
    <p1510:client id="{ABA417B3-DDDE-48A5-A57C-4556164230B3}" v="6" dt="2022-07-28T11:30:28.1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135" autoAdjust="0"/>
    <p:restoredTop sz="88673" autoAdjust="0"/>
  </p:normalViewPr>
  <p:slideViewPr>
    <p:cSldViewPr snapToGrid="0" snapToObjects="1" showGuides="1">
      <p:cViewPr>
        <p:scale>
          <a:sx n="90" d="100"/>
          <a:sy n="90" d="100"/>
        </p:scale>
        <p:origin x="-762" y="-150"/>
      </p:cViewPr>
      <p:guideLst>
        <p:guide orient="horz" pos="4143"/>
        <p:guide orient="horz" pos="176"/>
        <p:guide pos="7482"/>
        <p:guide pos="1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7" d="100"/>
          <a:sy n="87" d="100"/>
        </p:scale>
        <p:origin x="-3546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C8F61-8705-440C-8B29-6BD7C90BE63C}" type="datetimeFigureOut">
              <a:rPr lang="ru-RU" smtClean="0"/>
              <a:pPr/>
              <a:t>19.11.2023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BE808-1554-468C-B2C2-0DAAB620BE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01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896A2-B392-49D6-B011-BDC8CAECD43A}" type="datetimeFigureOut">
              <a:rPr lang="ru-RU" smtClean="0"/>
              <a:pPr/>
              <a:t>19.11.2023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9DFDB-5F00-45A8-8ECA-5F26B55FE9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673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6148431" y="-1"/>
            <a:ext cx="6041982" cy="68595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841949"/>
            <a:ext cx="5753344" cy="2844046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281" y="4685995"/>
            <a:ext cx="5753344" cy="1078445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bg1">
                    <a:lumMod val="95000"/>
                  </a:schemeClr>
                </a:solidFill>
              </a:defRPr>
            </a:lvl1pPr>
            <a:lvl2pPr marL="586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2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8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4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0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16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0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89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1111" y="6357823"/>
            <a:ext cx="7714245" cy="36521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784630" y="687152"/>
            <a:ext cx="4012647" cy="826257"/>
          </a:xfrm>
          <a:prstGeom prst="rect">
            <a:avLst/>
          </a:prstGeom>
          <a:noFill/>
        </p:spPr>
        <p:txBody>
          <a:bodyPr wrap="none" lIns="117226" tIns="58613" rIns="117226" bIns="58613" rtlCol="0">
            <a:spAutoFit/>
          </a:bodyPr>
          <a:lstStyle/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Череповецкий</a:t>
            </a:r>
            <a:endParaRPr lang="en-US" b="0" i="0" dirty="0">
              <a:solidFill>
                <a:schemeClr val="bg1"/>
              </a:solidFill>
              <a:latin typeface="+mj-lt"/>
            </a:endParaRPr>
          </a:p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государственный университет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14457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9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0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6118257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одержимое 2"/>
          <p:cNvSpPr>
            <a:spLocks noGrp="1"/>
          </p:cNvSpPr>
          <p:nvPr>
            <p:ph idx="1"/>
          </p:nvPr>
        </p:nvSpPr>
        <p:spPr>
          <a:xfrm>
            <a:off x="512515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Содержимое 2"/>
          <p:cNvSpPr>
            <a:spLocks noGrp="1"/>
          </p:cNvSpPr>
          <p:nvPr>
            <p:ph idx="16"/>
          </p:nvPr>
        </p:nvSpPr>
        <p:spPr>
          <a:xfrm>
            <a:off x="6289712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2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1110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105386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одержимое 2"/>
          <p:cNvSpPr>
            <a:spLocks noGrp="1"/>
          </p:cNvSpPr>
          <p:nvPr>
            <p:ph idx="13"/>
          </p:nvPr>
        </p:nvSpPr>
        <p:spPr>
          <a:xfrm>
            <a:off x="4288638" y="983010"/>
            <a:ext cx="3611023" cy="5144571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8082913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одержимое 2"/>
          <p:cNvSpPr>
            <a:spLocks noGrp="1"/>
          </p:cNvSpPr>
          <p:nvPr>
            <p:ph idx="14"/>
          </p:nvPr>
        </p:nvSpPr>
        <p:spPr>
          <a:xfrm>
            <a:off x="8266164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5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6174715" y="983009"/>
            <a:ext cx="5517482" cy="5144573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5517690" cy="5144691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524514" y="3932036"/>
            <a:ext cx="11167682" cy="2195546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11167682" cy="279612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7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г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8"/>
          <p:cNvSpPr>
            <a:spLocks noGrp="1"/>
          </p:cNvSpPr>
          <p:nvPr>
            <p:ph type="body" sz="quarter" idx="24"/>
          </p:nvPr>
        </p:nvSpPr>
        <p:spPr>
          <a:xfrm>
            <a:off x="2088070" y="3878127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2" name="Текст 18"/>
          <p:cNvSpPr>
            <a:spLocks noGrp="1"/>
          </p:cNvSpPr>
          <p:nvPr>
            <p:ph type="body" sz="quarter" idx="26"/>
          </p:nvPr>
        </p:nvSpPr>
        <p:spPr>
          <a:xfrm>
            <a:off x="7802084" y="3876272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4" name="Текст 18"/>
          <p:cNvSpPr>
            <a:spLocks noGrp="1"/>
          </p:cNvSpPr>
          <p:nvPr>
            <p:ph type="body" sz="quarter" idx="28"/>
          </p:nvPr>
        </p:nvSpPr>
        <p:spPr>
          <a:xfrm>
            <a:off x="7802084" y="162053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23"/>
          </p:nvPr>
        </p:nvSpPr>
        <p:spPr>
          <a:xfrm>
            <a:off x="2088879" y="161962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6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Рисунок 25"/>
          <p:cNvSpPr>
            <a:spLocks noGrp="1"/>
          </p:cNvSpPr>
          <p:nvPr>
            <p:ph type="pic" sz="quarter" idx="30"/>
          </p:nvPr>
        </p:nvSpPr>
        <p:spPr>
          <a:xfrm>
            <a:off x="758776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7" name="Рисунок 25"/>
          <p:cNvSpPr>
            <a:spLocks noGrp="1"/>
          </p:cNvSpPr>
          <p:nvPr>
            <p:ph type="pic" sz="quarter" idx="31"/>
          </p:nvPr>
        </p:nvSpPr>
        <p:spPr>
          <a:xfrm>
            <a:off x="6464251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8" name="Рисунок 25"/>
          <p:cNvSpPr>
            <a:spLocks noGrp="1"/>
          </p:cNvSpPr>
          <p:nvPr>
            <p:ph type="pic" sz="quarter" idx="32"/>
          </p:nvPr>
        </p:nvSpPr>
        <p:spPr>
          <a:xfrm>
            <a:off x="6464251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9" name="Рисунок 25"/>
          <p:cNvSpPr>
            <a:spLocks noGrp="1"/>
          </p:cNvSpPr>
          <p:nvPr>
            <p:ph type="pic" sz="quarter" idx="33"/>
          </p:nvPr>
        </p:nvSpPr>
        <p:spPr>
          <a:xfrm>
            <a:off x="758776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аблица 1"/>
          <p:cNvSpPr>
            <a:spLocks noGrp="1"/>
          </p:cNvSpPr>
          <p:nvPr userDrawn="1">
            <p:ph type="tbl" sz="quarter" idx="12"/>
          </p:nvPr>
        </p:nvSpPr>
        <p:spPr>
          <a:xfrm>
            <a:off x="487617" y="2109174"/>
            <a:ext cx="11204580" cy="4027474"/>
          </a:xfrm>
        </p:spPr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2" name="Текст 10"/>
          <p:cNvSpPr>
            <a:spLocks noGrp="1"/>
          </p:cNvSpPr>
          <p:nvPr>
            <p:ph type="body" sz="quarter" idx="14"/>
          </p:nvPr>
        </p:nvSpPr>
        <p:spPr>
          <a:xfrm>
            <a:off x="487616" y="991957"/>
            <a:ext cx="11204580" cy="111721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6"/>
          </p:nvPr>
        </p:nvSpPr>
        <p:spPr>
          <a:xfrm>
            <a:off x="561820" y="3263209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17"/>
          </p:nvPr>
        </p:nvSpPr>
        <p:spPr>
          <a:xfrm>
            <a:off x="3390024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6" name="Текст 13"/>
          <p:cNvSpPr>
            <a:spLocks noGrp="1"/>
          </p:cNvSpPr>
          <p:nvPr>
            <p:ph type="body" sz="quarter" idx="18"/>
          </p:nvPr>
        </p:nvSpPr>
        <p:spPr>
          <a:xfrm>
            <a:off x="6218227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Текст 13"/>
          <p:cNvSpPr>
            <a:spLocks noGrp="1"/>
          </p:cNvSpPr>
          <p:nvPr>
            <p:ph type="body" sz="quarter" idx="19"/>
          </p:nvPr>
        </p:nvSpPr>
        <p:spPr>
          <a:xfrm>
            <a:off x="9046431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Рисунок 19"/>
          <p:cNvSpPr>
            <a:spLocks noGrp="1"/>
          </p:cNvSpPr>
          <p:nvPr>
            <p:ph type="pic" sz="quarter" idx="20"/>
          </p:nvPr>
        </p:nvSpPr>
        <p:spPr>
          <a:xfrm>
            <a:off x="859466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1" name="Рисунок 19"/>
          <p:cNvSpPr>
            <a:spLocks noGrp="1"/>
          </p:cNvSpPr>
          <p:nvPr>
            <p:ph type="pic" sz="quarter" idx="21"/>
          </p:nvPr>
        </p:nvSpPr>
        <p:spPr>
          <a:xfrm>
            <a:off x="3687670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2" name="Рисунок 19"/>
          <p:cNvSpPr>
            <a:spLocks noGrp="1"/>
          </p:cNvSpPr>
          <p:nvPr>
            <p:ph type="pic" sz="quarter" idx="22"/>
          </p:nvPr>
        </p:nvSpPr>
        <p:spPr>
          <a:xfrm>
            <a:off x="6515873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3" name="Рисунок 19"/>
          <p:cNvSpPr>
            <a:spLocks noGrp="1"/>
          </p:cNvSpPr>
          <p:nvPr>
            <p:ph type="pic" sz="quarter" idx="23"/>
          </p:nvPr>
        </p:nvSpPr>
        <p:spPr>
          <a:xfrm>
            <a:off x="9344077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17226" tIns="58613" rIns="117226" bIns="58613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1111" y="6357823"/>
            <a:ext cx="7714245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119776" y="6357823"/>
            <a:ext cx="757411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dt="0"/>
  <p:txStyles>
    <p:titleStyle>
      <a:lvl1pPr algn="l" defTabSz="1172261" rtl="0" eaLnBrk="1" latinLnBrk="0" hangingPunct="1">
        <a:spcBef>
          <a:spcPct val="0"/>
        </a:spcBef>
        <a:buNone/>
        <a:defRPr sz="31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036" indent="-2036" algn="l" defTabSz="1172261" rtl="0" eaLnBrk="1" latinLnBrk="0" hangingPunct="1">
        <a:spcBef>
          <a:spcPct val="20000"/>
        </a:spcBef>
        <a:buFont typeface="Arial" pitchFamily="34" charset="0"/>
        <a:buNone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461985" indent="-4070" algn="l" defTabSz="1172261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3744" indent="2036" algn="l" defTabSz="1172261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bg1">
              <a:lumMod val="75000"/>
            </a:schemeClr>
          </a:solidFill>
          <a:latin typeface="+mn-lt"/>
          <a:ea typeface="+mn-ea"/>
          <a:cs typeface="+mn-cs"/>
        </a:defRPr>
      </a:lvl3pPr>
      <a:lvl4pPr marL="2051456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37587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23717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0984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39597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8210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613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226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839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52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065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1678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0291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8904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gptev.ru/" TargetMode="External"/><Relationship Id="rId2" Type="http://schemas.openxmlformats.org/officeDocument/2006/relationships/hyperlink" Target="https://www.rosteplo.ru/adrbook/id2177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636354"/>
            <a:ext cx="5753344" cy="1495017"/>
          </a:xfrm>
        </p:spPr>
        <p:txBody>
          <a:bodyPr>
            <a:normAutofit fontScale="90000"/>
          </a:bodyPr>
          <a:lstStyle/>
          <a:p>
            <a:r>
              <a:rPr lang="ru-RU" sz="3200" dirty="0"/>
              <a:t>Повышение эффективности работы теплоснабжения путём наладки и регулирования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5771" y="5106389"/>
            <a:ext cx="1529004" cy="14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657" y="5813806"/>
            <a:ext cx="250507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168" y="5813806"/>
            <a:ext cx="155257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890" y="5777723"/>
            <a:ext cx="774596" cy="767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13" y="5793054"/>
            <a:ext cx="758535" cy="762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Актуальность проекта и проблема клиента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Большинство тепловых сетей в России являются гидравлически разрегулированными. Как правило, это приводит к неравномерной подаче тепла потребителям, завышению расходов сетевой воды и сокращению пропускной способности трубопроводов. 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Основной целью проекта является оптимизация работы системы , исключение возможных сбоев и неполадок, а также улучшение качества обслуживания и снижение затрат на обслуживание системы.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 рамках данного проекта предложена услуга по проведению анализа существующих процессов в системах теплоснабжения, которые позволят выявлять проблемные участки тепловых сетей. По результатам проведенных исследований будут предложены  методы наладки и регулирования, соответствующие современным технологиям и стандартам. </a:t>
            </a:r>
          </a:p>
          <a:p>
            <a:endParaRPr lang="ru-RU" dirty="0"/>
          </a:p>
          <a:p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729082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Что мы делаем?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Занимаемся анализом систем теплоснабжения промышленных предприятий и разработкой мероприятий по повышению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энергоэффективности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системы через проведение наладочных расчетов и регулирования системы путем установки автоматических балансировочных клапанов.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Почему именно автоматических?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Автоматические балансировочные клапаны применяются для поддержания постоянной разности давлений между подающим и обратным трубопроводами регулируемых систем, для обеспечения постоянного расхода или стабилизации температуры перемещаемой по трубопроводу среды.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Балансировочный клапан отличается тем, что на нем можно сделать, более плавную регулировку проходного сечения. А обычным краном можно делать регулировку, но она получиться более грубой и не точной.</a:t>
            </a:r>
          </a:p>
          <a:p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3453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Целевая аудитория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Промышленные предприятия региона;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•Череповецкая ГРЭС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•Компания ООО «АРС»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•«Мега-Пак»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•«ФосАгро»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•ООО "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ЭкоСан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"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•МУП города Череповца Водоканал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Балансировочные клапаны могут использоваться в различных предприятиях, таких как тепловые электростанции, заводы по производству химических веществ, водопроводные и канализационные предприятия, а также в системах отопления и кондиционирования воздуха.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3981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Бизнес-модель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8386" y="777015"/>
            <a:ext cx="9931914" cy="5887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1601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Рынок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836" y="1112035"/>
            <a:ext cx="10009864" cy="5610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7299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Рынок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740024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Достижимый объём рынка – это наш город, Череповец. Здесь находится очень много предприятий, которые могут быть заинтересованы в наших услугах. Именно интерес позволит обрести известность, как минимум в Череповце.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Доступный рынок сейчас – Россия. Популярность в Череповце позволит выйти на новый уровень и заключать соглашения с компаниями из других городов.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Общий объём целевого рынка – это весь мир. В нынешней ситуации, не так много стран готовы пойти на сотрудничество с компаниями из России, но сделать это – реально, а именно с дружественными странами.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Потенциально доступный объём рынка – это работа компании, как в России, так и в других странах, например, странах Европы, Азии и т.д.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07365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Конкуренты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Нашими конкурентами являются такие компании, как </a:t>
            </a:r>
            <a:r>
              <a:rPr lang="en-US" sz="3200" dirty="0">
                <a:hlinkClick r:id="rId2"/>
              </a:rPr>
              <a:t>“</a:t>
            </a:r>
            <a:r>
              <a:rPr lang="ru-RU" sz="3200" dirty="0">
                <a:hlinkClick r:id="rId2"/>
              </a:rPr>
              <a:t>Теплоэнергия</a:t>
            </a:r>
            <a:r>
              <a:rPr lang="en-US" sz="3200" dirty="0">
                <a:hlinkClick r:id="rId2"/>
              </a:rPr>
              <a:t>”</a:t>
            </a:r>
            <a:r>
              <a:rPr lang="ru-RU" sz="3200" dirty="0">
                <a:hlinkClick r:id="rId2"/>
              </a:rPr>
              <a:t> МУП</a:t>
            </a:r>
            <a:r>
              <a:rPr lang="ru-RU" sz="3200" dirty="0"/>
              <a:t> и </a:t>
            </a:r>
            <a:r>
              <a:rPr lang="en-US" sz="3200" dirty="0">
                <a:hlinkClick r:id="rId3"/>
              </a:rPr>
              <a:t>“</a:t>
            </a:r>
            <a:r>
              <a:rPr lang="ru-RU" sz="3200" dirty="0">
                <a:hlinkClick r:id="rId3"/>
              </a:rPr>
              <a:t>Газпром </a:t>
            </a:r>
            <a:r>
              <a:rPr lang="ru-RU" sz="3200" dirty="0" err="1">
                <a:hlinkClick r:id="rId3"/>
              </a:rPr>
              <a:t>теплоэнерго</a:t>
            </a:r>
            <a:r>
              <a:rPr lang="ru-RU" sz="3200" dirty="0">
                <a:hlinkClick r:id="rId3"/>
              </a:rPr>
              <a:t> Вологда</a:t>
            </a:r>
            <a:r>
              <a:rPr lang="en-US" sz="3200" dirty="0">
                <a:hlinkClick r:id="rId3"/>
              </a:rPr>
              <a:t>”</a:t>
            </a:r>
            <a:endParaRPr lang="ru-RU" sz="3200" dirty="0">
              <a:hlinkClick r:id="rId3"/>
            </a:endParaRPr>
          </a:p>
          <a:p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Их отличие в том, что они давно на рынке и имеют некоторую известность, а также выделяются на фоне остальных компаний. </a:t>
            </a:r>
          </a:p>
        </p:txBody>
      </p:sp>
    </p:spTree>
    <p:extLst>
      <p:ext uri="{BB962C8B-B14F-4D97-AF65-F5344CB8AC3E}">
        <p14:creationId xmlns:p14="http://schemas.microsoft.com/office/powerpoint/2010/main" val="2507087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Текущие результаты команды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Прошло 3 месяца с начала акселерационной программы. Вместе с командой мы решили множество задач, среди которых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повышение эффективности теплоснабжения. 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Долго думали над тем, как решить эту проблему, искали нужные и верные варианты. Наконец, пришли к тому, чтобы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заниматься оптимизацией работы системы , исключением возможных сбоев и неполадок, а также улучшением качества обслуживания и снижением затрат на обслуживание системы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поскольку это практично, выгодно и востребовано на рынке.</a:t>
            </a:r>
          </a:p>
        </p:txBody>
      </p:sp>
    </p:spTree>
    <p:extLst>
      <p:ext uri="{BB962C8B-B14F-4D97-AF65-F5344CB8AC3E}">
        <p14:creationId xmlns:p14="http://schemas.microsoft.com/office/powerpoint/2010/main" val="19951485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BC7A1EAF-E809-2AA4-077A-DF27BDE06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План развития стартап-проекта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D21F8FD9-CB3D-06A6-9460-0E8706C9B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Планируется постепенное развитие.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/>
              <a:t>Главным направлением развития будет переход на проектировку и установку </a:t>
            </a:r>
            <a:r>
              <a:rPr lang="ru-RU" sz="2400" dirty="0">
                <a:cs typeface="Times New Roman" pitchFamily="18" charset="0"/>
              </a:rPr>
              <a:t>автоматических балансировочных клапанов. Для этого необходимо будет получить лицензию и опыт взаимодействия с данным оборудованием.</a:t>
            </a:r>
          </a:p>
          <a:p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310014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Предложение для инвестора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После произведенных нами расчетов мы выяснили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что необходимый бюджет равен затратам на помещение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оборудование и найм сотрудников (1-1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5 млн. рублей).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Выгода инвестора заключается в том, что этот проект будет актуальным всегда, то есть востребован на рынке. Если мы сможем себя зарекомендовать, то это 100%-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ый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успех. </a:t>
            </a:r>
          </a:p>
        </p:txBody>
      </p:sp>
    </p:spTree>
    <p:extLst>
      <p:ext uri="{BB962C8B-B14F-4D97-AF65-F5344CB8AC3E}">
        <p14:creationId xmlns:p14="http://schemas.microsoft.com/office/powerpoint/2010/main" val="41639994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12</a:t>
            </a:fld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0413" cy="6859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3377" y="3515560"/>
            <a:ext cx="1509823" cy="1788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7912355"/>
      </p:ext>
    </p:extLst>
  </p:cSld>
  <p:clrMapOvr>
    <a:masterClrMapping/>
  </p:clrMapOvr>
</p:sld>
</file>

<file path=ppt/theme/theme1.xml><?xml version="1.0" encoding="utf-8"?>
<a:theme xmlns:a="http://schemas.openxmlformats.org/drawingml/2006/main" name="Презентация">
  <a:themeElements>
    <a:clrScheme name="ЧГУ">
      <a:dk1>
        <a:srgbClr val="000000"/>
      </a:dk1>
      <a:lt1>
        <a:srgbClr val="FFFFFF"/>
      </a:lt1>
      <a:dk2>
        <a:srgbClr val="121314"/>
      </a:dk2>
      <a:lt2>
        <a:srgbClr val="F5F3F4"/>
      </a:lt2>
      <a:accent1>
        <a:srgbClr val="DA251D"/>
      </a:accent1>
      <a:accent2>
        <a:srgbClr val="A50E13"/>
      </a:accent2>
      <a:accent3>
        <a:srgbClr val="660102"/>
      </a:accent3>
      <a:accent4>
        <a:srgbClr val="E63538"/>
      </a:accent4>
      <a:accent5>
        <a:srgbClr val="B2A8A7"/>
      </a:accent5>
      <a:accent6>
        <a:srgbClr val="D4D4D4"/>
      </a:accent6>
      <a:hlink>
        <a:srgbClr val="DA251D"/>
      </a:hlink>
      <a:folHlink>
        <a:srgbClr val="B2A8A7"/>
      </a:folHlink>
    </a:clrScheme>
    <a:fontScheme name="ЧГУ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b9d9955-93fb-4bd4-bcdb-8e7ddc259c20">
      <Terms xmlns="http://schemas.microsoft.com/office/infopath/2007/PartnerControls"/>
    </lcf76f155ced4ddcb4097134ff3c332f>
    <TaxCatchAll xmlns="4c612441-9502-4d03-96ef-459065c861af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C87649E7524794AA35A456EA0EAADF8" ma:contentTypeVersion="15" ma:contentTypeDescription="Создание документа." ma:contentTypeScope="" ma:versionID="2dab7c0eba4859789521ec233c299425">
  <xsd:schema xmlns:xsd="http://www.w3.org/2001/XMLSchema" xmlns:xs="http://www.w3.org/2001/XMLSchema" xmlns:p="http://schemas.microsoft.com/office/2006/metadata/properties" xmlns:ns2="2b9d9955-93fb-4bd4-bcdb-8e7ddc259c20" xmlns:ns3="4c612441-9502-4d03-96ef-459065c861af" targetNamespace="http://schemas.microsoft.com/office/2006/metadata/properties" ma:root="true" ma:fieldsID="4956f9d603baee2021465d12568e22ee" ns2:_="" ns3:_="">
    <xsd:import namespace="2b9d9955-93fb-4bd4-bcdb-8e7ddc259c20"/>
    <xsd:import namespace="4c612441-9502-4d03-96ef-459065c861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9d9955-93fb-4bd4-bcdb-8e7ddc259c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18b14e38-c1c0-4c10-a034-9890b75499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12441-9502-4d03-96ef-459065c861a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4f5d557-526c-428f-9913-5aeff0506f6f}" ma:internalName="TaxCatchAll" ma:showField="CatchAllData" ma:web="4c612441-9502-4d03-96ef-459065c861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6200D7A-E42F-473E-ABEB-7993CB9305DC}">
  <ds:schemaRefs>
    <ds:schemaRef ds:uri="http://schemas.microsoft.com/office/2006/metadata/properties"/>
    <ds:schemaRef ds:uri="http://schemas.microsoft.com/office/2006/documentManagement/types"/>
    <ds:schemaRef ds:uri="4c612441-9502-4d03-96ef-459065c861af"/>
    <ds:schemaRef ds:uri="http://schemas.microsoft.com/office/infopath/2007/PartnerControls"/>
    <ds:schemaRef ds:uri="http://purl.org/dc/terms/"/>
    <ds:schemaRef ds:uri="http://purl.org/dc/elements/1.1/"/>
    <ds:schemaRef ds:uri="http://schemas.openxmlformats.org/package/2006/metadata/core-properties"/>
    <ds:schemaRef ds:uri="2b9d9955-93fb-4bd4-bcdb-8e7ddc259c20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A6CA5F9-3E3A-4EF6-9E87-40B7E5B523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b9d9955-93fb-4bd4-bcdb-8e7ddc259c20"/>
    <ds:schemaRef ds:uri="4c612441-9502-4d03-96ef-459065c861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DA8685B-D433-4A50-82AE-0EE899E309F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2548</TotalTime>
  <Words>626</Words>
  <Application>Microsoft Office PowerPoint</Application>
  <PresentationFormat>Произвольный</PresentationFormat>
  <Paragraphs>63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Презентация</vt:lpstr>
      <vt:lpstr>Повышение эффективности работы теплоснабжения путём наладки и регулирования</vt:lpstr>
      <vt:lpstr>Актуальность проекта и проблема клиента</vt:lpstr>
      <vt:lpstr>Решение</vt:lpstr>
      <vt:lpstr>Целевая аудитория</vt:lpstr>
      <vt:lpstr>Бизнес-модель</vt:lpstr>
      <vt:lpstr>Рынок</vt:lpstr>
      <vt:lpstr>Рынок</vt:lpstr>
      <vt:lpstr>Конкуренты</vt:lpstr>
      <vt:lpstr>Текущие результаты команды</vt:lpstr>
      <vt:lpstr>План развития стартап-проекта</vt:lpstr>
      <vt:lpstr>Предложение для инвестора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и достижения кафедры химических технологий  1972-2022 гг.</dc:title>
  <dc:creator>Anastasia</dc:creator>
  <cp:lastModifiedBy>Илья Демидов</cp:lastModifiedBy>
  <cp:revision>306</cp:revision>
  <dcterms:created xsi:type="dcterms:W3CDTF">2022-04-04T12:37:27Z</dcterms:created>
  <dcterms:modified xsi:type="dcterms:W3CDTF">2023-11-19T19:39:37Z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0x0101003C87649E7524794AA35A456EA0EAADF8</vt:lpwstr>
  </property>
</Properties>
</file>