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10" r:id="rId8"/>
    <p:sldId id="303" r:id="rId9"/>
    <p:sldId id="263" r:id="rId10"/>
    <p:sldId id="287" r:id="rId11"/>
    <p:sldId id="309" r:id="rId12"/>
    <p:sldId id="299" r:id="rId13"/>
    <p:sldId id="304" r:id="rId14"/>
    <p:sldId id="301" r:id="rId15"/>
    <p:sldId id="300" r:id="rId16"/>
    <p:sldId id="305" r:id="rId17"/>
    <p:sldId id="308" r:id="rId18"/>
    <p:sldId id="290" r:id="rId19"/>
    <p:sldId id="291" r:id="rId20"/>
    <p:sldId id="302" r:id="rId21"/>
    <p:sldId id="311" r:id="rId22"/>
    <p:sldId id="306" r:id="rId23"/>
    <p:sldId id="264" r:id="rId24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269" autoAdjust="0"/>
  </p:normalViewPr>
  <p:slideViewPr>
    <p:cSldViewPr>
      <p:cViewPr>
        <p:scale>
          <a:sx n="68" d="100"/>
          <a:sy n="68" d="100"/>
        </p:scale>
        <p:origin x="-2628" y="-1404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3200" dirty="0" smtClean="0"/>
            <a:t>Юридические лица</a:t>
          </a:r>
          <a:r>
            <a:rPr lang="ru-RU" sz="3200" dirty="0"/>
            <a:t>, продающие </a:t>
          </a:r>
          <a:r>
            <a:rPr lang="ru-RU" sz="3200" dirty="0" err="1"/>
            <a:t>пк</a:t>
          </a:r>
          <a:r>
            <a:rPr lang="ru-RU" sz="3200" dirty="0"/>
            <a:t> периферию 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4000" dirty="0"/>
            <a:t>Снижение</a:t>
          </a:r>
          <a:r>
            <a:rPr lang="ru-RU" sz="4000" baseline="0" dirty="0"/>
            <a:t> прибыли за счет периферии</a:t>
          </a:r>
          <a:endParaRPr lang="ru-RU" sz="40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en-US" dirty="0"/>
            <a:t>AOC AGON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/>
      <dgm:spPr>
        <a:solidFill>
          <a:srgbClr val="A4D4E2"/>
        </a:solidFill>
      </dgm:spPr>
      <dgm:t>
        <a:bodyPr/>
        <a:lstStyle/>
        <a:p>
          <a:r>
            <a:rPr lang="en-US" dirty="0"/>
            <a:t>Acer Nitro</a:t>
          </a:r>
          <a:endParaRPr lang="ru-RU" dirty="0"/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/>
            <a:t>AOC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/>
            <a:t>Acer</a:t>
          </a:r>
          <a:endParaRPr lang="ru-RU" dirty="0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Цветопередача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Частота обновления кадров</a:t>
          </a:r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198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kern="1200" dirty="0"/>
            <a:t>Снижение</a:t>
          </a:r>
          <a:r>
            <a:rPr lang="ru-RU" sz="4000" kern="1200" baseline="0" dirty="0"/>
            <a:t> прибыли за счет периферии</a:t>
          </a:r>
          <a:endParaRPr lang="ru-RU" sz="4000" kern="1200" dirty="0"/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Юридические лица</a:t>
          </a:r>
          <a:r>
            <a:rPr lang="ru-RU" sz="3200" kern="1200" dirty="0"/>
            <a:t>, продающие </a:t>
          </a:r>
          <a:r>
            <a:rPr lang="ru-RU" sz="3200" kern="1200" dirty="0" err="1"/>
            <a:t>пк</a:t>
          </a:r>
          <a:r>
            <a:rPr lang="ru-RU" sz="3200" kern="1200" dirty="0"/>
            <a:t> периферию </a:t>
          </a:r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1039486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Конкуренты Продукты/Услуги</a:t>
          </a:r>
        </a:p>
      </dsp:txBody>
      <dsp:txXfrm>
        <a:off x="3137" y="1039486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1909008"/>
          <a:ext cx="3059169" cy="178425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/>
            <a:t>AOC AGON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/>
            <a:t>Acer Nitro</a:t>
          </a:r>
          <a:endParaRPr lang="ru-RU" sz="2600" kern="1200" dirty="0"/>
        </a:p>
      </dsp:txBody>
      <dsp:txXfrm>
        <a:off x="0" y="1909008"/>
        <a:ext cx="3059169" cy="1784250"/>
      </dsp:txXfrm>
    </dsp:sp>
    <dsp:sp modelId="{34E68AF3-FEED-4A3D-869A-6E2B7BBFBA4D}">
      <dsp:nvSpPr>
        <dsp:cNvPr id="0" name=""/>
        <dsp:cNvSpPr/>
      </dsp:nvSpPr>
      <dsp:spPr>
        <a:xfrm>
          <a:off x="3490590" y="1039486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Фирмы конкуренты</a:t>
          </a:r>
        </a:p>
      </dsp:txBody>
      <dsp:txXfrm>
        <a:off x="3490590" y="1039486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490590" y="1936682"/>
          <a:ext cx="3059169" cy="178425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/>
            <a:t>AOC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/>
            <a:t>Acer</a:t>
          </a:r>
          <a:endParaRPr lang="ru-RU" sz="2600" kern="1200" dirty="0"/>
        </a:p>
      </dsp:txBody>
      <dsp:txXfrm>
        <a:off x="3490590" y="1936682"/>
        <a:ext cx="3059169" cy="1784250"/>
      </dsp:txXfrm>
    </dsp:sp>
    <dsp:sp modelId="{869E6585-1C72-4E82-914E-39E2C4E28665}">
      <dsp:nvSpPr>
        <dsp:cNvPr id="0" name=""/>
        <dsp:cNvSpPr/>
      </dsp:nvSpPr>
      <dsp:spPr>
        <a:xfrm>
          <a:off x="6981180" y="1032057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Наши преимущества</a:t>
          </a:r>
        </a:p>
      </dsp:txBody>
      <dsp:txXfrm>
        <a:off x="6981180" y="1032057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1936682"/>
          <a:ext cx="3059169" cy="178425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/>
            <a:t>Цветопередача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/>
            <a:t>Частота обновления кадров</a:t>
          </a:r>
        </a:p>
      </dsp:txBody>
      <dsp:txXfrm>
        <a:off x="6978043" y="1936682"/>
        <a:ext cx="3059169" cy="1784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spc="-1" dirty="0" err="1">
                <a:latin typeface="Arial"/>
              </a:rPr>
              <a:t>НовыйВид</a:t>
            </a:r>
            <a:endParaRPr lang="ru-RU" sz="28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b="0" strike="noStrike" spc="-1" dirty="0" err="1">
                <a:latin typeface="Arial"/>
              </a:rPr>
              <a:t>СаиРус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2657090" y="3279795"/>
            <a:ext cx="2883092" cy="1795341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Александр Пудов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Коммуникабельность, ответственность, целеустремленность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Лидер</a:t>
            </a:r>
            <a:endParaRPr lang="ru-RU" sz="1400" dirty="0"/>
          </a:p>
        </p:txBody>
      </p:sp>
      <p:sp>
        <p:nvSpPr>
          <p:cNvPr id="11" name="Содержимое 2">
            <a:extLst>
              <a:ext uri="{FF2B5EF4-FFF2-40B4-BE49-F238E27FC236}">
                <a16:creationId xmlns=""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104208" y="3279796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=""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5675726" y="3279796"/>
            <a:ext cx="2883092" cy="1219844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Руслан </a:t>
            </a:r>
            <a:r>
              <a:rPr lang="ru-RU" sz="1400" i="1" dirty="0" err="1"/>
              <a:t>Атанов</a:t>
            </a:r>
            <a:endParaRPr lang="ru-RU" sz="14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Ответственность, целеустремленность, исполнительность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 Исполнитель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8" name="AutoShape 6" descr="https://sun9-8.userapi.com/impg/Fr8tp_yvt6y78fEeaRWlRNHWaoutFMEBhWWZ6Q/oxJ8V4uuBbo.jpg?size=1623x2160&amp;quality=95&amp;sign=210762c1c09cba90c486d6347e09468d&amp;type=alb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8" descr="https://sun9-8.userapi.com/impg/Fr8tp_yvt6y78fEeaRWlRNHWaoutFMEBhWWZ6Q/oxJ8V4uuBbo.jpg?size=1623x2160&amp;quality=95&amp;sign=210762c1c09cba90c486d6347e09468d&amp;type=albu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3" name="Picture 9" descr="C:\Users\st9\Downloads\oxJ8V4uuBb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400" y="1054837"/>
            <a:ext cx="1699075" cy="202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11" descr="https://sun9-67.userapi.com/impg/U6cdlvemFlR15sD_H4EjIqkzenpYrorsk4oSVg/xR25AGaX5x0.jpg?size=1620x2160&amp;quality=95&amp;sign=9e32d99ca0787c6f01f9a2a1c17ddaf9&amp;type=album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54837"/>
            <a:ext cx="1593626" cy="2124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endParaRPr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Новый форм-фактор монитора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=""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7914262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=""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/>
              <a:t>Данный монитор оснащен треугольными микро панелями, от которых отражается свет, идущий из подножья монитора.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/>
              <a:t>На данном этапе мы определили целевую аудиторию, прикинули как будет выглядеть прототип.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/>
              <a:t>Нашли поставщиков комплектующих для нашего продукта</a:t>
            </a:r>
            <a:endParaRPr lang="ru-RU" kern="0" dirty="0"/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/>
              <a:t>Определили производственный, рассчитали финансовый план.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1006484" y="387003"/>
            <a:ext cx="7848871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02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=""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906807"/>
              </p:ext>
            </p:extLst>
          </p:nvPr>
        </p:nvGraphicFramePr>
        <p:xfrm>
          <a:off x="503808" y="1251099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=""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=""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ru-RU" b="0" i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Эдунет</a:t>
                      </a:r>
                      <a:endParaRPr lang="ru-RU" b="0" i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ru-RU" sz="1800" b="0" i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Технет</a:t>
                      </a:r>
                      <a:endParaRPr lang="ru-RU" sz="1800" b="0" i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itchFamily="2" charset="2"/>
                        <a:buNone/>
                      </a:pPr>
                      <a:endParaRPr lang="ru-RU" sz="1800" b="0" i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dirty="0"/>
                        <a:t>Новые производственные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-4862" y="2421008"/>
            <a:ext cx="100806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Среди целевой аудитории можем выделить юридических лиц, которые занимаются </a:t>
            </a:r>
            <a:r>
              <a:rPr lang="ru-RU" sz="1400" dirty="0" err="1"/>
              <a:t>ресейлом</a:t>
            </a:r>
            <a:r>
              <a:rPr lang="ru-RU" sz="1400" dirty="0"/>
              <a:t> компьютерной периферии. Также если будет возможность организовать проект, как </a:t>
            </a:r>
            <a:r>
              <a:rPr lang="en-US" sz="1400" dirty="0"/>
              <a:t>b2c</a:t>
            </a:r>
            <a:r>
              <a:rPr lang="ru-RU" sz="1400" dirty="0"/>
              <a:t>, то среди целевой аудитории можем выделить </a:t>
            </a:r>
            <a:r>
              <a:rPr lang="ru-RU" sz="1400" dirty="0" err="1"/>
              <a:t>пк</a:t>
            </a:r>
            <a:r>
              <a:rPr lang="ru-RU" sz="1400" dirty="0"/>
              <a:t> пользователей, которым надоел стандартный форм фактор монитора. Люди, глаза, которых устают от прямого света пикселей стандартного монитора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200" b="1" i="1" dirty="0">
                <a:effectLst/>
              </a:rPr>
              <a:t>PAM (</a:t>
            </a:r>
            <a:r>
              <a:rPr lang="ru-RU" sz="1200" b="1" i="1" dirty="0" err="1">
                <a:effectLst/>
              </a:rPr>
              <a:t>Potential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Available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Market</a:t>
            </a:r>
            <a:r>
              <a:rPr lang="ru-RU" sz="1200" b="1" i="1" dirty="0">
                <a:effectLst/>
              </a:rPr>
              <a:t>) – </a:t>
            </a:r>
            <a:r>
              <a:rPr lang="ru-RU" sz="1200" b="0" i="1" dirty="0">
                <a:effectLst/>
              </a:rPr>
              <a:t>Потенциальный объем рынка </a:t>
            </a:r>
          </a:p>
          <a:p>
            <a:pPr algn="l"/>
            <a:r>
              <a:rPr lang="ru-RU" sz="1200" b="0" i="1" dirty="0">
                <a:effectLst/>
              </a:rPr>
              <a:t>Это все люди / организации, которые могут стать вашими клиентами сейчас и в обозримом будущем. Учитывается тренд роста на ближайшие 5 лет. PAM может </a:t>
            </a:r>
            <a:r>
              <a:rPr lang="ru-RU" sz="1200" b="0" i="1" dirty="0" err="1">
                <a:effectLst/>
              </a:rPr>
              <a:t>расчитываться</a:t>
            </a:r>
            <a:r>
              <a:rPr lang="ru-RU" sz="1200" b="0" i="1" dirty="0">
                <a:effectLst/>
              </a:rPr>
              <a:t> как с </a:t>
            </a:r>
            <a:r>
              <a:rPr lang="ru-RU" sz="1200" b="0" i="1" dirty="0" err="1">
                <a:effectLst/>
              </a:rPr>
              <a:t>гео</a:t>
            </a:r>
            <a:r>
              <a:rPr lang="ru-RU" sz="1200" b="0" i="1" dirty="0">
                <a:effectLst/>
              </a:rPr>
              <a:t> привязкой, так и без. Если продукт или услуга планируется реализовываться на территории России, то рынок считается для РФ. Если на несколько стран, то аудитории суммируются.</a:t>
            </a:r>
          </a:p>
          <a:p>
            <a:pPr algn="l"/>
            <a:endParaRPr lang="ru-RU" sz="1200" b="1" i="1" dirty="0">
              <a:effectLst/>
            </a:endParaRPr>
          </a:p>
          <a:p>
            <a:pPr algn="l"/>
            <a:r>
              <a:rPr lang="ru-RU" sz="1200" b="1" i="1" dirty="0">
                <a:effectLst/>
              </a:rPr>
              <a:t>TAM (</a:t>
            </a:r>
            <a:r>
              <a:rPr lang="ru-RU" sz="1200" b="1" i="1" dirty="0" err="1">
                <a:effectLst/>
              </a:rPr>
              <a:t>Total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Addressable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Market</a:t>
            </a:r>
            <a:r>
              <a:rPr lang="ru-RU" sz="1200" b="1" i="1" dirty="0">
                <a:effectLst/>
              </a:rPr>
              <a:t>) – </a:t>
            </a:r>
            <a:r>
              <a:rPr lang="ru-RU" sz="1200" b="0" i="1" dirty="0">
                <a:effectLst/>
              </a:rPr>
              <a:t>Общий объем целевого рынка</a:t>
            </a:r>
          </a:p>
          <a:p>
            <a:pPr algn="l"/>
            <a:r>
              <a:rPr lang="ru-RU" sz="1200" b="0" i="1" dirty="0">
                <a:effectLst/>
              </a:rPr>
              <a:t>Это клиенты, имеющие потребность, но </a:t>
            </a:r>
            <a:r>
              <a:rPr lang="ru-RU" sz="1200" b="1" i="1" dirty="0">
                <a:effectLst/>
              </a:rPr>
              <a:t>не обязательно готовые платить</a:t>
            </a:r>
            <a:r>
              <a:rPr lang="ru-RU" sz="1200" b="0" i="1" dirty="0">
                <a:effectLst/>
              </a:rPr>
              <a:t> за ваше или аналогичное решение.</a:t>
            </a:r>
          </a:p>
          <a:p>
            <a:pPr algn="l"/>
            <a:endParaRPr lang="ru-RU" sz="1200" b="1" i="1" dirty="0">
              <a:effectLst/>
            </a:endParaRPr>
          </a:p>
          <a:p>
            <a:pPr algn="l"/>
            <a:r>
              <a:rPr lang="ru-RU" sz="1200" b="1" i="1" dirty="0">
                <a:effectLst/>
              </a:rPr>
              <a:t>SAM (</a:t>
            </a:r>
            <a:r>
              <a:rPr lang="ru-RU" sz="1200" b="1" i="1" dirty="0" err="1">
                <a:effectLst/>
              </a:rPr>
              <a:t>Serviceable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Available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Market</a:t>
            </a:r>
            <a:r>
              <a:rPr lang="ru-RU" sz="1200" b="1" i="1" dirty="0">
                <a:effectLst/>
              </a:rPr>
              <a:t>) – </a:t>
            </a:r>
            <a:r>
              <a:rPr lang="ru-RU" sz="1200" b="0" i="1" dirty="0">
                <a:effectLst/>
              </a:rPr>
              <a:t>Доступный объем рынка </a:t>
            </a:r>
          </a:p>
          <a:p>
            <a:pPr algn="l"/>
            <a:r>
              <a:rPr lang="ru-RU" sz="1200" b="0" i="1" dirty="0">
                <a:effectLst/>
              </a:rPr>
              <a:t>Это та часть общего целевого рынка, которая уже пользуется вашим продуктом и продуктами конкурентов.</a:t>
            </a:r>
          </a:p>
          <a:p>
            <a:pPr algn="l"/>
            <a:endParaRPr lang="ru-RU" sz="1200" b="1" i="1" dirty="0">
              <a:effectLst/>
            </a:endParaRPr>
          </a:p>
          <a:p>
            <a:pPr algn="l"/>
            <a:r>
              <a:rPr lang="ru-RU" sz="1200" b="1" i="1" dirty="0">
                <a:effectLst/>
              </a:rPr>
              <a:t>SOM (</a:t>
            </a:r>
            <a:r>
              <a:rPr lang="ru-RU" sz="1200" b="1" i="1" dirty="0" err="1">
                <a:effectLst/>
              </a:rPr>
              <a:t>Serviceable</a:t>
            </a:r>
            <a:r>
              <a:rPr lang="ru-RU" sz="1200" b="1" i="1" dirty="0">
                <a:effectLst/>
              </a:rPr>
              <a:t> &amp; </a:t>
            </a:r>
            <a:r>
              <a:rPr lang="ru-RU" sz="1200" b="1" i="1" dirty="0" err="1">
                <a:effectLst/>
              </a:rPr>
              <a:t>Obtainable</a:t>
            </a:r>
            <a:r>
              <a:rPr lang="ru-RU" sz="1200" b="1" i="1" dirty="0">
                <a:effectLst/>
              </a:rPr>
              <a:t> </a:t>
            </a:r>
            <a:r>
              <a:rPr lang="ru-RU" sz="1200" b="1" i="1" dirty="0" err="1">
                <a:effectLst/>
              </a:rPr>
              <a:t>Market</a:t>
            </a:r>
            <a:r>
              <a:rPr lang="ru-RU" sz="1200" b="1" i="1" dirty="0">
                <a:effectLst/>
              </a:rPr>
              <a:t>) – </a:t>
            </a:r>
            <a:r>
              <a:rPr lang="ru-RU" sz="1200" b="0" i="1" dirty="0">
                <a:effectLst/>
              </a:rPr>
              <a:t>Реально достижимый объем рынка </a:t>
            </a:r>
          </a:p>
          <a:p>
            <a:pPr algn="l"/>
            <a:r>
              <a:rPr lang="ru-RU" sz="1200" b="0" i="1" dirty="0">
                <a:effectLst/>
              </a:rPr>
              <a:t>Это та доля от доступного рынка, которую вы можете захватить в соответствии со своими производственными, логистическими, торговыми и маркетинговыми возможностями. Действиями и влиянием ваших конкурентов, ожидаемыми рыночными тенденциями и сезонностью. Зависит от монетизации и каналов продаж</a:t>
            </a:r>
          </a:p>
          <a:p>
            <a:pPr algn="l"/>
            <a:endParaRPr lang="ru-RU" sz="1200" i="1" dirty="0"/>
          </a:p>
          <a:p>
            <a:pPr algn="l"/>
            <a:r>
              <a:rPr lang="ru-RU" sz="1200" b="0" i="1" dirty="0">
                <a:effectLst/>
              </a:rPr>
              <a:t>Потенциальный объем рынка измеряется как в натуральных единицах, так и рублях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ctr"/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732221"/>
              </p:ext>
            </p:extLst>
          </p:nvPr>
        </p:nvGraphicFramePr>
        <p:xfrm>
          <a:off x="-1" y="2"/>
          <a:ext cx="10080627" cy="69500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209">
                  <a:extLst>
                    <a:ext uri="{9D8B030D-6E8A-4147-A177-3AD203B41FA5}">
                      <a16:colId xmlns="" xmlns:a16="http://schemas.microsoft.com/office/drawing/2014/main" val="3944618876"/>
                    </a:ext>
                  </a:extLst>
                </a:gridCol>
                <a:gridCol w="3360209">
                  <a:extLst>
                    <a:ext uri="{9D8B030D-6E8A-4147-A177-3AD203B41FA5}">
                      <a16:colId xmlns="" xmlns:a16="http://schemas.microsoft.com/office/drawing/2014/main" val="2956735053"/>
                    </a:ext>
                  </a:extLst>
                </a:gridCol>
                <a:gridCol w="3360209">
                  <a:extLst>
                    <a:ext uri="{9D8B030D-6E8A-4147-A177-3AD203B41FA5}">
                      <a16:colId xmlns="" xmlns:a16="http://schemas.microsoft.com/office/drawing/2014/main" val="2471352826"/>
                    </a:ext>
                  </a:extLst>
                </a:gridCol>
              </a:tblGrid>
              <a:tr h="945091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МЕТОД</a:t>
                      </a:r>
                      <a:r>
                        <a:rPr lang="ru-RU" baseline="0" dirty="0"/>
                        <a:t> ОЦЕНКИ «СВЕРХУ ВНИЗ»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84092160"/>
                  </a:ext>
                </a:extLst>
              </a:tr>
              <a:tr h="945091">
                <a:tc>
                  <a:txBody>
                    <a:bodyPr/>
                    <a:lstStyle/>
                    <a:p>
                      <a:r>
                        <a:rPr lang="ru-RU" dirty="0"/>
                        <a:t>Рынок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Как рассчитываем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Значение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71839769"/>
                  </a:ext>
                </a:extLst>
              </a:tr>
              <a:tr h="945091">
                <a:tc>
                  <a:txBody>
                    <a:bodyPr/>
                    <a:lstStyle/>
                    <a:p>
                      <a:r>
                        <a:rPr lang="en-US" dirty="0"/>
                        <a:t>PAM</a:t>
                      </a:r>
                      <a:r>
                        <a:rPr lang="ru-RU" dirty="0"/>
                        <a:t> (Потенциальный</a:t>
                      </a:r>
                      <a:r>
                        <a:rPr lang="ru-RU" baseline="0" dirty="0"/>
                        <a:t> объем рынка</a:t>
                      </a:r>
                      <a:r>
                        <a:rPr lang="ru-RU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Согласно данным статистики</a:t>
                      </a:r>
                      <a:r>
                        <a:rPr lang="ru-RU" baseline="0" dirty="0"/>
                        <a:t> на начало 2023 г. в России насчитывалось 49,4 млн. ПК.</a:t>
                      </a:r>
                    </a:p>
                    <a:p>
                      <a:r>
                        <a:rPr lang="ru-RU" baseline="0" dirty="0"/>
                        <a:t>Средняя цена на монитор 15000 руб.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49,4</a:t>
                      </a:r>
                      <a:r>
                        <a:rPr lang="ru-RU" baseline="0" dirty="0"/>
                        <a:t> млн.*15000=741000 млн. </a:t>
                      </a:r>
                      <a:r>
                        <a:rPr lang="ru-RU" baseline="0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00288571"/>
                  </a:ext>
                </a:extLst>
              </a:tr>
              <a:tr h="945091">
                <a:tc>
                  <a:txBody>
                    <a:bodyPr/>
                    <a:lstStyle/>
                    <a:p>
                      <a:r>
                        <a:rPr lang="en-US" dirty="0"/>
                        <a:t>TAM</a:t>
                      </a:r>
                      <a:r>
                        <a:rPr lang="ru-RU" dirty="0"/>
                        <a:t> (Общий объем</a:t>
                      </a:r>
                      <a:r>
                        <a:rPr lang="ru-RU" baseline="0" dirty="0"/>
                        <a:t> рынка</a:t>
                      </a:r>
                      <a:r>
                        <a:rPr lang="ru-RU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Общий</a:t>
                      </a:r>
                      <a:r>
                        <a:rPr lang="ru-RU" baseline="0" dirty="0"/>
                        <a:t> объем рынка будет ниже, т.к. среди </a:t>
                      </a:r>
                      <a:r>
                        <a:rPr lang="ru-RU" baseline="0" dirty="0" err="1"/>
                        <a:t>пк</a:t>
                      </a:r>
                      <a:r>
                        <a:rPr lang="ru-RU" baseline="0" dirty="0"/>
                        <a:t> пользователей, есть те, кто пользуется ноутбуками (25 млн)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24,4</a:t>
                      </a:r>
                      <a:r>
                        <a:rPr lang="ru-RU" baseline="0" dirty="0"/>
                        <a:t> млн* 15000=366000 млн. руб.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0913497"/>
                  </a:ext>
                </a:extLst>
              </a:tr>
              <a:tr h="945091">
                <a:tc>
                  <a:txBody>
                    <a:bodyPr/>
                    <a:lstStyle/>
                    <a:p>
                      <a:r>
                        <a:rPr lang="en-US" dirty="0"/>
                        <a:t>SAM</a:t>
                      </a:r>
                      <a:r>
                        <a:rPr lang="ru-RU" dirty="0"/>
                        <a:t> (Доступный объем рынка)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</a:t>
                      </a:r>
                      <a:r>
                        <a:rPr lang="ru-RU" baseline="0" dirty="0"/>
                        <a:t>% от ТАМ = 9,76 млн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9,76 млн*15000=146400</a:t>
                      </a:r>
                      <a:r>
                        <a:rPr lang="ru-RU" baseline="0" dirty="0"/>
                        <a:t> </a:t>
                      </a:r>
                      <a:r>
                        <a:rPr lang="ru-RU" baseline="0" dirty="0" err="1"/>
                        <a:t>млн.руб</a:t>
                      </a:r>
                      <a:r>
                        <a:rPr lang="ru-RU" baseline="0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65151291"/>
                  </a:ext>
                </a:extLst>
              </a:tr>
              <a:tr h="945091">
                <a:tc>
                  <a:txBody>
                    <a:bodyPr/>
                    <a:lstStyle/>
                    <a:p>
                      <a:r>
                        <a:rPr lang="en-US" dirty="0"/>
                        <a:t>SOM</a:t>
                      </a:r>
                      <a:r>
                        <a:rPr lang="ru-RU" dirty="0"/>
                        <a:t> (Реально</a:t>
                      </a:r>
                      <a:r>
                        <a:rPr lang="ru-RU" baseline="0" dirty="0"/>
                        <a:t> достижимый объем рынка</a:t>
                      </a:r>
                      <a:r>
                        <a:rPr lang="ru-RU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Согласно</a:t>
                      </a:r>
                      <a:r>
                        <a:rPr lang="ru-RU" baseline="0" dirty="0"/>
                        <a:t> данным</a:t>
                      </a:r>
                      <a:r>
                        <a:rPr lang="ru-RU" dirty="0"/>
                        <a:t> статистики</a:t>
                      </a:r>
                      <a:r>
                        <a:rPr lang="ru-RU" baseline="0" dirty="0"/>
                        <a:t> лишь 10% пользователей в год меняют мониторы 976 тыс.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976000*15000=14640 млн.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7669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1120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0865472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=""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=""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101441" y="1491173"/>
            <a:ext cx="18719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Организации продающие компьютерную периферию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err="1"/>
              <a:t>Пк</a:t>
            </a:r>
            <a:r>
              <a:rPr lang="ru-RU" sz="1400" i="1" dirty="0"/>
              <a:t> пользователи от 20 до 40 лет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Организации в процессе работы, которых используются компьютеры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b="0" i="1" dirty="0">
                <a:effectLst/>
                <a:latin typeface="-apple-system"/>
              </a:rPr>
              <a:t>Применение нового форм фактора мониторов, которые снижают нагрузку на глаза, а также повышают качество передаваемой картинки</a:t>
            </a:r>
            <a:endParaRPr lang="ru-RU" sz="1200" i="1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/>
          </a:p>
          <a:p>
            <a:r>
              <a:rPr lang="ru-RU" sz="1200" b="1" i="1" dirty="0"/>
              <a:t>Прямые </a:t>
            </a:r>
            <a:r>
              <a:rPr lang="ru-RU" sz="1200" i="1" dirty="0"/>
              <a:t>(торговые агенты, продажи через интернет, фирменные магазины)</a:t>
            </a:r>
          </a:p>
          <a:p>
            <a:r>
              <a:rPr lang="ru-RU" sz="1200" b="1" i="1" dirty="0"/>
              <a:t>Непрямые </a:t>
            </a:r>
            <a:r>
              <a:rPr lang="ru-RU" sz="1200" i="1" dirty="0"/>
              <a:t>(партнерские магазины, оптовики)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670091"/>
            <a:ext cx="197891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Сообщества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Сервисное 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29818" y="4424642"/>
            <a:ext cx="5040314" cy="64633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Продажа продукта / актива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Реклама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Участие в фестивалях компьютерной техники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9291" y="2822595"/>
            <a:ext cx="18719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Интеллектуальные ресурсы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Сборка и дальнейшая продажа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-60" y="1526726"/>
            <a:ext cx="1871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/>
              <a:t>Vividstorm</a:t>
            </a:r>
            <a:endParaRPr lang="ru-RU" sz="1400" i="1" dirty="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50810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/>
              <a:t>Фиксированные (постоянные) издержки</a:t>
            </a:r>
          </a:p>
          <a:p>
            <a:r>
              <a:rPr lang="ru-RU" sz="1400" i="1" dirty="0"/>
              <a:t>Зарплата адм. составу</a:t>
            </a:r>
          </a:p>
          <a:p>
            <a:r>
              <a:rPr lang="ru-RU" sz="1400" i="1" dirty="0"/>
              <a:t>Аренда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400" i="1" dirty="0"/>
              <a:t>Переменные издержки</a:t>
            </a:r>
          </a:p>
          <a:p>
            <a:r>
              <a:rPr lang="ru-RU" sz="1400" i="1" dirty="0"/>
              <a:t>Закупка </a:t>
            </a:r>
            <a:r>
              <a:rPr lang="en-US" sz="1400" i="1" dirty="0"/>
              <a:t>ALR</a:t>
            </a:r>
            <a:r>
              <a:rPr lang="ru-RU" sz="1400" i="1" dirty="0"/>
              <a:t> экранов и проекторов</a:t>
            </a:r>
          </a:p>
          <a:p>
            <a:r>
              <a:rPr lang="ru-RU" sz="1400" i="1" dirty="0"/>
              <a:t>Транспортные расходы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14" name="Подзаголовок 13"/>
          <p:cNvSpPr>
            <a:spLocks noGrp="1"/>
          </p:cNvSpPr>
          <p:nvPr>
            <p:ph type="subTitle"/>
          </p:nvPr>
        </p:nvSpPr>
        <p:spPr>
          <a:xfrm>
            <a:off x="594180" y="2789820"/>
            <a:ext cx="9071280" cy="1250280"/>
          </a:xfrm>
        </p:spPr>
        <p:txBody>
          <a:bodyPr/>
          <a:lstStyle/>
          <a:p>
            <a:r>
              <a:rPr lang="ru-RU" dirty="0"/>
              <a:t>Реализация проекта будет происходить в несколько этапов:</a:t>
            </a:r>
          </a:p>
          <a:p>
            <a:pPr marL="342900" indent="-342900">
              <a:buAutoNum type="arabicPeriod"/>
            </a:pPr>
            <a:r>
              <a:rPr lang="ru-RU" dirty="0"/>
              <a:t>Закупка комплектующих</a:t>
            </a:r>
          </a:p>
          <a:p>
            <a:pPr marL="342900" indent="-342900">
              <a:buAutoNum type="arabicPeriod"/>
            </a:pPr>
            <a:r>
              <a:rPr lang="ru-RU" dirty="0"/>
              <a:t>Сборка и комплектация продукта</a:t>
            </a:r>
          </a:p>
          <a:p>
            <a:pPr marL="342900" indent="-342900">
              <a:buAutoNum type="arabicPeriod"/>
            </a:pPr>
            <a:r>
              <a:rPr lang="ru-RU" dirty="0"/>
              <a:t>Продажа магазину </a:t>
            </a:r>
            <a:r>
              <a:rPr lang="ru-RU" dirty="0" err="1"/>
              <a:t>ресейлеру</a:t>
            </a:r>
            <a:endParaRPr lang="ru-RU" dirty="0"/>
          </a:p>
          <a:p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04672" y="891059"/>
            <a:ext cx="9071280" cy="125028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5776" y="1899171"/>
            <a:ext cx="73438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 2025 году нашей целью является получить  доход в 9 млн. руб., при сотрудничестве с </a:t>
            </a:r>
            <a:r>
              <a:rPr lang="en-US" dirty="0" err="1" smtClean="0"/>
              <a:t>Vividstorm</a:t>
            </a:r>
            <a:r>
              <a:rPr lang="en-US" dirty="0" smtClean="0"/>
              <a:t> </a:t>
            </a:r>
            <a:r>
              <a:rPr lang="ru-RU" dirty="0" smtClean="0"/>
              <a:t>наращивать объем продаж.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=""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5239768"/>
              </p:ext>
            </p:extLst>
          </p:nvPr>
        </p:nvGraphicFramePr>
        <p:xfrm>
          <a:off x="143768" y="1467123"/>
          <a:ext cx="9793089" cy="2847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Покупка</a:t>
                      </a:r>
                      <a:r>
                        <a:rPr lang="ru-RU" sz="2300" baseline="0" dirty="0"/>
                        <a:t> экранов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1000000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Грант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Покупка</a:t>
                      </a:r>
                      <a:r>
                        <a:rPr lang="ru-RU" sz="2300" baseline="0" dirty="0"/>
                        <a:t> проекторов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2600000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Кредит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…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3600000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Выбранная организационно-правовая форма Общество с ограниченной ответственностью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налогообложения Упрощённая система налогообложения (</a:t>
            </a:r>
            <a:r>
              <a:rPr lang="en-US" sz="3200" dirty="0">
                <a:ea typeface="MS Gothic" pitchFamily="49" charset="-128"/>
              </a:rPr>
              <a:t>15</a:t>
            </a:r>
            <a:r>
              <a:rPr lang="ru-RU" sz="3200" dirty="0">
                <a:ea typeface="MS Gothic" pitchFamily="49" charset="-128"/>
              </a:rPr>
              <a:t>%)</a:t>
            </a: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691848"/>
              </p:ext>
            </p:extLst>
          </p:nvPr>
        </p:nvGraphicFramePr>
        <p:xfrm>
          <a:off x="5" y="-117057"/>
          <a:ext cx="10080620" cy="5785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356">
                  <a:extLst>
                    <a:ext uri="{9D8B030D-6E8A-4147-A177-3AD203B41FA5}">
                      <a16:colId xmlns="" xmlns:a16="http://schemas.microsoft.com/office/drawing/2014/main" val="3224622018"/>
                    </a:ext>
                  </a:extLst>
                </a:gridCol>
                <a:gridCol w="3102812">
                  <a:extLst>
                    <a:ext uri="{9D8B030D-6E8A-4147-A177-3AD203B41FA5}">
                      <a16:colId xmlns="" xmlns:a16="http://schemas.microsoft.com/office/drawing/2014/main" val="715545213"/>
                    </a:ext>
                  </a:extLst>
                </a:gridCol>
                <a:gridCol w="106305">
                  <a:extLst>
                    <a:ext uri="{9D8B030D-6E8A-4147-A177-3AD203B41FA5}">
                      <a16:colId xmlns="" xmlns:a16="http://schemas.microsoft.com/office/drawing/2014/main" val="465409888"/>
                    </a:ext>
                  </a:extLst>
                </a:gridCol>
                <a:gridCol w="470594">
                  <a:extLst>
                    <a:ext uri="{9D8B030D-6E8A-4147-A177-3AD203B41FA5}">
                      <a16:colId xmlns="" xmlns:a16="http://schemas.microsoft.com/office/drawing/2014/main" val="1343009925"/>
                    </a:ext>
                  </a:extLst>
                </a:gridCol>
                <a:gridCol w="363029">
                  <a:extLst>
                    <a:ext uri="{9D8B030D-6E8A-4147-A177-3AD203B41FA5}">
                      <a16:colId xmlns="" xmlns:a16="http://schemas.microsoft.com/office/drawing/2014/main" val="3230580302"/>
                    </a:ext>
                  </a:extLst>
                </a:gridCol>
                <a:gridCol w="129492">
                  <a:extLst>
                    <a:ext uri="{9D8B030D-6E8A-4147-A177-3AD203B41FA5}">
                      <a16:colId xmlns="" xmlns:a16="http://schemas.microsoft.com/office/drawing/2014/main" val="3284032906"/>
                    </a:ext>
                  </a:extLst>
                </a:gridCol>
                <a:gridCol w="233537">
                  <a:extLst>
                    <a:ext uri="{9D8B030D-6E8A-4147-A177-3AD203B41FA5}">
                      <a16:colId xmlns="" xmlns:a16="http://schemas.microsoft.com/office/drawing/2014/main" val="3141727092"/>
                    </a:ext>
                  </a:extLst>
                </a:gridCol>
                <a:gridCol w="363029">
                  <a:extLst>
                    <a:ext uri="{9D8B030D-6E8A-4147-A177-3AD203B41FA5}">
                      <a16:colId xmlns="" xmlns:a16="http://schemas.microsoft.com/office/drawing/2014/main" val="3366597553"/>
                    </a:ext>
                  </a:extLst>
                </a:gridCol>
                <a:gridCol w="363029">
                  <a:extLst>
                    <a:ext uri="{9D8B030D-6E8A-4147-A177-3AD203B41FA5}">
                      <a16:colId xmlns="" xmlns:a16="http://schemas.microsoft.com/office/drawing/2014/main" val="2971157715"/>
                    </a:ext>
                  </a:extLst>
                </a:gridCol>
                <a:gridCol w="363029">
                  <a:extLst>
                    <a:ext uri="{9D8B030D-6E8A-4147-A177-3AD203B41FA5}">
                      <a16:colId xmlns="" xmlns:a16="http://schemas.microsoft.com/office/drawing/2014/main" val="3290506229"/>
                    </a:ext>
                  </a:extLst>
                </a:gridCol>
                <a:gridCol w="363029">
                  <a:extLst>
                    <a:ext uri="{9D8B030D-6E8A-4147-A177-3AD203B41FA5}">
                      <a16:colId xmlns="" xmlns:a16="http://schemas.microsoft.com/office/drawing/2014/main" val="1813536630"/>
                    </a:ext>
                  </a:extLst>
                </a:gridCol>
                <a:gridCol w="363029">
                  <a:extLst>
                    <a:ext uri="{9D8B030D-6E8A-4147-A177-3AD203B41FA5}">
                      <a16:colId xmlns="" xmlns:a16="http://schemas.microsoft.com/office/drawing/2014/main" val="526129982"/>
                    </a:ext>
                  </a:extLst>
                </a:gridCol>
                <a:gridCol w="363029">
                  <a:extLst>
                    <a:ext uri="{9D8B030D-6E8A-4147-A177-3AD203B41FA5}">
                      <a16:colId xmlns="" xmlns:a16="http://schemas.microsoft.com/office/drawing/2014/main" val="3577892672"/>
                    </a:ext>
                  </a:extLst>
                </a:gridCol>
                <a:gridCol w="363029">
                  <a:extLst>
                    <a:ext uri="{9D8B030D-6E8A-4147-A177-3AD203B41FA5}">
                      <a16:colId xmlns="" xmlns:a16="http://schemas.microsoft.com/office/drawing/2014/main" val="866846988"/>
                    </a:ext>
                  </a:extLst>
                </a:gridCol>
                <a:gridCol w="363029">
                  <a:extLst>
                    <a:ext uri="{9D8B030D-6E8A-4147-A177-3AD203B41FA5}">
                      <a16:colId xmlns="" xmlns:a16="http://schemas.microsoft.com/office/drawing/2014/main" val="415884959"/>
                    </a:ext>
                  </a:extLst>
                </a:gridCol>
                <a:gridCol w="363029">
                  <a:extLst>
                    <a:ext uri="{9D8B030D-6E8A-4147-A177-3AD203B41FA5}">
                      <a16:colId xmlns="" xmlns:a16="http://schemas.microsoft.com/office/drawing/2014/main" val="639598960"/>
                    </a:ext>
                  </a:extLst>
                </a:gridCol>
                <a:gridCol w="363029">
                  <a:extLst>
                    <a:ext uri="{9D8B030D-6E8A-4147-A177-3AD203B41FA5}">
                      <a16:colId xmlns="" xmlns:a16="http://schemas.microsoft.com/office/drawing/2014/main" val="1701735119"/>
                    </a:ext>
                  </a:extLst>
                </a:gridCol>
                <a:gridCol w="1403205">
                  <a:extLst>
                    <a:ext uri="{9D8B030D-6E8A-4147-A177-3AD203B41FA5}">
                      <a16:colId xmlns="" xmlns:a16="http://schemas.microsoft.com/office/drawing/2014/main" val="2280980107"/>
                    </a:ext>
                  </a:extLst>
                </a:gridCol>
              </a:tblGrid>
              <a:tr h="213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05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3464860"/>
                  </a:ext>
                </a:extLst>
              </a:tr>
              <a:tr h="213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05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46054789"/>
                  </a:ext>
                </a:extLst>
              </a:tr>
              <a:tr h="213342">
                <a:tc gridSpan="18"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50044102"/>
                  </a:ext>
                </a:extLst>
              </a:tr>
              <a:tr h="4238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руб</a:t>
                      </a: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960  000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960 000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960 000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960  000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960  000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960 000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960 000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960 000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960  000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960  000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960  000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960  000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11 520 000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5547570"/>
                  </a:ext>
                </a:extLst>
              </a:tr>
              <a:tr h="4238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891 200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891 200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891 200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891 200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891 200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891 200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891 200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891 200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891 200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891 200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891 200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891 200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10 694 400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55775521"/>
                  </a:ext>
                </a:extLst>
              </a:tr>
              <a:tr h="4238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05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158000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158000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158000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158000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158000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158000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158000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158000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158000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158000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158000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158000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1896000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01173379"/>
                  </a:ext>
                </a:extLst>
              </a:tr>
              <a:tr h="357378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2.1.1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Аренда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180000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41351755"/>
                  </a:ext>
                </a:extLst>
              </a:tr>
              <a:tr h="37425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2.1.2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Зарплата</a:t>
                      </a:r>
                      <a:r>
                        <a:rPr lang="ru-RU" sz="1050" u="none" strike="noStrike" baseline="0" dirty="0">
                          <a:effectLst/>
                          <a:latin typeface="+mn-lt"/>
                        </a:rPr>
                        <a:t> адм. составу</a:t>
                      </a:r>
                      <a:endParaRPr lang="ru-RU" sz="1050" u="none" strike="noStrike" dirty="0"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3621456"/>
                  </a:ext>
                </a:extLst>
              </a:tr>
              <a:tr h="328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2.1.3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Страховые взносы</a:t>
                      </a:r>
                      <a:endParaRPr lang="ru-RU" sz="1050" u="none" strike="noStrike" dirty="0"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30000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30000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30000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30000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30000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30000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30000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30000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30000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30000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30000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47081291"/>
                  </a:ext>
                </a:extLst>
              </a:tr>
              <a:tr h="40332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05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733 200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733 200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733 200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733 200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733 200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733 200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733 200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733 200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733 200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733 200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733 200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733 200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8 798 400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61512174"/>
                  </a:ext>
                </a:extLst>
              </a:tr>
              <a:tr h="3545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Материалы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704000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704000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704000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704000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704000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704000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704000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704000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704000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704000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704000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704000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8 448 000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1537564"/>
                  </a:ext>
                </a:extLst>
              </a:tr>
              <a:tr h="37523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2.2.2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Транспортные расходы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29200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29200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29200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29200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29200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29200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29200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29200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29200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29200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29200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29200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350400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2926052"/>
                  </a:ext>
                </a:extLst>
              </a:tr>
              <a:tr h="328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68 800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68 800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68 800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68 800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68 800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68 800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68 800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68 800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68 800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68 800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68 800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68 800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825 600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5842100"/>
                  </a:ext>
                </a:extLst>
              </a:tr>
              <a:tr h="328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err="1">
                          <a:effectLst/>
                          <a:latin typeface="+mn-lt"/>
                        </a:rPr>
                        <a:t>руб</a:t>
                      </a:r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10 320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10 320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10 320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10 320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10 320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10 320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10 320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10 320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10 320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10 320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10 320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</a:rPr>
                        <a:t>10 320</a:t>
                      </a: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123 840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43754930"/>
                  </a:ext>
                </a:extLst>
              </a:tr>
              <a:tr h="3873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err="1">
                          <a:effectLst/>
                          <a:latin typeface="+mn-lt"/>
                        </a:rPr>
                        <a:t>руб</a:t>
                      </a:r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58 480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58 480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58 480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58 480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58 480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58 480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58 480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58 480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58 480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58 480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smtClean="0">
                          <a:effectLst/>
                          <a:latin typeface="+mn-lt"/>
                        </a:rPr>
                        <a:t>58 480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58 480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701 760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68235069"/>
                  </a:ext>
                </a:extLst>
              </a:tr>
              <a:tr h="213342">
                <a:tc gridSpan="18"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92866590"/>
                  </a:ext>
                </a:extLst>
              </a:tr>
              <a:tr h="4238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3600000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3600000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r>
              <a:rPr lang="ru-RU" sz="4000" dirty="0">
                <a:ea typeface="MS Gothic" pitchFamily="49" charset="-128"/>
              </a:rPr>
              <a:t/>
            </a: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871253"/>
              </p:ext>
            </p:extLst>
          </p:nvPr>
        </p:nvGraphicFramePr>
        <p:xfrm>
          <a:off x="269280" y="1410432"/>
          <a:ext cx="9721080" cy="40125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=""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=""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=""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=""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11 520 000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 10 694 400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 701 760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5 520 000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лет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3600000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35856" y="1755155"/>
            <a:ext cx="6912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Определение целевой аудитории проекта</a:t>
            </a:r>
          </a:p>
          <a:p>
            <a:r>
              <a:rPr lang="ru-RU" dirty="0" smtClean="0"/>
              <a:t>2. Поиск поставщика</a:t>
            </a:r>
          </a:p>
          <a:p>
            <a:r>
              <a:rPr lang="ru-RU" dirty="0" smtClean="0"/>
              <a:t>3. Построение бизнес модели</a:t>
            </a:r>
          </a:p>
          <a:p>
            <a:r>
              <a:rPr lang="ru-RU" dirty="0"/>
              <a:t>4</a:t>
            </a:r>
            <a:r>
              <a:rPr lang="ru-RU" dirty="0" smtClean="0"/>
              <a:t>. Расчет финансового плана</a:t>
            </a:r>
          </a:p>
          <a:p>
            <a:r>
              <a:rPr lang="ru-RU" dirty="0"/>
              <a:t>5</a:t>
            </a:r>
            <a:r>
              <a:rPr lang="ru-RU" dirty="0" smtClean="0"/>
              <a:t>. Определение экономики проекта</a:t>
            </a:r>
            <a:br>
              <a:rPr lang="ru-RU" dirty="0" smtClean="0"/>
            </a:br>
            <a:r>
              <a:rPr lang="ru-RU" dirty="0" smtClean="0"/>
              <a:t>6. Поиск поставщиков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808" y="74160"/>
            <a:ext cx="9071472" cy="744891"/>
          </a:xfrm>
        </p:spPr>
        <p:txBody>
          <a:bodyPr/>
          <a:lstStyle/>
          <a:p>
            <a:r>
              <a:rPr lang="ru-RU" sz="2800" i="1" dirty="0" smtClean="0">
                <a:solidFill>
                  <a:schemeClr val="tx1"/>
                </a:solidFill>
                <a:ea typeface="MS Gothic" pitchFamily="49" charset="-128"/>
              </a:rPr>
              <a:t>План реализации проект</a:t>
            </a:r>
            <a:r>
              <a:rPr lang="ru-RU" sz="2800" i="1" dirty="0">
                <a:solidFill>
                  <a:schemeClr val="tx1"/>
                </a:solidFill>
                <a:ea typeface="MS Gothic" pitchFamily="49" charset="-128"/>
              </a:rPr>
              <a:t>а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375182"/>
              </p:ext>
            </p:extLst>
          </p:nvPr>
        </p:nvGraphicFramePr>
        <p:xfrm>
          <a:off x="-31940" y="-21425"/>
          <a:ext cx="10112564" cy="6075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9804"/>
                <a:gridCol w="2520280"/>
                <a:gridCol w="576064"/>
                <a:gridCol w="576064"/>
                <a:gridCol w="576064"/>
                <a:gridCol w="576064"/>
                <a:gridCol w="576064"/>
                <a:gridCol w="504056"/>
                <a:gridCol w="504056"/>
                <a:gridCol w="504056"/>
                <a:gridCol w="576064"/>
                <a:gridCol w="504056"/>
                <a:gridCol w="504056"/>
                <a:gridCol w="575816"/>
              </a:tblGrid>
              <a:tr h="38694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Фаза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Мероприятие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Месяц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81526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endParaRPr lang="ru-RU" sz="1200" b="1" i="0" u="sng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itchFamily="34" charset="0"/>
                        <a:buNone/>
                      </a:pPr>
                      <a:r>
                        <a:rPr lang="ru-RU" sz="1400" b="0" i="0" u="none" dirty="0" smtClean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b="0" i="0" u="none" dirty="0" smtClean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0" u="none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b="0" i="0" u="none" dirty="0" smtClean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0" u="none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b="0" i="0" u="none" dirty="0" smtClean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u="none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b="0" i="0" u="none" dirty="0" smtClean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b="0" i="0" u="none" dirty="0" smtClean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u="none" dirty="0" smtClean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u="none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u="none" dirty="0" smtClean="0">
                          <a:latin typeface="+mj-lt"/>
                        </a:rPr>
                        <a:t>8</a:t>
                      </a:r>
                      <a:endParaRPr lang="ru-RU" sz="1400" b="0" u="none" dirty="0">
                        <a:latin typeface="+mj-lt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u="none" dirty="0" smtClean="0">
                          <a:latin typeface="+mj-lt"/>
                        </a:rPr>
                        <a:t>9</a:t>
                      </a:r>
                      <a:endParaRPr lang="ru-RU" sz="1400" b="0" u="none" dirty="0">
                        <a:latin typeface="+mj-lt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u="none" dirty="0" smtClean="0">
                          <a:latin typeface="+mj-lt"/>
                        </a:rPr>
                        <a:t>10</a:t>
                      </a:r>
                      <a:endParaRPr lang="ru-RU" sz="1400" b="0" u="none" dirty="0">
                        <a:latin typeface="+mj-lt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u="none" dirty="0" smtClean="0">
                          <a:latin typeface="+mj-lt"/>
                        </a:rPr>
                        <a:t>11</a:t>
                      </a:r>
                      <a:endParaRPr lang="ru-RU" sz="1400" b="0" u="none" dirty="0">
                        <a:latin typeface="+mj-lt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u="none" dirty="0" smtClean="0">
                          <a:latin typeface="+mj-lt"/>
                        </a:rPr>
                        <a:t>12</a:t>
                      </a:r>
                      <a:endParaRPr lang="ru-RU" sz="1400" b="0" u="none" dirty="0">
                        <a:latin typeface="+mj-lt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766004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200" u="none" dirty="0">
                          <a:solidFill>
                            <a:schemeClr val="tx1"/>
                          </a:solidFill>
                          <a:latin typeface="+mn-lt"/>
                        </a:rPr>
                        <a:t>I. </a:t>
                      </a:r>
                      <a:r>
                        <a:rPr lang="ru-RU" sz="1200" u="none" dirty="0">
                          <a:solidFill>
                            <a:schemeClr val="tx1"/>
                          </a:solidFill>
                          <a:latin typeface="+mn-lt"/>
                        </a:rPr>
                        <a:t>Предварительные работы</a:t>
                      </a:r>
                      <a:endParaRPr lang="ru-RU" sz="1200" b="1" i="0" u="none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Изучение рынка и анализ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конкурентов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itchFamily="34" charset="0"/>
                        <a:buChar char="•"/>
                      </a:pPr>
                      <a:endParaRPr lang="ru-RU" sz="1200" b="1" i="0" u="sng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endParaRPr lang="ru-RU" sz="1200" b="1" i="0" u="sng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endParaRPr lang="ru-RU" sz="1200" b="1" i="0" u="sng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endParaRPr lang="ru-RU" sz="1200" b="1" i="0" u="sng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endParaRPr lang="ru-RU" sz="1200" b="1" i="0" u="sng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endParaRPr lang="ru-RU" sz="1200" b="1" i="0" u="sng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5781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Разработка бизнес-плана и стратегии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1377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Поиск инвесторов и заключение договоров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502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II. </a:t>
                      </a:r>
                      <a:r>
                        <a:rPr lang="ru-RU" sz="1200" b="0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Разработка</a:t>
                      </a:r>
                      <a:r>
                        <a:rPr lang="ru-RU" sz="1200" b="0" u="none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прототипа</a:t>
                      </a:r>
                      <a:endParaRPr lang="ru-RU" sz="1200" b="0" u="none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Разработка дизайна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40446"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Разработка ПО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7404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III.</a:t>
                      </a:r>
                      <a:r>
                        <a:rPr lang="en-US" sz="1200" u="none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u="none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Запуск и продвижение</a:t>
                      </a:r>
                      <a:endParaRPr lang="ru-RU" sz="1200" b="1" u="none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Организация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маркетинговых компаний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8540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Проведение мероприятий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и конкурсов для привлечения пользователей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40446">
                <a:tc>
                  <a:txBody>
                    <a:bodyPr/>
                    <a:lstStyle/>
                    <a:p>
                      <a:endParaRPr lang="ru-RU" sz="12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Анализ результатов и корректировка стратегии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393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2304918" y="3339331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/>
              <a:t>Пудов Александр, </a:t>
            </a:r>
          </a:p>
          <a:p>
            <a:pPr algn="ctr">
              <a:lnSpc>
                <a:spcPct val="110000"/>
              </a:lnSpc>
            </a:pPr>
            <a:r>
              <a:rPr lang="ru-RU" sz="1400" b="1" dirty="0"/>
              <a:t>89120181603, 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en-US" sz="1400" b="1" dirty="0"/>
              <a:t>https://t.me/psawka</a:t>
            </a:r>
            <a:endParaRPr lang="ru-RU" sz="1400" b="1" dirty="0"/>
          </a:p>
        </p:txBody>
      </p:sp>
      <p:sp>
        <p:nvSpPr>
          <p:cNvPr id="8" name="Содержимое 2">
            <a:extLst>
              <a:ext uri="{FF2B5EF4-FFF2-40B4-BE49-F238E27FC236}">
                <a16:creationId xmlns=""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5184328" y="3195725"/>
            <a:ext cx="2376264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err="1"/>
              <a:t>Атанов</a:t>
            </a:r>
            <a:r>
              <a:rPr lang="ru-RU" sz="1400" b="1" dirty="0"/>
              <a:t> Руслан, </a:t>
            </a:r>
          </a:p>
          <a:p>
            <a:pPr algn="ctr">
              <a:lnSpc>
                <a:spcPct val="110000"/>
              </a:lnSpc>
            </a:pPr>
            <a:r>
              <a:rPr lang="ru-RU" sz="1400" b="1" dirty="0"/>
              <a:t>89508343399, </a:t>
            </a:r>
            <a:endParaRPr lang="en-US" sz="1400" b="1" dirty="0"/>
          </a:p>
          <a:p>
            <a:pPr algn="ctr">
              <a:lnSpc>
                <a:spcPct val="110000"/>
              </a:lnSpc>
            </a:pPr>
            <a:r>
              <a:rPr lang="en-US" sz="1400" b="1" dirty="0"/>
              <a:t>https://t.me/Ataman2711</a:t>
            </a:r>
            <a:endParaRPr lang="ru-RU" sz="1400" b="1" dirty="0"/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10" name="Picture 9" descr="C:\Users\st9\Downloads\oxJ8V4uuBb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384" y="1070890"/>
            <a:ext cx="1699075" cy="210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632" y="1070890"/>
            <a:ext cx="1593626" cy="2124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8201</TotalTime>
  <Words>998</Words>
  <Application>Microsoft Office PowerPoint</Application>
  <PresentationFormat>Произвольный</PresentationFormat>
  <Paragraphs>457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Презентация PowerPoint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Презентация PowerPoint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Презентация PowerPoint</vt:lpstr>
      <vt:lpstr>Экономика проекта  </vt:lpstr>
      <vt:lpstr>План реализации проекта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пользователь 9</cp:lastModifiedBy>
  <cp:revision>61</cp:revision>
  <dcterms:created xsi:type="dcterms:W3CDTF">2022-10-14T10:42:52Z</dcterms:created>
  <dcterms:modified xsi:type="dcterms:W3CDTF">2023-12-15T11:08:25Z</dcterms:modified>
  <dc:language>ru-RU</dc:language>
</cp:coreProperties>
</file>