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6"/>
  </p:notesMasterIdLst>
  <p:handoutMasterIdLst>
    <p:handoutMasterId r:id="rId17"/>
  </p:handoutMasterIdLst>
  <p:sldIdLst>
    <p:sldId id="260" r:id="rId6"/>
    <p:sldId id="295" r:id="rId7"/>
    <p:sldId id="304" r:id="rId8"/>
    <p:sldId id="297" r:id="rId9"/>
    <p:sldId id="298" r:id="rId10"/>
    <p:sldId id="299" r:id="rId11"/>
    <p:sldId id="300" r:id="rId12"/>
    <p:sldId id="301" r:id="rId13"/>
    <p:sldId id="302" r:id="rId14"/>
    <p:sldId id="303" r:id="rId15"/>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A7"/>
    <a:srgbClr val="20D7C0"/>
    <a:srgbClr val="FF8200"/>
    <a:srgbClr val="0640BC"/>
    <a:srgbClr val="F1FBFF"/>
    <a:srgbClr val="086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30" autoAdjust="0"/>
    <p:restoredTop sz="95604" autoAdjust="0"/>
  </p:normalViewPr>
  <p:slideViewPr>
    <p:cSldViewPr snapToGrid="0">
      <p:cViewPr varScale="1">
        <p:scale>
          <a:sx n="76" d="100"/>
          <a:sy n="76" d="100"/>
        </p:scale>
        <p:origin x="54" y="180"/>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17.10.2024</a:t>
            </a:fld>
            <a:endParaRPr lang="ru-RU"/>
          </a:p>
        </p:txBody>
      </p:sp>
      <p:sp>
        <p:nvSpPr>
          <p:cNvPr id="4" name="Нижний колонтитул 3">
            <a:extLst>
              <a:ext uri="{FF2B5EF4-FFF2-40B4-BE49-F238E27FC236}">
                <a16:creationId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3.wdp"/><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5.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45B1F976-7723-DE44-8A75-BD8CE829A4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9689338-717F-E34D-AF5C-7B3C597236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CAAFB9D2-E37D-5C45-938E-F6E2AF1FAAE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id="{E938B5B4-D636-894E-A4BC-34D240BA9D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id="{BE9342B2-9B05-4142-AF50-13B59E7D438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id="{5DED0A0F-6A06-D645-BB7B-B3C096E8F31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CA253B6D-528B-4C4E-BB42-F73F086058A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id="{E7927BA8-6461-3E44-879B-33796ACFDC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docs.google.com/forms/d/1OC3zsCl9rxKhhbQ2Ixo7qn4hofb1oiJ0_T4gjOjbOvg/edit"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9.xml"/><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BAF0E-B356-8A4A-BFDC-8AEA703BC85B}"/>
              </a:ext>
            </a:extLst>
          </p:cNvPr>
          <p:cNvSpPr>
            <a:spLocks noGrp="1"/>
          </p:cNvSpPr>
          <p:nvPr>
            <p:ph type="ctrTitle"/>
          </p:nvPr>
        </p:nvSpPr>
        <p:spPr/>
        <p:txBody>
          <a:bodyPr/>
          <a:lstStyle/>
          <a:p>
            <a:r>
              <a:rPr lang="ru-RU" dirty="0"/>
              <a:t>Название проекта</a:t>
            </a:r>
          </a:p>
        </p:txBody>
      </p:sp>
      <p:sp>
        <p:nvSpPr>
          <p:cNvPr id="3" name="Подзаголовок 2">
            <a:extLst>
              <a:ext uri="{FF2B5EF4-FFF2-40B4-BE49-F238E27FC236}">
                <a16:creationId xmlns:a16="http://schemas.microsoft.com/office/drawing/2014/main" id="{44AF7252-0A3C-7145-83C5-764AA3E129DF}"/>
              </a:ext>
            </a:extLst>
          </p:cNvPr>
          <p:cNvSpPr>
            <a:spLocks noGrp="1"/>
          </p:cNvSpPr>
          <p:nvPr>
            <p:ph type="subTitle" idx="1"/>
          </p:nvPr>
        </p:nvSpPr>
        <p:spPr/>
        <p:txBody>
          <a:bodyPr/>
          <a:lstStyle/>
          <a:p>
            <a:r>
              <a:rPr lang="ru-RU" sz="6000" b="1" dirty="0">
                <a:latin typeface="+mj-lt"/>
                <a:ea typeface="+mj-ea"/>
                <a:cs typeface="+mj-cs"/>
              </a:rPr>
              <a:t>«</a:t>
            </a:r>
            <a:r>
              <a:rPr lang="ru-RU" sz="6000" b="1" dirty="0" err="1">
                <a:latin typeface="+mj-lt"/>
                <a:ea typeface="+mj-ea"/>
                <a:cs typeface="+mj-cs"/>
              </a:rPr>
              <a:t>ДронПлей</a:t>
            </a:r>
            <a:r>
              <a:rPr lang="ru-RU" sz="6000" b="1" dirty="0">
                <a:latin typeface="+mj-lt"/>
                <a:ea typeface="+mj-ea"/>
                <a:cs typeface="+mj-cs"/>
              </a:rPr>
              <a:t>»</a:t>
            </a:r>
          </a:p>
        </p:txBody>
      </p:sp>
      <p:sp>
        <p:nvSpPr>
          <p:cNvPr id="4" name="Текст 3">
            <a:extLst>
              <a:ext uri="{FF2B5EF4-FFF2-40B4-BE49-F238E27FC236}">
                <a16:creationId xmlns:a16="http://schemas.microsoft.com/office/drawing/2014/main" id="{B5352A1D-B41E-1342-9F17-0F2653F526AE}"/>
              </a:ext>
            </a:extLst>
          </p:cNvPr>
          <p:cNvSpPr>
            <a:spLocks noGrp="1"/>
          </p:cNvSpPr>
          <p:nvPr>
            <p:ph type="body" sz="quarter" idx="10"/>
          </p:nvPr>
        </p:nvSpPr>
        <p:spPr/>
        <p:txBody>
          <a:bodyPr/>
          <a:lstStyle/>
          <a:p>
            <a:r>
              <a:rPr lang="ru-RU" dirty="0"/>
              <a:t>Версия 1</a:t>
            </a:r>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Текст 18">
            <a:extLst>
              <a:ext uri="{FF2B5EF4-FFF2-40B4-BE49-F238E27FC236}">
                <a16:creationId xmlns:a16="http://schemas.microsoft.com/office/drawing/2014/main" id="{860BAB42-92E5-6D4C-988B-4C5779B99DDE}"/>
              </a:ext>
            </a:extLst>
          </p:cNvPr>
          <p:cNvSpPr>
            <a:spLocks noGrp="1"/>
          </p:cNvSpPr>
          <p:nvPr>
            <p:ph type="body" sz="quarter" idx="12"/>
          </p:nvPr>
        </p:nvSpPr>
        <p:spPr>
          <a:xfrm>
            <a:off x="894587" y="1589088"/>
            <a:ext cx="16192409" cy="1135824"/>
          </a:xfrm>
        </p:spPr>
        <p:txBody>
          <a:bodyPr/>
          <a:lstStyle/>
          <a:p>
            <a:r>
              <a:rPr lang="ru-RU" dirty="0"/>
              <a:t>«</a:t>
            </a:r>
            <a:r>
              <a:rPr lang="ru-RU" dirty="0" err="1"/>
              <a:t>ДронПлей</a:t>
            </a:r>
            <a:r>
              <a:rPr lang="ru-RU" dirty="0"/>
              <a:t>» – это проект по созданию и продаже детской игрушки мини-дрона весом до 150 гр. для использования в помещениях (жилых квартирах и общественных местах)</a:t>
            </a:r>
          </a:p>
        </p:txBody>
      </p:sp>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p:txBody>
          <a:bodyPr/>
          <a:lstStyle/>
          <a:p>
            <a:r>
              <a:rPr lang="ru-RU" sz="2800" dirty="0"/>
              <a:t>Цель проекта: разработка, продвижение на рынок и продажа качественной недорогой детской игрушки-дрона небольшого веса и размера с минимальным набором функций.</a:t>
            </a:r>
          </a:p>
          <a:p>
            <a:endParaRPr lang="ru-RU" sz="2800" dirty="0"/>
          </a:p>
          <a:p>
            <a:r>
              <a:rPr lang="ru-RU" sz="2800" dirty="0"/>
              <a:t>Потенциальные сегменты покупателей: дети школьного возраста старше 7 лет, студенты учебных заведений.</a:t>
            </a:r>
          </a:p>
        </p:txBody>
      </p:sp>
      <p:sp>
        <p:nvSpPr>
          <p:cNvPr id="21" name="Текст 20">
            <a:extLst>
              <a:ext uri="{FF2B5EF4-FFF2-40B4-BE49-F238E27FC236}">
                <a16:creationId xmlns:a16="http://schemas.microsoft.com/office/drawing/2014/main" id="{7EAC65FC-622C-F345-B63F-43F6DE7BD512}"/>
              </a:ext>
            </a:extLst>
          </p:cNvPr>
          <p:cNvSpPr>
            <a:spLocks noGrp="1"/>
          </p:cNvSpPr>
          <p:nvPr>
            <p:ph type="body" sz="quarter" idx="16"/>
          </p:nvPr>
        </p:nvSpPr>
        <p:spPr/>
        <p:txBody>
          <a:bodyPr/>
          <a:lstStyle/>
          <a:p>
            <a:r>
              <a:rPr lang="ru-RU" sz="2800" dirty="0"/>
              <a:t>Задачи проекта: </a:t>
            </a:r>
          </a:p>
          <a:p>
            <a:r>
              <a:rPr lang="ru-RU" sz="2800" dirty="0"/>
              <a:t>1) изучение рынка детских игрушек мини-дронов в России и в Китае, в т.ч. функциональных характеристик отдельных видов игрушек,</a:t>
            </a:r>
          </a:p>
          <a:p>
            <a:r>
              <a:rPr lang="ru-RU" sz="2800" dirty="0"/>
              <a:t>2) определение требуемых технических параметров проектируемой игрушки, </a:t>
            </a:r>
          </a:p>
          <a:p>
            <a:r>
              <a:rPr lang="ru-RU" sz="2800" dirty="0"/>
              <a:t>3) калькуляция себестоимости производства и цены  игрушки,</a:t>
            </a:r>
          </a:p>
          <a:p>
            <a:r>
              <a:rPr lang="ru-RU" sz="2800" dirty="0"/>
              <a:t>4) проектирование производства игрушки, </a:t>
            </a:r>
          </a:p>
          <a:p>
            <a:r>
              <a:rPr lang="ru-RU" sz="2800" dirty="0"/>
              <a:t>5) подбор и привлечение бизнес-партнеров для рекламы и продажи игрушки. </a:t>
            </a:r>
          </a:p>
        </p:txBody>
      </p:sp>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id="{C72ED528-466D-BB48-85E5-2A2D73A027E8}"/>
              </a:ext>
            </a:extLst>
          </p:cNvPr>
          <p:cNvSpPr>
            <a:spLocks noGrp="1"/>
          </p:cNvSpPr>
          <p:nvPr>
            <p:ph type="body" sz="quarter" idx="12"/>
          </p:nvPr>
        </p:nvSpPr>
        <p:spPr/>
        <p:txBody>
          <a:bodyPr/>
          <a:lstStyle/>
          <a:p>
            <a:r>
              <a:rPr lang="ru-RU" dirty="0"/>
              <a:t>Проблема клиента, которую вы решаете.</a:t>
            </a:r>
          </a:p>
          <a:p>
            <a:endParaRPr lang="ru-RU" dirty="0"/>
          </a:p>
        </p:txBody>
      </p:sp>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id="{BFFD4462-BD95-854B-8FD9-709FEADBF547}"/>
              </a:ext>
            </a:extLst>
          </p:cNvPr>
          <p:cNvSpPr>
            <a:spLocks noGrp="1"/>
          </p:cNvSpPr>
          <p:nvPr>
            <p:ph type="body" sz="quarter" idx="13"/>
          </p:nvPr>
        </p:nvSpPr>
        <p:spPr/>
        <p:txBody>
          <a:bodyPr/>
          <a:lstStyle/>
          <a:p>
            <a:r>
              <a:rPr lang="ru-RU" dirty="0"/>
              <a:t>Проблемы потребителей, которые сможет решить игрушка мини-дрон: </a:t>
            </a:r>
          </a:p>
          <a:p>
            <a:r>
              <a:rPr lang="ru-RU" dirty="0"/>
              <a:t>1. Проблема родителей и непосредственно детей, заключающаяся в отсутствии на рынке России качественных детских игрушек-дронов по низкой цене, которыми можно играть детям от 7 лет внутри помещений без присмотра родителей.</a:t>
            </a:r>
          </a:p>
          <a:p>
            <a:r>
              <a:rPr lang="ru-RU" dirty="0"/>
              <a:t>2. Проблема федеральных торговых сетей по разработке и осуществлению оригинальной программы стимулирования продаж, направленной на привлечение покупателей и повышение лояльности.</a:t>
            </a:r>
          </a:p>
          <a:p>
            <a:r>
              <a:rPr lang="ru-RU" dirty="0"/>
              <a:t>3. Проблема телеканалов, связанная с необходимостью проведения эффективной рекламы самого телеканала и его продуктов-мультфильмов.</a:t>
            </a:r>
          </a:p>
        </p:txBody>
      </p:sp>
      <p:sp>
        <p:nvSpPr>
          <p:cNvPr id="15" name="Текст 14">
            <a:extLst>
              <a:ext uri="{FF2B5EF4-FFF2-40B4-BE49-F238E27FC236}">
                <a16:creationId xmlns:a16="http://schemas.microsoft.com/office/drawing/2014/main" id="{2152D6DA-EBB8-DF4B-A09D-F2FF5954B998}"/>
              </a:ext>
            </a:extLst>
          </p:cNvPr>
          <p:cNvSpPr>
            <a:spLocks noGrp="1"/>
          </p:cNvSpPr>
          <p:nvPr>
            <p:ph type="body" sz="quarter" idx="16"/>
          </p:nvPr>
        </p:nvSpPr>
        <p:spPr/>
        <p:txBody>
          <a:bodyPr/>
          <a:lstStyle/>
          <a:p>
            <a:r>
              <a:rPr lang="ru-RU" dirty="0"/>
              <a:t>В настоящее время в России практически отсутствует предложение качественных недорогих игрушек мини-дронов с указанием производителя, ответственного за качество. </a:t>
            </a:r>
          </a:p>
          <a:p>
            <a:r>
              <a:rPr lang="ru-RU" dirty="0"/>
              <a:t>Имеющиеся в наличии игрушки мини-дроны очень немногочисленные и представлены, в основном, товарами китайского производства.</a:t>
            </a:r>
          </a:p>
          <a:p>
            <a:r>
              <a:rPr lang="ru-RU" dirty="0"/>
              <a:t>Продаваемые игрушки мини-дроны быстро ломаются и у них зачастую не работают отдельные функции.</a:t>
            </a:r>
          </a:p>
          <a:p>
            <a:r>
              <a:rPr lang="ru-RU" dirty="0"/>
              <a:t>Также отмечается несоответствие фактических функций игрушки тем характеристикам, которые были указаны в описании игрушки.</a:t>
            </a:r>
          </a:p>
          <a:p>
            <a:r>
              <a:rPr lang="ru-RU" dirty="0"/>
              <a:t>Кроме этого, имеющиеся в продаже игрушки мини-дроны достаточно дорогие. Более дешевые варианты игрушек практически не имеют функций дронов и не подлежат пилотированию, могут лишь взлетать и бесконтрольно приземляться.</a:t>
            </a:r>
          </a:p>
          <a:p>
            <a:r>
              <a:rPr lang="ru-RU" dirty="0"/>
              <a:t>Вдобавок предлагаемые мини-дроны чаще всего не предназначены для маленьких детей, т.к. по своей конструкции могут принести ущерб ребенку или имуществу, а также сами по себе достаточно хрупкие и их легко можно поломать.</a:t>
            </a:r>
          </a:p>
          <a:p>
            <a:r>
              <a:rPr lang="ru-RU" dirty="0"/>
              <a:t>Для более взрослых детей и молодежи имеющиеся игрушечные мини-дроны недостаточно хорошие по качеству, поэтому их приобретение такими потребителями не осуществляется.</a:t>
            </a:r>
          </a:p>
        </p:txBody>
      </p:sp>
      <p:sp>
        <p:nvSpPr>
          <p:cNvPr id="16" name="Текст 15">
            <a:extLst>
              <a:ext uri="{FF2B5EF4-FFF2-40B4-BE49-F238E27FC236}">
                <a16:creationId xmlns:a16="http://schemas.microsoft.com/office/drawing/2014/main"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728887"/>
            <a:ext cx="12794115" cy="911090"/>
          </a:xfrm>
          <a:prstGeom prst="rect">
            <a:avLst/>
          </a:prstGeom>
        </p:spPr>
        <p:txBody>
          <a:bodyPr/>
          <a:lstStyle/>
          <a:p>
            <a:pPr>
              <a:buNone/>
            </a:pPr>
            <a:r>
              <a:rPr lang="ru-RU" sz="2800" dirty="0"/>
              <a:t>Что вы предлагаете, уникальные преимущества и выгоды для клиента.</a:t>
            </a:r>
          </a:p>
          <a:p>
            <a:endParaRPr lang="ru-RU" sz="2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id="{D114D169-39CA-9F4E-8E20-E19DCB371C29}"/>
              </a:ext>
            </a:extLst>
          </p:cNvPr>
          <p:cNvSpPr>
            <a:spLocks noGrp="1"/>
          </p:cNvSpPr>
          <p:nvPr>
            <p:ph type="body" sz="quarter" idx="13"/>
          </p:nvPr>
        </p:nvSpPr>
        <p:spPr/>
        <p:txBody>
          <a:bodyPr/>
          <a:lstStyle/>
          <a:p>
            <a:r>
              <a:rPr lang="ru-RU" sz="2400" dirty="0">
                <a:effectLst/>
                <a:uFill>
                  <a:solidFill>
                    <a:srgbClr val="000000"/>
                  </a:solidFill>
                </a:uFill>
              </a:rPr>
              <a:t>1. Высокое качество, т.е. безотказное выполнение игрушкой заявленных функций с лучшими показателями работы.</a:t>
            </a:r>
          </a:p>
          <a:p>
            <a:endParaRPr lang="ru-RU" sz="2400" dirty="0">
              <a:effectLst/>
              <a:uFill>
                <a:solidFill>
                  <a:srgbClr val="000000"/>
                </a:solidFill>
              </a:uFill>
            </a:endParaRPr>
          </a:p>
          <a:p>
            <a:r>
              <a:rPr lang="ru-RU" sz="2400" dirty="0">
                <a:effectLst/>
                <a:uFill>
                  <a:solidFill>
                    <a:srgbClr val="000000"/>
                  </a:solidFill>
                </a:uFill>
              </a:rPr>
              <a:t>2. Доступная цена в пределах 500-1000 руб.</a:t>
            </a:r>
          </a:p>
          <a:p>
            <a:endParaRPr lang="ru-RU" sz="2400" dirty="0">
              <a:effectLst/>
              <a:uFill>
                <a:solidFill>
                  <a:srgbClr val="000000"/>
                </a:solidFill>
              </a:uFill>
            </a:endParaRPr>
          </a:p>
          <a:p>
            <a:r>
              <a:rPr lang="ru-RU" sz="2400" dirty="0">
                <a:effectLst/>
                <a:uFill>
                  <a:solidFill>
                    <a:srgbClr val="000000"/>
                  </a:solidFill>
                </a:uFill>
              </a:rPr>
              <a:t>3. Сказочный образ игрушки.</a:t>
            </a:r>
          </a:p>
          <a:p>
            <a:endParaRPr lang="ru-RU" sz="2400" dirty="0">
              <a:effectLst/>
              <a:uFill>
                <a:solidFill>
                  <a:srgbClr val="000000"/>
                </a:solidFill>
              </a:uFill>
            </a:endParaRPr>
          </a:p>
          <a:p>
            <a:r>
              <a:rPr lang="ru-RU" sz="2400" dirty="0">
                <a:effectLst/>
                <a:uFill>
                  <a:solidFill>
                    <a:srgbClr val="000000"/>
                  </a:solidFill>
                </a:uFill>
              </a:rPr>
              <a:t>4. Наличие защитной сетки для недопущения физических повреждений самой игрушки и имущества в помещениях.</a:t>
            </a:r>
          </a:p>
          <a:p>
            <a:endParaRPr lang="ru-RU" sz="2400" dirty="0">
              <a:effectLst/>
              <a:uFill>
                <a:solidFill>
                  <a:srgbClr val="000000"/>
                </a:solidFill>
              </a:uFill>
            </a:endParaRPr>
          </a:p>
          <a:p>
            <a:r>
              <a:rPr lang="ru-RU" sz="2400" dirty="0">
                <a:effectLst/>
                <a:uFill>
                  <a:solidFill>
                    <a:srgbClr val="000000"/>
                  </a:solidFill>
                </a:uFill>
              </a:rPr>
              <a:t>5. </a:t>
            </a:r>
            <a:r>
              <a:rPr lang="ru-RU" sz="2400" dirty="0">
                <a:uFill>
                  <a:solidFill>
                    <a:srgbClr val="000000"/>
                  </a:solidFill>
                </a:uFill>
              </a:rPr>
              <a:t>Конструкция, </a:t>
            </a:r>
            <a:r>
              <a:rPr lang="ru-RU" sz="2400" dirty="0">
                <a:effectLst/>
                <a:uFill>
                  <a:solidFill>
                    <a:srgbClr val="000000"/>
                  </a:solidFill>
                </a:uFill>
              </a:rPr>
              <a:t>обеспечивающая безопасность для ребенка </a:t>
            </a:r>
            <a:r>
              <a:rPr lang="ru-RU" sz="2400" dirty="0">
                <a:uFill>
                  <a:solidFill>
                    <a:srgbClr val="000000"/>
                  </a:solidFill>
                </a:uFill>
              </a:rPr>
              <a:t>и возможность самостоятельного использования </a:t>
            </a:r>
            <a:r>
              <a:rPr lang="ru-RU" sz="2400" dirty="0">
                <a:effectLst/>
                <a:uFill>
                  <a:solidFill>
                    <a:srgbClr val="000000"/>
                  </a:solidFill>
                </a:uFill>
              </a:rPr>
              <a:t>без присмотра родителей в возрасте от 7 лет. </a:t>
            </a:r>
            <a:endParaRPr lang="ru-RU" sz="2400" dirty="0"/>
          </a:p>
        </p:txBody>
      </p:sp>
    </p:spTree>
    <p:extLst>
      <p:ext uri="{BB962C8B-B14F-4D97-AF65-F5344CB8AC3E}">
        <p14:creationId xmlns:p14="http://schemas.microsoft.com/office/powerpoint/2010/main"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589088"/>
            <a:ext cx="13626630" cy="690088"/>
          </a:xfrm>
        </p:spPr>
        <p:txBody>
          <a:bodyPr/>
          <a:lstStyle/>
          <a:p>
            <a:pPr>
              <a:buNone/>
            </a:pPr>
            <a:r>
              <a:rPr lang="ru-RU" sz="2800" dirty="0"/>
              <a:t>Рынок, на котором вы работаете, его объем, рост и уровень конкуренции.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Рынок</a:t>
            </a:r>
          </a:p>
        </p:txBody>
      </p:sp>
      <p:sp>
        <p:nvSpPr>
          <p:cNvPr id="6" name="Текст 5">
            <a:extLst>
              <a:ext uri="{FF2B5EF4-FFF2-40B4-BE49-F238E27FC236}">
                <a16:creationId xmlns:a16="http://schemas.microsoft.com/office/drawing/2014/main" id="{C4896C73-F32D-8247-AB33-4BFBCE9D9537}"/>
              </a:ext>
            </a:extLst>
          </p:cNvPr>
          <p:cNvSpPr>
            <a:spLocks noGrp="1"/>
          </p:cNvSpPr>
          <p:nvPr>
            <p:ph type="body" sz="quarter" idx="13"/>
          </p:nvPr>
        </p:nvSpPr>
        <p:spPr>
          <a:xfrm>
            <a:off x="894587" y="2441800"/>
            <a:ext cx="18432491" cy="8558296"/>
          </a:xfrm>
        </p:spPr>
        <p:txBody>
          <a:bodyPr/>
          <a:lstStyle/>
          <a:p>
            <a:pPr fontAlgn="base"/>
            <a:r>
              <a:rPr lang="ru-RU" dirty="0"/>
              <a:t>Как отмечается в ряде новостных изданий, рынок продаж беспилотных летательных аппаратов в России переживает этап бурного роста. Наибольшей популярностью на рынке пользуются квадрокоптеры для детей и любительской съемки </a:t>
            </a:r>
            <a:r>
              <a:rPr lang="en-US" dirty="0"/>
              <a:t>[</a:t>
            </a:r>
            <a:r>
              <a:rPr lang="ru-RU" dirty="0"/>
              <a:t>Спрос на беспилотники в России вырос в 15-20 раз. - Официальный сайт газеты «Ведомости», 15.05.2023. - Режим доступа:</a:t>
            </a:r>
            <a:r>
              <a:rPr lang="en-US" dirty="0"/>
              <a:t> https://www.vedomosti.ru/business/news/2023/05/15/975007-spros-na-bespilotniki]</a:t>
            </a:r>
            <a:endParaRPr lang="ru-RU" dirty="0"/>
          </a:p>
          <a:p>
            <a:r>
              <a:rPr lang="ru-RU" dirty="0"/>
              <a:t>В то же время на рынке наблюдается недостаточное предложение качественных игрушек-дронов. Причем при изучении нами рассматривались не только игрушки-дроны маленьких размеров, но в целом все игрушки-дроны, предлагаемые для детей.</a:t>
            </a:r>
          </a:p>
          <a:p>
            <a:r>
              <a:rPr lang="ru-RU" dirty="0"/>
              <a:t>Имеющиеся в наличии игрушки-дроны представлены, в основном, товарами китайского производства, причем в составе этих товаров крайне мало игрушек маленького размера и веса.</a:t>
            </a:r>
          </a:p>
          <a:p>
            <a:r>
              <a:rPr lang="ru-RU" dirty="0"/>
              <a:t>Основными конкурентами на рынке России являются не производители игрушек-дронов, а продавцы импортных китайских товаров. Поэтому ключевыми конкурентами рынка можно считать автономных продавцов, предлагающих свои товары на крупнейших торговых площадках-маркетплейсах: Озон (https://www.ozon.ru/category/dron-igrushka/), </a:t>
            </a:r>
            <a:r>
              <a:rPr lang="ru-RU" dirty="0" err="1"/>
              <a:t>Вайлдберриз</a:t>
            </a:r>
            <a:r>
              <a:rPr lang="ru-RU" dirty="0"/>
              <a:t> (https://global.wildberries.ru/catalog?search=дрон+игрушка), </a:t>
            </a:r>
            <a:r>
              <a:rPr lang="ru-RU" dirty="0" err="1"/>
              <a:t>Алиэкспресс</a:t>
            </a:r>
            <a:r>
              <a:rPr lang="ru-RU" dirty="0"/>
              <a:t> (https:// aliexpress.ru/</a:t>
            </a:r>
            <a:r>
              <a:rPr lang="ru-RU" dirty="0" err="1"/>
              <a:t>popular</a:t>
            </a:r>
            <a:r>
              <a:rPr lang="ru-RU" dirty="0"/>
              <a:t>/мини-дрон.html), «Яндекс Маркет» (https://market.yandex.ru/) и др. Также есть предложения дронов-игрушек на специализированных сайтах по продаже гражданской авиатехники в виде дополнительного ассортимента, например, на сайтах «Коптер Тайм» (https://coptertime.ru/catalog/games/), «Мики </a:t>
            </a:r>
            <a:r>
              <a:rPr lang="ru-RU" dirty="0" err="1"/>
              <a:t>ру</a:t>
            </a:r>
            <a:r>
              <a:rPr lang="ru-RU" dirty="0"/>
              <a:t>» (https://meeke.ru/kvadrokoptery/mini/) и др. И кроме этого есть предложения игрушек-дронов в магазинах по продаже детских товаров, таких как «Детский мир» (https://www.detmir.ru/catalog/index/name/vertolety_i_samolety/) и др.</a:t>
            </a:r>
          </a:p>
          <a:p>
            <a:r>
              <a:rPr lang="ru-RU" sz="2000" dirty="0">
                <a:effectLst/>
                <a:uFill>
                  <a:solidFill>
                    <a:srgbClr val="000000"/>
                  </a:solidFill>
                </a:uFill>
              </a:rPr>
              <a:t>В отзывах на продаваемые игрушки конкурентов отмечаются частые невыполнения игрушками заявленных функций, в т.ч. более быстрая разрядка аккумулятора, частые поломки даже в первый день приобретения, не работающие отдельные функции. Также в технических характеристиках конкурентов указывается очень маленькое время работы игрушки в пределах 10 мин. Кроме этого, вес большинства детских игрушек-дронов превышает 150 гр., что накладывает на покупателя правовые ограничения в использовании игрушки, которую в этом случае уже нельзя  оставлять без родительского контроля в процессе игры.</a:t>
            </a:r>
          </a:p>
          <a:p>
            <a:r>
              <a:rPr lang="ru-RU" sz="2000" dirty="0">
                <a:effectLst/>
                <a:uFill>
                  <a:solidFill>
                    <a:srgbClr val="000000"/>
                  </a:solidFill>
                </a:uFill>
              </a:rPr>
              <a:t>По игрушкам мини-дронам, продаваемым конкурентами, действующая минимальная цена на наиболее близкий аналог проектируемого дрона составляет около 1800 руб. в период распродажи, а до нее порядка 3300 руб., что создает недоступность ее для многих детей из небогатых семей. </a:t>
            </a:r>
          </a:p>
          <a:p>
            <a:r>
              <a:rPr lang="ru-RU" sz="2000" dirty="0">
                <a:effectLst/>
                <a:uFill>
                  <a:solidFill>
                    <a:srgbClr val="000000"/>
                  </a:solidFill>
                </a:uFill>
              </a:rPr>
              <a:t>Игрушки- дроны конкурентов обезличенные, т.е. по своему внешнему виду являются копией товара для взрослых.</a:t>
            </a:r>
          </a:p>
          <a:p>
            <a:r>
              <a:rPr lang="ru-RU" sz="2000" dirty="0">
                <a:effectLst/>
                <a:uFill>
                  <a:solidFill>
                    <a:srgbClr val="000000"/>
                  </a:solidFill>
                </a:uFill>
              </a:rPr>
              <a:t>Большинство игрушечных дронов конкурентов не имеют внешней защиты в форме сетки, поэтому не смотря на обещания продавцов про безопасность для имущества могут повредить экран компьютера и пр. хрупкое имущество. </a:t>
            </a:r>
          </a:p>
          <a:p>
            <a:r>
              <a:rPr lang="ru-RU" sz="2000" dirty="0">
                <a:effectLst/>
                <a:uFill>
                  <a:solidFill>
                    <a:srgbClr val="000000"/>
                  </a:solidFill>
                </a:uFill>
              </a:rPr>
              <a:t>Игрушки-дроны конкурентов не предназначены для детей маленького возраста, поэтому чаще всего для них указан минимальный возраст 14 лет, хотя иногда встречается указание возраста от 7 лет. Причина не называется, но по всей видимости, они представляют определенную опасность и требуют строгого соблюдения правил использования.</a:t>
            </a:r>
          </a:p>
          <a:p>
            <a:endParaRPr lang="ru-RU" sz="2000" dirty="0">
              <a:effectLst/>
              <a:uFill>
                <a:solidFill>
                  <a:srgbClr val="000000"/>
                </a:solidFill>
              </a:uFill>
            </a:endParaRPr>
          </a:p>
          <a:p>
            <a:endParaRPr lang="ru-RU" sz="2000" dirty="0">
              <a:effectLst/>
              <a:uFill>
                <a:solidFill>
                  <a:srgbClr val="000000"/>
                </a:solidFill>
              </a:uFill>
            </a:endParaRPr>
          </a:p>
          <a:p>
            <a:endParaRPr lang="ru-RU" dirty="0"/>
          </a:p>
          <a:p>
            <a:endParaRPr lang="ru-RU" dirty="0"/>
          </a:p>
        </p:txBody>
      </p:sp>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Бизнес-модель – как вы зарабатываете или планируете.</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Бизнес-модель</a:t>
            </a:r>
            <a:endParaRPr lang="ru-RU" dirty="0"/>
          </a:p>
        </p:txBody>
      </p:sp>
      <p:sp>
        <p:nvSpPr>
          <p:cNvPr id="6" name="Текст 5">
            <a:extLst>
              <a:ext uri="{FF2B5EF4-FFF2-40B4-BE49-F238E27FC236}">
                <a16:creationId xmlns:a16="http://schemas.microsoft.com/office/drawing/2014/main" id="{5F7AD820-9E6E-A040-BEDF-7E0541D8255F}"/>
              </a:ext>
            </a:extLst>
          </p:cNvPr>
          <p:cNvSpPr>
            <a:spLocks noGrp="1"/>
          </p:cNvSpPr>
          <p:nvPr>
            <p:ph type="body" sz="quarter" idx="13"/>
          </p:nvPr>
        </p:nvSpPr>
        <p:spPr>
          <a:xfrm>
            <a:off x="894588" y="2639977"/>
            <a:ext cx="18424652" cy="7857335"/>
          </a:xfrm>
        </p:spPr>
        <p:txBody>
          <a:bodyPr/>
          <a:lstStyle/>
          <a:p>
            <a:r>
              <a:rPr lang="ru-RU" dirty="0"/>
              <a:t>Для создания высокой ценности игрушки необходимы такие конструкционные решения, которые создадут соответствие выполнения игрушкой заявленных функций, гарантируют безопасность для человека и имущества. Чтобы обеспечить хорошие конструкционные параметры игрушки потребуется создание модели (прототипа) игрушки и ее апробация. Для обеспечения высокой функциональности игрушки необходим подбор производителя в России, который возьмет на себя ответственность за качество, в том числе это может быть производитель, уже зарекомендовавший себя как производитель качественных игрушек, либо производитель качественных деталей для дронов или непосредственно дронов. Все требуемые характеристики готового товара должны быть документально закреплены в договоре с указанием ответственности производителя за качество.</a:t>
            </a:r>
          </a:p>
          <a:p>
            <a:r>
              <a:rPr lang="ru-RU" dirty="0"/>
              <a:t>Также для обеспечения высокой ценности игрушки необходима организация максимально экономичного производства игрушки для получения низкой цены товара, что обеспечить большие объемы продаж. Для обеспечения низкой цены требуется использование наиболее экономичных недорогих деталей с учетом требуемого качества.</a:t>
            </a:r>
          </a:p>
          <a:p>
            <a:r>
              <a:rPr lang="ru-RU" dirty="0"/>
              <a:t>Кроме этого, для поддержания ценности игрушки необходимо создание и регистрация собственной торговой марки. </a:t>
            </a:r>
          </a:p>
          <a:p>
            <a:endParaRPr lang="ru-RU" dirty="0"/>
          </a:p>
          <a:p>
            <a:r>
              <a:rPr lang="ru-RU" dirty="0"/>
              <a:t>Для обеспечения известности товара на рынке и дальнейшей его успешной продажи целесообразно вывести игрушку на рынок в форме программы стимулирования сбыта какой-либо федеральной продовольственной торговой сети. Возможно осуществление партнерской программы с выбранной торговой сетью, которая будет основана на совместном финансировании части производства игрушки.</a:t>
            </a:r>
          </a:p>
          <a:p>
            <a:r>
              <a:rPr lang="ru-RU" dirty="0"/>
              <a:t>Также целесообразно привлечение в качестве партнера производства какого-либо телевизионного канала, с целью создания сказочных образов игрушек, возможно, на основе персонажей какого-либо мультфильма, принадлежащего телеканалу. Это обеспечит более высокий интерес к игрушке и к акционной программе торговой сети со стороны детской аудитории.</a:t>
            </a:r>
          </a:p>
          <a:p>
            <a:r>
              <a:rPr lang="ru-RU" dirty="0"/>
              <a:t>Также возможно привлечение государственных средств с целью популяризации беспилотных летательных аппаратов среди детей и молодежи. </a:t>
            </a:r>
          </a:p>
          <a:p>
            <a:endParaRPr lang="ru-RU" dirty="0"/>
          </a:p>
          <a:p>
            <a:r>
              <a:rPr lang="ru-RU" dirty="0"/>
              <a:t>Для привлечения необходимых финансовых ресурсов для производства и продвижения игрушки на рынке планируется использование таких источников: </a:t>
            </a:r>
          </a:p>
          <a:p>
            <a:r>
              <a:rPr lang="ru-RU" dirty="0"/>
              <a:t>1) средства различных фондов поддержки технологического предпринимательства,</a:t>
            </a:r>
          </a:p>
          <a:p>
            <a:r>
              <a:rPr lang="ru-RU" dirty="0"/>
              <a:t>2) инвестиции выбранных федеральной продовольственной торговой сети и телевизионного канала,</a:t>
            </a:r>
          </a:p>
          <a:p>
            <a:r>
              <a:rPr lang="ru-RU" dirty="0"/>
              <a:t>3) государственные субсидии и гранты.</a:t>
            </a:r>
          </a:p>
          <a:p>
            <a:endParaRPr lang="ru-RU" dirty="0"/>
          </a:p>
        </p:txBody>
      </p:sp>
    </p:spTree>
    <p:extLst>
      <p:ext uri="{BB962C8B-B14F-4D97-AF65-F5344CB8AC3E}">
        <p14:creationId xmlns:p14="http://schemas.microsoft.com/office/powerpoint/2010/main" val="25462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Текущие результаты</a:t>
            </a:r>
            <a:endParaRPr lang="ru-RU" dirty="0"/>
          </a:p>
        </p:txBody>
      </p:sp>
      <p:sp>
        <p:nvSpPr>
          <p:cNvPr id="12" name="Текст 11">
            <a:extLst>
              <a:ext uri="{FF2B5EF4-FFF2-40B4-BE49-F238E27FC236}">
                <a16:creationId xmlns:a16="http://schemas.microsoft.com/office/drawing/2014/main" id="{977D909F-9EDA-3741-9984-4E6538C4E5CA}"/>
              </a:ext>
            </a:extLst>
          </p:cNvPr>
          <p:cNvSpPr>
            <a:spLocks noGrp="1"/>
          </p:cNvSpPr>
          <p:nvPr>
            <p:ph type="body" sz="quarter" idx="13"/>
          </p:nvPr>
        </p:nvSpPr>
        <p:spPr>
          <a:xfrm>
            <a:off x="876301" y="2724912"/>
            <a:ext cx="18059399" cy="7772400"/>
          </a:xfrm>
        </p:spPr>
        <p:txBody>
          <a:bodyPr/>
          <a:lstStyle/>
          <a:p>
            <a:r>
              <a:rPr lang="ru-RU" dirty="0"/>
              <a:t>Для последующего развития проекта достигнута договоренность с «Архангельской региональной общественной организацией по развитию компьютерного спорта и цифровых технологий» о консультационной поддержке и информационном содействии проекту.</a:t>
            </a:r>
          </a:p>
          <a:p>
            <a:endParaRPr lang="ru-RU" dirty="0"/>
          </a:p>
          <a:p>
            <a:r>
              <a:rPr lang="ru-RU" dirty="0"/>
              <a:t>С целью уточнения потенциальных клиентов разрабатываемой игрушки проведены письменные интервью с родителями детей школьного возраста в количестве 5 чел. и получены следующие сводные данные об интересе рынка к автоматизированным и механизированным игрушкам.</a:t>
            </a:r>
          </a:p>
          <a:p>
            <a:r>
              <a:rPr lang="ru-RU" dirty="0"/>
              <a:t>Большинство опрошенных отнесли себя к категории покупателей со средними доходами (месячный доход в расчете на одного взрослого члена семьи близок к размеру средней заработной платы в регионе). В среднем родители были согласны потратить на механизированную или автоматизированную игрушку около 5 </a:t>
            </a:r>
            <a:r>
              <a:rPr lang="ru-RU" dirty="0" err="1"/>
              <a:t>тыс.руб</a:t>
            </a:r>
            <a:r>
              <a:rPr lang="ru-RU" dirty="0"/>
              <a:t>.</a:t>
            </a:r>
          </a:p>
          <a:p>
            <a:r>
              <a:rPr lang="ru-RU" dirty="0"/>
              <a:t>При этом среди детей старшего школьного возраста (12-18 лет) не выявлено существенного интереса к механизированным и автоматизированным игрушкам любого вида. В основном таким детям интересны компьютерные игры.</a:t>
            </a:r>
          </a:p>
          <a:p>
            <a:r>
              <a:rPr lang="ru-RU" dirty="0"/>
              <a:t>Среди детей младшего школьного возраста (7-11 лет) отмечался значительный интерес к механизированным и автоматизированным игрушкам, среди опрошенных подобные игрушки были у половины детей. Однако имеющиеся у опрошенных детей игрушки не содержали в своем составе дронов, они представлены </a:t>
            </a:r>
            <a:r>
              <a:rPr lang="ru-RU" dirty="0" err="1"/>
              <a:t>лего</a:t>
            </a:r>
            <a:r>
              <a:rPr lang="ru-RU" dirty="0"/>
              <a:t> техник, машинами на радиоуправлении, роботами. </a:t>
            </a:r>
          </a:p>
          <a:p>
            <a:r>
              <a:rPr lang="ru-RU" dirty="0"/>
              <a:t>Недостатком проведенного исследования следует признать недостаточно точное определение вида изучаемой игрушки (механизированная и автоматизированная), в результате чего многие из родителей посчитали, что в будущем такая игрушка не актуальна для ребенка в силу возраста, так как не ассоциировали такую игрушку с интерактивной, в т.ч. </a:t>
            </a:r>
            <a:r>
              <a:rPr lang="ru-RU"/>
              <a:t>с </a:t>
            </a:r>
            <a:r>
              <a:rPr lang="ru-RU" dirty="0"/>
              <a:t>дроном.</a:t>
            </a:r>
          </a:p>
          <a:p>
            <a:r>
              <a:rPr lang="ru-RU" dirty="0"/>
              <a:t>Ссылка на </a:t>
            </a:r>
            <a:r>
              <a:rPr lang="ru-RU" dirty="0" err="1"/>
              <a:t>гугл</a:t>
            </a:r>
            <a:r>
              <a:rPr lang="ru-RU" dirty="0"/>
              <a:t>-форму письменного интервью, содержащего заданные вопросы, содержится ниже:</a:t>
            </a:r>
          </a:p>
          <a:p>
            <a:r>
              <a:rPr lang="en-US" dirty="0">
                <a:hlinkClick r:id="rId2">
                  <a:extLst>
                    <a:ext uri="{A12FA001-AC4F-418D-AE19-62706E023703}">
                      <ahyp:hlinkClr xmlns:ahyp="http://schemas.microsoft.com/office/drawing/2018/hyperlinkcolor" val="tx"/>
                    </a:ext>
                  </a:extLst>
                </a:hlinkClick>
              </a:rPr>
              <a:t>https://docs.google.com/forms/d/1OC3zsCl9rxKhhbQ2Ixo7qn4hofb1oiJ0_T4gjOjbOvg/edit</a:t>
            </a:r>
            <a:endParaRPr lang="ru-RU" dirty="0"/>
          </a:p>
        </p:txBody>
      </p:sp>
    </p:spTree>
    <p:extLst>
      <p:ext uri="{BB962C8B-B14F-4D97-AF65-F5344CB8AC3E}">
        <p14:creationId xmlns:p14="http://schemas.microsoft.com/office/powerpoint/2010/main" val="628330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ваше команды (</a:t>
            </a:r>
            <a:r>
              <a:rPr lang="en" sz="2800" dirty="0"/>
              <a:t>CEO,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id="{7FDD3F57-7643-9446-901D-8FBE090AE245}"/>
              </a:ext>
            </a:extLst>
          </p:cNvPr>
          <p:cNvSpPr>
            <a:spLocks noGrp="1"/>
          </p:cNvSpPr>
          <p:nvPr>
            <p:ph type="body" sz="quarter" idx="13"/>
          </p:nvPr>
        </p:nvSpPr>
        <p:spPr/>
        <p:txBody>
          <a:bodyPr/>
          <a:lstStyle/>
          <a:p>
            <a:r>
              <a:rPr lang="en" sz="2000" dirty="0"/>
              <a:t>CEO </a:t>
            </a:r>
            <a:r>
              <a:rPr lang="ru-RU" sz="2000" dirty="0"/>
              <a:t>(и</a:t>
            </a:r>
            <a:r>
              <a:rPr lang="ru-RU" dirty="0"/>
              <a:t>сполнительный директор)</a:t>
            </a:r>
          </a:p>
          <a:p>
            <a:r>
              <a:rPr lang="ru-RU" dirty="0" err="1"/>
              <a:t>Чередайко</a:t>
            </a:r>
            <a:r>
              <a:rPr lang="ru-RU" dirty="0"/>
              <a:t> Павел Федорович</a:t>
            </a:r>
          </a:p>
          <a:p>
            <a:r>
              <a:rPr lang="ru-RU" dirty="0"/>
              <a:t>Осуществляет общее руководство проектом</a:t>
            </a:r>
          </a:p>
        </p:txBody>
      </p:sp>
      <p:sp>
        <p:nvSpPr>
          <p:cNvPr id="24" name="Текст 23">
            <a:extLst>
              <a:ext uri="{FF2B5EF4-FFF2-40B4-BE49-F238E27FC236}">
                <a16:creationId xmlns:a16="http://schemas.microsoft.com/office/drawing/2014/main" id="{3A491EAE-61CE-9549-AB51-FD2BFFBEC8D3}"/>
              </a:ext>
            </a:extLst>
          </p:cNvPr>
          <p:cNvSpPr>
            <a:spLocks noGrp="1"/>
          </p:cNvSpPr>
          <p:nvPr>
            <p:ph type="body" sz="quarter" idx="18"/>
          </p:nvPr>
        </p:nvSpPr>
        <p:spPr/>
        <p:txBody>
          <a:bodyPr/>
          <a:lstStyle/>
          <a:p>
            <a:endParaRPr lang="ru-RU"/>
          </a:p>
        </p:txBody>
      </p:sp>
      <p:sp>
        <p:nvSpPr>
          <p:cNvPr id="25" name="Текст 24">
            <a:extLst>
              <a:ext uri="{FF2B5EF4-FFF2-40B4-BE49-F238E27FC236}">
                <a16:creationId xmlns:a16="http://schemas.microsoft.com/office/drawing/2014/main" id="{90DF322C-267D-5D46-B58E-CB1ED9E48F7A}"/>
              </a:ext>
            </a:extLst>
          </p:cNvPr>
          <p:cNvSpPr>
            <a:spLocks noGrp="1"/>
          </p:cNvSpPr>
          <p:nvPr>
            <p:ph type="body" sz="quarter" idx="19"/>
          </p:nvPr>
        </p:nvSpPr>
        <p:spPr>
          <a:xfrm>
            <a:off x="5644134" y="7261819"/>
            <a:ext cx="4134612" cy="2291614"/>
          </a:xfrm>
        </p:spPr>
        <p:txBody>
          <a:bodyPr/>
          <a:lstStyle/>
          <a:p>
            <a:r>
              <a:rPr lang="ru-RU" sz="2000" dirty="0"/>
              <a:t>С</a:t>
            </a:r>
            <a:r>
              <a:rPr lang="en" sz="2000" dirty="0"/>
              <a:t>MO</a:t>
            </a:r>
            <a:r>
              <a:rPr lang="ru-RU" sz="2000" dirty="0"/>
              <a:t> (директор по маркетингу)</a:t>
            </a:r>
          </a:p>
          <a:p>
            <a:r>
              <a:rPr lang="ru-RU" dirty="0"/>
              <a:t>Широкая Софья Дмитриевна</a:t>
            </a:r>
          </a:p>
          <a:p>
            <a:r>
              <a:rPr lang="ru-RU" dirty="0"/>
              <a:t>Обеспечивает разработку маркетинговой стратегии, осуществляет маркетинговые исследования и коммуникации</a:t>
            </a:r>
          </a:p>
        </p:txBody>
      </p:sp>
      <p:sp>
        <p:nvSpPr>
          <p:cNvPr id="27" name="Текст 26">
            <a:extLst>
              <a:ext uri="{FF2B5EF4-FFF2-40B4-BE49-F238E27FC236}">
                <a16:creationId xmlns:a16="http://schemas.microsoft.com/office/drawing/2014/main" id="{8662CAD4-AE6A-E14B-A88F-B1C3D23B2437}"/>
              </a:ext>
            </a:extLst>
          </p:cNvPr>
          <p:cNvSpPr>
            <a:spLocks noGrp="1"/>
          </p:cNvSpPr>
          <p:nvPr>
            <p:ph type="body" sz="quarter" idx="21"/>
          </p:nvPr>
        </p:nvSpPr>
        <p:spPr/>
        <p:txBody>
          <a:bodyPr/>
          <a:lstStyle/>
          <a:p>
            <a:endParaRPr lang="ru-RU"/>
          </a:p>
        </p:txBody>
      </p:sp>
      <p:sp>
        <p:nvSpPr>
          <p:cNvPr id="28" name="Текст 27">
            <a:extLst>
              <a:ext uri="{FF2B5EF4-FFF2-40B4-BE49-F238E27FC236}">
                <a16:creationId xmlns:a16="http://schemas.microsoft.com/office/drawing/2014/main" id="{0CD018E0-22F1-7E4F-89FF-1DB07D3FE8E8}"/>
              </a:ext>
            </a:extLst>
          </p:cNvPr>
          <p:cNvSpPr>
            <a:spLocks noGrp="1"/>
          </p:cNvSpPr>
          <p:nvPr>
            <p:ph type="body" sz="quarter" idx="22"/>
          </p:nvPr>
        </p:nvSpPr>
        <p:spPr>
          <a:xfrm>
            <a:off x="15143226" y="7376119"/>
            <a:ext cx="4134612" cy="2291614"/>
          </a:xfrm>
        </p:spPr>
        <p:txBody>
          <a:bodyPr/>
          <a:lstStyle/>
          <a:p>
            <a:r>
              <a:rPr lang="ru-RU" dirty="0"/>
              <a:t>СТО (технический директор)</a:t>
            </a:r>
          </a:p>
          <a:p>
            <a:r>
              <a:rPr lang="ru-RU" dirty="0"/>
              <a:t>Вакантная должность</a:t>
            </a:r>
          </a:p>
          <a:p>
            <a:r>
              <a:rPr lang="ru-RU" dirty="0"/>
              <a:t>Осуществляет создание продукта, организует технологический процесс производства продукта согласно условиям проекта</a:t>
            </a:r>
          </a:p>
        </p:txBody>
      </p:sp>
      <p:sp>
        <p:nvSpPr>
          <p:cNvPr id="30" name="Текст 29">
            <a:extLst>
              <a:ext uri="{FF2B5EF4-FFF2-40B4-BE49-F238E27FC236}">
                <a16:creationId xmlns:a16="http://schemas.microsoft.com/office/drawing/2014/main" id="{9F12BE12-15DF-9542-A4B6-BC4836F7D6DE}"/>
              </a:ext>
            </a:extLst>
          </p:cNvPr>
          <p:cNvSpPr>
            <a:spLocks noGrp="1"/>
          </p:cNvSpPr>
          <p:nvPr>
            <p:ph type="body" sz="quarter" idx="24"/>
          </p:nvPr>
        </p:nvSpPr>
        <p:spPr/>
        <p:txBody>
          <a:bodyPr/>
          <a:lstStyle/>
          <a:p>
            <a:endParaRPr lang="ru-RU" dirty="0"/>
          </a:p>
        </p:txBody>
      </p:sp>
      <p:sp>
        <p:nvSpPr>
          <p:cNvPr id="31" name="Текст 30">
            <a:extLst>
              <a:ext uri="{FF2B5EF4-FFF2-40B4-BE49-F238E27FC236}">
                <a16:creationId xmlns:a16="http://schemas.microsoft.com/office/drawing/2014/main" id="{90746CCE-2CB5-D44E-8D10-AC38E1E43348}"/>
              </a:ext>
            </a:extLst>
          </p:cNvPr>
          <p:cNvSpPr>
            <a:spLocks noGrp="1"/>
          </p:cNvSpPr>
          <p:nvPr>
            <p:ph type="body" sz="quarter" idx="25"/>
          </p:nvPr>
        </p:nvSpPr>
        <p:spPr>
          <a:xfrm>
            <a:off x="10466324" y="7376119"/>
            <a:ext cx="4134612" cy="2529881"/>
          </a:xfrm>
        </p:spPr>
        <p:txBody>
          <a:bodyPr/>
          <a:lstStyle/>
          <a:p>
            <a:r>
              <a:rPr lang="en-US" dirty="0"/>
              <a:t>CFO</a:t>
            </a:r>
            <a:r>
              <a:rPr lang="ru-RU" dirty="0"/>
              <a:t> (финансовый директор)</a:t>
            </a:r>
          </a:p>
          <a:p>
            <a:r>
              <a:rPr lang="ru-RU" dirty="0" err="1"/>
              <a:t>Каращук</a:t>
            </a:r>
            <a:r>
              <a:rPr lang="ru-RU" dirty="0"/>
              <a:t> Оксана Сергеевна</a:t>
            </a:r>
          </a:p>
          <a:p>
            <a:r>
              <a:rPr lang="ru-RU" dirty="0"/>
              <a:t>Отвечает за бюджетное планирование, осуществляет ценообразование, разрабатывает финансовую политику проект, обеспечивает управление продажами проекта</a:t>
            </a:r>
          </a:p>
        </p:txBody>
      </p:sp>
      <p:sp>
        <p:nvSpPr>
          <p:cNvPr id="33" name="Текст 32">
            <a:extLst>
              <a:ext uri="{FF2B5EF4-FFF2-40B4-BE49-F238E27FC236}">
                <a16:creationId xmlns:a16="http://schemas.microsoft.com/office/drawing/2014/main" id="{6533EAD2-9970-9245-A57A-DA4ED67C34A4}"/>
              </a:ext>
            </a:extLst>
          </p:cNvPr>
          <p:cNvSpPr>
            <a:spLocks noGrp="1"/>
          </p:cNvSpPr>
          <p:nvPr>
            <p:ph type="body" sz="quarter" idx="27"/>
          </p:nvPr>
        </p:nvSpPr>
        <p:spPr/>
        <p:txBody>
          <a:bodyPr/>
          <a:lstStyle/>
          <a:p>
            <a:endParaRPr lang="ru-RU"/>
          </a:p>
        </p:txBody>
      </p:sp>
      <p:pic>
        <p:nvPicPr>
          <p:cNvPr id="19" name="Рисунок 18">
            <a:extLst>
              <a:ext uri="{FF2B5EF4-FFF2-40B4-BE49-F238E27FC236}">
                <a16:creationId xmlns:a16="http://schemas.microsoft.com/office/drawing/2014/main" id="{3D7F9A56-EB91-4A5B-89FF-E8069DF47A6D}"/>
              </a:ext>
            </a:extLst>
          </p:cNvPr>
          <p:cNvPicPr>
            <a:picLocks noGrp="1" noChangeAspect="1"/>
          </p:cNvPicPr>
          <p:nvPr>
            <p:ph type="pic" sz="quarter" idx="17"/>
          </p:nvPr>
        </p:nvPicPr>
        <p:blipFill>
          <a:blip r:embed="rId2"/>
          <a:srcRect t="21854" b="21854"/>
          <a:stretch>
            <a:fillRect/>
          </a:stretch>
        </p:blipFill>
        <p:spPr>
          <a:xfrm>
            <a:off x="895350" y="3084394"/>
            <a:ext cx="3056636" cy="3006844"/>
          </a:xfrm>
          <a:prstGeom prst="rect">
            <a:avLst/>
          </a:prstGeom>
        </p:spPr>
      </p:pic>
      <p:pic>
        <p:nvPicPr>
          <p:cNvPr id="10" name="Рисунок 9">
            <a:extLst>
              <a:ext uri="{FF2B5EF4-FFF2-40B4-BE49-F238E27FC236}">
                <a16:creationId xmlns:a16="http://schemas.microsoft.com/office/drawing/2014/main" id="{5C421C40-8059-4E8F-8356-A34C0BF32405}"/>
              </a:ext>
            </a:extLst>
          </p:cNvPr>
          <p:cNvPicPr>
            <a:picLocks noGrp="1" noChangeAspect="1"/>
          </p:cNvPicPr>
          <p:nvPr>
            <p:ph type="pic" sz="quarter" idx="20"/>
          </p:nvPr>
        </p:nvPicPr>
        <p:blipFill>
          <a:blip r:embed="rId3"/>
          <a:srcRect l="650" r="650"/>
          <a:stretch>
            <a:fillRect/>
          </a:stretch>
        </p:blipFill>
        <p:spPr>
          <a:xfrm>
            <a:off x="5645150" y="3302000"/>
            <a:ext cx="2139950" cy="2789238"/>
          </a:xfrm>
        </p:spPr>
      </p:pic>
      <p:sp>
        <p:nvSpPr>
          <p:cNvPr id="5" name="Рисунок 4">
            <a:extLst>
              <a:ext uri="{FF2B5EF4-FFF2-40B4-BE49-F238E27FC236}">
                <a16:creationId xmlns:a16="http://schemas.microsoft.com/office/drawing/2014/main" id="{E71BD0F2-070F-48CF-A5A5-7CEFF8D4BBEB}"/>
              </a:ext>
            </a:extLst>
          </p:cNvPr>
          <p:cNvSpPr>
            <a:spLocks noGrp="1"/>
          </p:cNvSpPr>
          <p:nvPr>
            <p:ph type="pic" sz="quarter" idx="23"/>
          </p:nvPr>
        </p:nvSpPr>
        <p:spPr>
          <a:xfrm>
            <a:off x="15142210" y="3302000"/>
            <a:ext cx="2139950" cy="2878138"/>
          </a:xfrm>
        </p:spPr>
      </p:sp>
      <p:pic>
        <p:nvPicPr>
          <p:cNvPr id="20" name="Рисунок 19">
            <a:extLst>
              <a:ext uri="{FF2B5EF4-FFF2-40B4-BE49-F238E27FC236}">
                <a16:creationId xmlns:a16="http://schemas.microsoft.com/office/drawing/2014/main" id="{A654FD25-40E5-4217-910F-C10729C1000C}"/>
              </a:ext>
            </a:extLst>
          </p:cNvPr>
          <p:cNvPicPr>
            <a:picLocks noGrp="1" noChangeAspect="1"/>
          </p:cNvPicPr>
          <p:nvPr>
            <p:ph type="pic" sz="quarter" idx="26"/>
          </p:nvPr>
        </p:nvPicPr>
        <p:blipFill>
          <a:blip r:embed="rId4"/>
          <a:srcRect t="1913" b="1913"/>
          <a:stretch>
            <a:fillRect/>
          </a:stretch>
        </p:blipFill>
        <p:spPr>
          <a:xfrm>
            <a:off x="10393680" y="3237647"/>
            <a:ext cx="2139950" cy="2789238"/>
          </a:xfrm>
          <a:prstGeom prst="rect">
            <a:avLst/>
          </a:prstGeom>
        </p:spPr>
      </p:pic>
    </p:spTree>
    <p:extLst>
      <p:ext uri="{BB962C8B-B14F-4D97-AF65-F5344CB8AC3E}">
        <p14:creationId xmlns:p14="http://schemas.microsoft.com/office/powerpoint/2010/main" val="227936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id="{C1D705DB-48BD-5A41-8B3E-9DE81E2C9277}"/>
              </a:ext>
            </a:extLst>
          </p:cNvPr>
          <p:cNvSpPr>
            <a:spLocks noGrp="1"/>
          </p:cNvSpPr>
          <p:nvPr>
            <p:ph type="body" sz="quarter" idx="13"/>
          </p:nvPr>
        </p:nvSpPr>
        <p:spPr>
          <a:xfrm>
            <a:off x="894588" y="3016154"/>
            <a:ext cx="8793162" cy="7481157"/>
          </a:xfrm>
        </p:spPr>
        <p:txBody>
          <a:bodyPr/>
          <a:lstStyle/>
          <a:p>
            <a:r>
              <a:rPr lang="ru-RU" sz="2500" dirty="0"/>
              <a:t>В первоочередных планах развития проекта - привлечение в команду дополнительных участников, компетентных в создании конструкции игрушки, в т.ч. технического директора (СТО) в состав команды проекта.</a:t>
            </a:r>
          </a:p>
          <a:p>
            <a:endParaRPr lang="ru-RU" sz="2500" dirty="0"/>
          </a:p>
          <a:p>
            <a:r>
              <a:rPr lang="ru-RU" sz="2500" dirty="0"/>
              <a:t>Также необходимо определить состав бизнес-партнеров, потенциально заинтересованных в выходе на рынок и продаже проектируемой игрушки (в т.ч. федеральной розничной продовольственной торговой сети, которой требуется программа стимулирования продаж и телеканала, желающего стимулировать просмотры продвигаемого мультфильма).</a:t>
            </a:r>
          </a:p>
        </p:txBody>
      </p:sp>
      <p:sp>
        <p:nvSpPr>
          <p:cNvPr id="9" name="Текст 8">
            <a:extLst>
              <a:ext uri="{FF2B5EF4-FFF2-40B4-BE49-F238E27FC236}">
                <a16:creationId xmlns:a16="http://schemas.microsoft.com/office/drawing/2014/main" id="{2422DFB3-C58B-9F4C-9DF7-32CFEC4A11A6}"/>
              </a:ext>
            </a:extLst>
          </p:cNvPr>
          <p:cNvSpPr>
            <a:spLocks noGrp="1"/>
          </p:cNvSpPr>
          <p:nvPr>
            <p:ph type="body" sz="quarter" idx="16"/>
          </p:nvPr>
        </p:nvSpPr>
        <p:spPr/>
        <p:txBody>
          <a:bodyPr/>
          <a:lstStyle/>
          <a:p>
            <a:r>
              <a:rPr lang="ru-RU" sz="2500" dirty="0"/>
              <a:t>Для успешности проекта НЕОБХОДИМЫ ИНВЕСТОРЫ, готовые обеспечить финансирование:</a:t>
            </a:r>
          </a:p>
          <a:p>
            <a:r>
              <a:rPr lang="ru-RU" sz="2500" dirty="0"/>
              <a:t>1) проектирования и создания модели игрушки, конструкция которой будет обеспечивать выполнение заявленных функций, а цена на комплектующие детали будет с максимально низкой себестоимостью;</a:t>
            </a:r>
          </a:p>
          <a:p>
            <a:r>
              <a:rPr lang="ru-RU" sz="2500" dirty="0"/>
              <a:t>2) производства требуемого количества качественных игрушек согласно заказу на производство со стороны федеральной продовольственной розничной торговой сети.</a:t>
            </a:r>
          </a:p>
        </p:txBody>
      </p:sp>
    </p:spTree>
    <p:extLst>
      <p:ext uri="{BB962C8B-B14F-4D97-AF65-F5344CB8AC3E}">
        <p14:creationId xmlns:p14="http://schemas.microsoft.com/office/powerpoint/2010/main" val="345334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a:p>
            <a:pPr>
              <a:lnSpc>
                <a:spcPts val="4360"/>
              </a:lnSpc>
              <a:buNone/>
            </a:pPr>
            <a:r>
              <a:rPr lang="ru-RU" sz="1800" dirty="0"/>
              <a:t>Телефон</a:t>
            </a:r>
          </a:p>
          <a:p>
            <a:pPr>
              <a:lnSpc>
                <a:spcPts val="4360"/>
              </a:lnSpc>
              <a:buNone/>
            </a:pPr>
            <a:r>
              <a:rPr lang="en-US" sz="1800" dirty="0"/>
              <a:t>email</a:t>
            </a:r>
            <a:endParaRPr lang="ru-RU" sz="1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id="{7082242F-83C6-084D-AE29-2946DC57981E}"/>
              </a:ext>
            </a:extLst>
          </p:cNvPr>
          <p:cNvSpPr txBox="1">
            <a:spLocks/>
          </p:cNvSpPr>
          <p:nvPr/>
        </p:nvSpPr>
        <p:spPr>
          <a:xfrm>
            <a:off x="2668761" y="7631892"/>
            <a:ext cx="973382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a:t>https://pt.2035.university/project/aerovision</a:t>
            </a:r>
            <a:endParaRPr lang="ru-RU" sz="2800" dirty="0"/>
          </a:p>
          <a:p>
            <a:pPr>
              <a:lnSpc>
                <a:spcPts val="4360"/>
              </a:lnSpc>
              <a:buClrTx/>
            </a:pPr>
            <a:r>
              <a:rPr lang="en-US" sz="2800" dirty="0"/>
              <a:t>+7 (</a:t>
            </a:r>
            <a:r>
              <a:rPr lang="ru-RU" sz="2800" dirty="0"/>
              <a:t>963) 998-85-59</a:t>
            </a:r>
          </a:p>
          <a:p>
            <a:pPr>
              <a:lnSpc>
                <a:spcPts val="4360"/>
              </a:lnSpc>
              <a:buClrTx/>
            </a:pPr>
            <a:r>
              <a:rPr lang="en-US" sz="2800" dirty="0"/>
              <a:t>kseniak72@mail.ru</a:t>
            </a:r>
            <a:endParaRPr lang="ru-RU" sz="2800" dirty="0"/>
          </a:p>
        </p:txBody>
      </p:sp>
    </p:spTree>
    <p:extLst>
      <p:ext uri="{BB962C8B-B14F-4D97-AF65-F5344CB8AC3E}">
        <p14:creationId xmlns:p14="http://schemas.microsoft.com/office/powerpoint/2010/main"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F6784E-6852-4EC6-93B9-B2F40371A23B}">
  <ds:schemaRefs>
    <ds:schemaRef ds:uri="http://purl.org/dc/terms/"/>
    <ds:schemaRef ds:uri="http://schemas.microsoft.com/office/2006/documentManagement/types"/>
    <ds:schemaRef ds:uri="http://schemas.microsoft.com/office/2006/metadata/properties"/>
    <ds:schemaRef ds:uri="http://www.w3.org/XML/1998/namespace"/>
    <ds:schemaRef ds:uri="f3f21cfc-4d3e-42b1-8a95-d7209818f9d6"/>
    <ds:schemaRef ds:uri="dae585fd-f7dc-4d5a-b1b8-e5742ef77c8f"/>
    <ds:schemaRef ds:uri="http://purl.org/dc/dcmityp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3.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4064</TotalTime>
  <Words>1924</Words>
  <Application>Microsoft Office PowerPoint</Application>
  <PresentationFormat>Произвольный</PresentationFormat>
  <Paragraphs>106</Paragraphs>
  <Slides>10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10</vt:i4>
      </vt:variant>
    </vt:vector>
  </HeadingPairs>
  <TitlesOfParts>
    <vt:vector size="14" baseType="lpstr">
      <vt:lpstr>Arial</vt:lpstr>
      <vt:lpstr>Calibri</vt:lpstr>
      <vt:lpstr>ОБЛОЖКИ</vt:lpstr>
      <vt:lpstr>РАЗДЕЛИТЕЛИ</vt:lpstr>
      <vt:lpstr>Название проекта</vt:lpstr>
      <vt:lpstr>Актуальность проекта</vt:lpstr>
      <vt:lpstr>Проблема</vt:lpstr>
      <vt:lpstr>Решение</vt:lpstr>
      <vt:lpstr>Рынок</vt:lpstr>
      <vt:lpstr>Бизнес-модель</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Oksana Karashchuk</cp:lastModifiedBy>
  <cp:revision>271</cp:revision>
  <dcterms:created xsi:type="dcterms:W3CDTF">2021-03-01T12:07:13Z</dcterms:created>
  <dcterms:modified xsi:type="dcterms:W3CDTF">2024-10-17T07:15:42Z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