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1"/>
    <p:sldMasterId id="2147483650" r:id="rId2"/>
  </p:sldMasterIdLst>
  <p:sldIdLst>
    <p:sldId id="281" r:id="rId3"/>
    <p:sldId id="257" r:id="rId4"/>
    <p:sldId id="283" r:id="rId5"/>
    <p:sldId id="284" r:id="rId6"/>
    <p:sldId id="285" r:id="rId7"/>
    <p:sldId id="286" r:id="rId8"/>
    <p:sldId id="287" r:id="rId9"/>
    <p:sldId id="288" r:id="rId10"/>
  </p:sldIdLst>
  <p:sldSz cx="12192000" cy="6858000"/>
  <p:notesSz cx="12192000" cy="6858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Calibri Light" panose="020F0302020204030204" pitchFamily="34" charset="0"/>
      <p:regular r:id="rId15"/>
      <p:italic r:id="rId16"/>
    </p:embeddedFont>
    <p:embeddedFont>
      <p:font typeface="Gilroy" panose="020B0604020202020204" charset="-52"/>
      <p:regular r:id="rId17"/>
      <p:bold r:id="rId18"/>
      <p:italic r:id="rId19"/>
      <p:boldItalic r:id="rId20"/>
    </p:embeddedFont>
    <p:embeddedFont>
      <p:font typeface="Gilroy-Bold" panose="020B0604020202020204" charset="-52"/>
      <p:bold r:id="rId21"/>
    </p:embeddedFont>
    <p:embeddedFont>
      <p:font typeface="Gilroy-ExtraBold" panose="020B0604020202020204" charset="-52"/>
      <p:bold r:id="rId22"/>
    </p:embeddedFont>
  </p:embeddedFontLst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44" y="11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11.fntdata"/><Relationship Id="rId7" Type="http://schemas.openxmlformats.org/officeDocument/2006/relationships/slide" Target="slides/slide5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font" Target="fonts/font1.fntdata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font" Target="fonts/font5.fntdata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9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4.fntdata"/><Relationship Id="rId22" Type="http://schemas.openxmlformats.org/officeDocument/2006/relationships/font" Target="fonts/font1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 bwMode="auto">
          <a:xfrm>
            <a:off x="1524000" y="1122363"/>
            <a:ext cx="3995936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rPr lang="ru-RU" sz="6000"/>
              <a:t>НАЗВАНИЕ </a:t>
            </a:r>
            <a:br>
              <a:rPr lang="ru-RU" sz="6000"/>
            </a:br>
            <a:r>
              <a:rPr lang="ru-RU" sz="6000"/>
              <a:t>СТАРТАП-ПРОЕКТА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3995936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D467A2-1B99-2B46-8334-7255A2901C39}" type="datetime1">
              <a:rPr lang="ru-RU"/>
              <a:t>18.07.2024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>
            <a:noAutofit/>
          </a:bodyPr>
          <a:lstStyle>
            <a:lvl1pPr>
              <a:defRPr sz="28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838200" y="980728"/>
            <a:ext cx="10515600" cy="5644867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 bwMode="auto">
          <a:xfrm>
            <a:off x="47328" y="6381328"/>
            <a:ext cx="422858" cy="432048"/>
          </a:xfrm>
          <a:prstGeom prst="rect">
            <a:avLst/>
          </a:prstGeom>
        </p:spPr>
        <p:txBody>
          <a:bodyPr anchor="ctr"/>
          <a:lstStyle/>
          <a:p>
            <a:pPr algn="ctr">
              <a:defRPr/>
            </a:pPr>
            <a:fld id="{B5906ADE-93CD-47B6-B38B-B0C22AC58E4B}" type="slidenum">
              <a:rPr lang="ru-RU" sz="1400">
                <a:solidFill>
                  <a:schemeClr val="bg1"/>
                </a:solidFill>
              </a:rPr>
              <a:t>‹#›</a:t>
            </a:fld>
            <a:endParaRPr lang="ru-RU" sz="140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 bwMode="auto">
          <a:xfrm>
            <a:off x="837952" y="232405"/>
            <a:ext cx="10515600" cy="327376"/>
          </a:xfrm>
        </p:spPr>
        <p:txBody>
          <a:bodyPr>
            <a:noAutofit/>
          </a:bodyPr>
          <a:lstStyle>
            <a:lvl1pPr>
              <a:defRPr sz="28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A5BC87B-BAFE-614F-B181-44F508C447A9}" type="datetime1">
              <a:rPr lang="ru-RU"/>
              <a:t>18.07.2024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906ADE-93CD-47B6-B38B-B0C22AC58E4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987424"/>
            <a:ext cx="3932237" cy="1069975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49EFB83-5345-D749-9630-07B7B9EE5131}" type="datetime1">
              <a:rPr lang="ru-RU"/>
              <a:t>18.07.2024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906ADE-93CD-47B6-B38B-B0C22AC58E4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987424"/>
            <a:ext cx="3932237" cy="1069975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4A2C76E-5AA9-D741-A1F0-9F86374B8B40}" type="datetime1">
              <a:rPr lang="ru-RU"/>
              <a:t>18.07.2024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906ADE-93CD-47B6-B38B-B0C22AC58E4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su.ru/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guildstartup.ru/" TargetMode="External"/><Relationship Id="rId5" Type="http://schemas.openxmlformats.org/officeDocument/2006/relationships/image" Target="../media/image2.png"/><Relationship Id="rId4" Type="http://schemas.openxmlformats.org/officeDocument/2006/relationships/hyperlink" Target="https://univertechpred.ru/" TargetMode="External"/><Relationship Id="rId9" Type="http://schemas.openxmlformats.org/officeDocument/2006/relationships/image" Target="../media/image4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468173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rPr lang="ru-RU" sz="4400"/>
              <a:t>НАЗВАНИЕ </a:t>
            </a:r>
            <a:br>
              <a:rPr lang="ru-RU" sz="4400"/>
            </a:br>
            <a:r>
              <a:rPr lang="ru-RU" sz="4400"/>
              <a:t>СТАРТАП-ПРОЕКТА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468173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AF49F4A-504F-0844-B99C-D18400081A9C}" type="datetime1">
              <a:rPr lang="ru-RU"/>
              <a:t>18.07.2024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14813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Прямоугольник 7"/>
          <p:cNvSpPr/>
          <p:nvPr userDrawn="1"/>
        </p:nvSpPr>
        <p:spPr bwMode="auto">
          <a:xfrm>
            <a:off x="6100293" y="2328667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8" name="Прямоугольник 10"/>
          <p:cNvSpPr/>
          <p:nvPr userDrawn="1"/>
        </p:nvSpPr>
        <p:spPr bwMode="auto">
          <a:xfrm>
            <a:off x="6101109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9" name="Прямоугольник 13"/>
          <p:cNvSpPr/>
          <p:nvPr userDrawn="1"/>
        </p:nvSpPr>
        <p:spPr bwMode="auto"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</a:defRPr>
            </a:pPr>
            <a:endParaRPr/>
          </a:p>
        </p:txBody>
      </p:sp>
      <p:sp>
        <p:nvSpPr>
          <p:cNvPr id="10" name="Прямоугольник 9"/>
          <p:cNvSpPr/>
          <p:nvPr userDrawn="1"/>
        </p:nvSpPr>
        <p:spPr bwMode="auto"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11" name="Квадрат"/>
          <p:cNvSpPr/>
          <p:nvPr userDrawn="1"/>
        </p:nvSpPr>
        <p:spPr bwMode="auto"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12" name="Рисунок 11" descr="Изображение выглядит как небо, человек, оранжевый, проигрыватель&#10;&#10;Автоматически созданное описание"/>
          <p:cNvPicPr>
            <a:picLocks noChangeAspect="1"/>
          </p:cNvPicPr>
          <p:nvPr userDrawn="1"/>
        </p:nvPicPr>
        <p:blipFill>
          <a:blip r:embed="rId3"/>
          <a:srcRect l="1404" t="160" b="6859"/>
          <a:stretch/>
        </p:blipFill>
        <p:spPr bwMode="auto"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13" name="Рисунок 12">
            <a:hlinkClick r:id="rId4"/>
          </p:cNvPr>
          <p:cNvPicPr>
            <a:picLocks noChangeAspect="1"/>
          </p:cNvPicPr>
          <p:nvPr userDrawn="1"/>
        </p:nvPicPr>
        <p:blipFill>
          <a:blip r:embed="rId5"/>
          <a:stretch/>
        </p:blipFill>
        <p:spPr bwMode="auto"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20" name="Рисунок 19">
            <a:hlinkClick r:id="rId6"/>
          </p:cNvPr>
          <p:cNvPicPr>
            <a:picLocks noChangeAspect="1"/>
          </p:cNvPicPr>
          <p:nvPr userDrawn="1"/>
        </p:nvPicPr>
        <p:blipFill>
          <a:blip r:embed="rId7"/>
          <a:srcRect t="26548" b="38218"/>
          <a:stretch/>
        </p:blipFill>
        <p:spPr bwMode="auto">
          <a:xfrm>
            <a:off x="6090894" y="5708005"/>
            <a:ext cx="2619830" cy="937915"/>
          </a:xfrm>
          <a:prstGeom prst="rect">
            <a:avLst/>
          </a:prstGeom>
        </p:spPr>
      </p:pic>
      <p:pic>
        <p:nvPicPr>
          <p:cNvPr id="24" name="Рисунок 23">
            <a:hlinkClick r:id="rId8"/>
          </p:cNvPr>
          <p:cNvPicPr>
            <a:picLocks noChangeAspect="1"/>
          </p:cNvPicPr>
          <p:nvPr userDrawn="1"/>
        </p:nvPicPr>
        <p:blipFill>
          <a:blip r:embed="rId9"/>
          <a:stretch/>
        </p:blipFill>
        <p:spPr bwMode="auto">
          <a:xfrm>
            <a:off x="6528048" y="260296"/>
            <a:ext cx="1882549" cy="188254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hdr="0" ftr="0" dt="0"/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7952" y="232405"/>
            <a:ext cx="10515600" cy="3273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980728"/>
            <a:ext cx="10515600" cy="51962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8E50E3E-2716-B942-B97E-F6CB8D569C2D}" type="datetime1">
              <a:rPr lang="ru-RU"/>
              <a:t>18.07.2024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grpSp>
        <p:nvGrpSpPr>
          <p:cNvPr id="7" name="Прямоугольник 16"/>
          <p:cNvGrpSpPr/>
          <p:nvPr userDrawn="1"/>
        </p:nvGrpSpPr>
        <p:grpSpPr bwMode="auto"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8" name="Прямоугольник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9" name="7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endParaRPr/>
            </a:p>
          </p:txBody>
        </p:sp>
      </p:grpSp>
      <p:grpSp>
        <p:nvGrpSpPr>
          <p:cNvPr id="10" name="Группа 9"/>
          <p:cNvGrpSpPr/>
          <p:nvPr userDrawn="1"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1" name="Прямоугольник 10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Прямоугольник 1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5" name="Прямоугольник 14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</p:sldLayoutIdLst>
  <p:hf hdr="0" ftr="0" dt="0"/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" name="Подзаголовок 11"/>
          <p:cNvSpPr>
            <a:spLocks noGrp="1"/>
          </p:cNvSpPr>
          <p:nvPr>
            <p:ph type="subTitle" idx="1"/>
          </p:nvPr>
        </p:nvSpPr>
        <p:spPr bwMode="auto">
          <a:xfrm>
            <a:off x="695400" y="6237312"/>
            <a:ext cx="4968552" cy="487325"/>
          </a:xfrm>
        </p:spPr>
        <p:txBody>
          <a:bodyPr>
            <a:normAutofit fontScale="92500"/>
          </a:bodyPr>
          <a:lstStyle/>
          <a:p>
            <a:pPr>
              <a:defRPr/>
            </a:pPr>
            <a:r>
              <a:rPr lang="ru-RU" b="1" dirty="0">
                <a:solidFill>
                  <a:srgbClr val="8F00FF"/>
                </a:solidFill>
                <a:latin typeface="Gilroy" panose="00000500000000000000" pitchFamily="2" charset="-52"/>
              </a:rPr>
              <a:t>ГИЛЬДИЯ. ТЕХНОСФЕРА БУДУЩЕГО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CFA015F-852C-1F2A-54BB-203A62A83C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504" y="3425114"/>
            <a:ext cx="2636872" cy="2636872"/>
          </a:xfrm>
          <a:prstGeom prst="rect">
            <a:avLst/>
          </a:prstGeom>
        </p:spPr>
      </p:pic>
      <p:sp>
        <p:nvSpPr>
          <p:cNvPr id="4" name="Подзаголовок 11">
            <a:extLst>
              <a:ext uri="{FF2B5EF4-FFF2-40B4-BE49-F238E27FC236}">
                <a16:creationId xmlns:a16="http://schemas.microsoft.com/office/drawing/2014/main" id="{D52C1241-89EF-2A0F-F128-2C041588E5D8}"/>
              </a:ext>
            </a:extLst>
          </p:cNvPr>
          <p:cNvSpPr txBox="1">
            <a:spLocks/>
          </p:cNvSpPr>
          <p:nvPr/>
        </p:nvSpPr>
        <p:spPr bwMode="auto">
          <a:xfrm>
            <a:off x="623392" y="822829"/>
            <a:ext cx="5040560" cy="1742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Gilroy" panose="00000500000000000000" pitchFamily="2" charset="-52"/>
                <a:cs typeface="Arial"/>
              </a:rPr>
              <a:t>Разработка интегрированной системы управления экосистемой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 txBox="1"/>
          <p:nvPr/>
        </p:nvSpPr>
        <p:spPr bwMode="auto">
          <a:xfrm>
            <a:off x="252888" y="320985"/>
            <a:ext cx="6518934" cy="33855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l">
              <a:defRPr/>
            </a:pPr>
            <a:r>
              <a:rPr lang="ru-RU" sz="1600" cap="all">
                <a:solidFill>
                  <a:schemeClr val="tx1"/>
                </a:solidFill>
                <a:latin typeface="Gilroy"/>
                <a:ea typeface="+mn-ea"/>
              </a:rPr>
              <a:t>Краткая информация о стартап-проекте </a:t>
            </a:r>
            <a:endParaRPr/>
          </a:p>
        </p:txBody>
      </p:sp>
      <p:sp>
        <p:nvSpPr>
          <p:cNvPr id="12" name="Текст 2"/>
          <p:cNvSpPr txBox="1"/>
          <p:nvPr/>
        </p:nvSpPr>
        <p:spPr bwMode="auto">
          <a:xfrm>
            <a:off x="335360" y="1272520"/>
            <a:ext cx="11622895" cy="923326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l">
              <a:defRPr/>
            </a:pPr>
            <a:r>
              <a:rPr lang="ru-RU" sz="1800" b="1" dirty="0">
                <a:solidFill>
                  <a:schemeClr val="bg1"/>
                </a:solidFill>
                <a:latin typeface="Gilroy" panose="00000500000000000000" pitchFamily="2" charset="-52"/>
                <a:ea typeface="+mn-ea"/>
                <a:cs typeface="+mn-cs"/>
              </a:rPr>
              <a:t>Технологическое направление в соответствии с перечнем критических технологий РФ: </a:t>
            </a:r>
          </a:p>
          <a:p>
            <a:pPr algn="l">
              <a:defRPr/>
            </a:pPr>
            <a:r>
              <a:rPr lang="ru-RU" sz="1800" dirty="0">
                <a:solidFill>
                  <a:schemeClr val="bg1"/>
                </a:solidFill>
                <a:latin typeface="Gilroy" panose="00000500000000000000" pitchFamily="2" charset="-52"/>
                <a:ea typeface="+mn-ea"/>
                <a:cs typeface="+mn-cs"/>
              </a:rPr>
              <a:t>Технологии мониторинга и прогнозирования состояния окружающей среды, предотвращения и ликвидации ее загрязнения.</a:t>
            </a:r>
          </a:p>
        </p:txBody>
      </p:sp>
      <p:sp>
        <p:nvSpPr>
          <p:cNvPr id="14" name="Номер слайда 15"/>
          <p:cNvSpPr>
            <a:spLocks noGrp="1"/>
          </p:cNvSpPr>
          <p:nvPr>
            <p:ph type="sldNum" sz="quarter" idx="12"/>
          </p:nvPr>
        </p:nvSpPr>
        <p:spPr bwMode="auto">
          <a:xfrm>
            <a:off x="47328" y="6381328"/>
            <a:ext cx="422858" cy="432048"/>
          </a:xfrm>
        </p:spPr>
        <p:txBody>
          <a:bodyPr anchor="ctr"/>
          <a:lstStyle/>
          <a:p>
            <a:pPr algn="ctr">
              <a:defRPr/>
            </a:pPr>
            <a:fld id="{B5906ADE-93CD-47B6-B38B-B0C22AC58E4B}" type="slidenum">
              <a:rPr lang="ru-RU" sz="1400">
                <a:solidFill>
                  <a:schemeClr val="bg1"/>
                </a:solidFill>
              </a:rPr>
              <a:t>2</a:t>
            </a:fld>
            <a:endParaRPr lang="ru-RU" sz="140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335359" y="2619763"/>
            <a:ext cx="11622894" cy="923330"/>
          </a:xfrm>
          <a:prstGeom prst="rect">
            <a:avLst/>
          </a:prstGeom>
          <a:solidFill>
            <a:srgbClr val="B5D8E1"/>
          </a:solidFill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ru-RU" b="1" dirty="0">
                <a:latin typeface="Gilroy" panose="00000500000000000000" pitchFamily="2" charset="-52"/>
              </a:rPr>
              <a:t>Рынок НТИ в соответствии с перечнем рынков НТИ акселератора ПГНИУ:</a:t>
            </a:r>
            <a:endParaRPr b="1" dirty="0">
              <a:latin typeface="Gilroy" panose="00000500000000000000" pitchFamily="2" charset="-52"/>
            </a:endParaRPr>
          </a:p>
          <a:p>
            <a:pPr algn="l">
              <a:defRPr/>
            </a:pPr>
            <a:r>
              <a:rPr lang="ru-RU" dirty="0" err="1">
                <a:latin typeface="Gilroy" panose="00000500000000000000" pitchFamily="2" charset="-52"/>
              </a:rPr>
              <a:t>Технет</a:t>
            </a:r>
            <a:r>
              <a:rPr lang="ru-RU" dirty="0">
                <a:latin typeface="Gilroy" panose="00000500000000000000" pitchFamily="2" charset="-52"/>
              </a:rPr>
              <a:t> – рынок, посвященный развитию и применению одного из самых важных классов «сквозных технологий» – передовых производственных технологий (</a:t>
            </a:r>
            <a:r>
              <a:rPr lang="en" dirty="0">
                <a:latin typeface="Gilroy" panose="00000500000000000000" pitchFamily="2" charset="-52"/>
              </a:rPr>
              <a:t>Advanced Manufacturing Technologies). </a:t>
            </a:r>
          </a:p>
        </p:txBody>
      </p:sp>
      <p:sp>
        <p:nvSpPr>
          <p:cNvPr id="8" name="TextBox 7"/>
          <p:cNvSpPr txBox="1"/>
          <p:nvPr/>
        </p:nvSpPr>
        <p:spPr bwMode="auto">
          <a:xfrm>
            <a:off x="335359" y="4112732"/>
            <a:ext cx="11622895" cy="646331"/>
          </a:xfrm>
          <a:prstGeom prst="rect">
            <a:avLst/>
          </a:prstGeom>
          <a:solidFill>
            <a:srgbClr val="FBB3C1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>
                <a:latin typeface="Gilroy" panose="00000500000000000000" pitchFamily="2" charset="-52"/>
              </a:rPr>
              <a:t>Сквозная технология в соответствии с перечнем сквозных технологий НТИ акселератора ПГНИУ:</a:t>
            </a:r>
            <a:endParaRPr b="1" dirty="0">
              <a:latin typeface="Gilroy" panose="00000500000000000000" pitchFamily="2" charset="-52"/>
            </a:endParaRPr>
          </a:p>
          <a:p>
            <a:pPr algn="l">
              <a:defRPr/>
            </a:pPr>
            <a:r>
              <a:rPr lang="ru-RU" dirty="0">
                <a:latin typeface="Gilroy" panose="00000500000000000000" pitchFamily="2" charset="-52"/>
              </a:rPr>
              <a:t>«Фотоника»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 txBox="1"/>
          <p:nvPr/>
        </p:nvSpPr>
        <p:spPr bwMode="auto">
          <a:xfrm>
            <a:off x="404300" y="166957"/>
            <a:ext cx="6518934" cy="36932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Gilroy"/>
                <a:cs typeface="Arial"/>
              </a:rPr>
              <a:t>АННОТАЦИЯ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Gilroy"/>
            </a:endParaRPr>
          </a:p>
        </p:txBody>
      </p:sp>
      <p:grpSp>
        <p:nvGrpSpPr>
          <p:cNvPr id="6" name="Группа 5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</p:grpSp>
      <p:sp>
        <p:nvSpPr>
          <p:cNvPr id="12" name="Текст 2"/>
          <p:cNvSpPr txBox="1"/>
          <p:nvPr/>
        </p:nvSpPr>
        <p:spPr bwMode="auto">
          <a:xfrm>
            <a:off x="486684" y="1499965"/>
            <a:ext cx="8849676" cy="52321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8F00FF"/>
              </a:solidFill>
              <a:effectLst/>
              <a:uLnTx/>
              <a:uFillTx/>
              <a:latin typeface="Gilroy-ExtraBold"/>
            </a:endParaRPr>
          </a:p>
        </p:txBody>
      </p:sp>
      <p:sp>
        <p:nvSpPr>
          <p:cNvPr id="13" name="Номер слайда 15"/>
          <p:cNvSpPr>
            <a:spLocks noGrp="1"/>
          </p:cNvSpPr>
          <p:nvPr>
            <p:ph type="sldNum" sz="quarter" idx="12"/>
          </p:nvPr>
        </p:nvSpPr>
        <p:spPr bwMode="auto">
          <a:xfrm>
            <a:off x="47328" y="6381328"/>
            <a:ext cx="422858" cy="432048"/>
          </a:xfrm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906ADE-93CD-47B6-B38B-B0C22AC58E4B}" type="slidenum">
              <a:rPr kumimoji="0" lang="ru-RU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02F6AA-1B14-EC4F-0C8D-10B70112F6D2}"/>
              </a:ext>
            </a:extLst>
          </p:cNvPr>
          <p:cNvSpPr txBox="1"/>
          <p:nvPr/>
        </p:nvSpPr>
        <p:spPr>
          <a:xfrm>
            <a:off x="780732" y="1340768"/>
            <a:ext cx="6035348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roy" panose="00000500000000000000" pitchFamily="2" charset="-52"/>
                <a:ea typeface="Times New Roman" panose="02020603050405020304" pitchFamily="18" charset="0"/>
                <a:cs typeface="Arial"/>
              </a:rPr>
              <a:t>Проект направлен на создание интегрированной системы управления экосистемой с использованием фотонных датчиков. Система будет объединять данные о состоянии природных ресурсов, биоразнообразии и климатических условиях для разработки устойчивых стратегий управления окружающей средой.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roy" panose="00000500000000000000" pitchFamily="2" charset="-52"/>
              <a:cs typeface="Arial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2188D58-BF33-4F06-8E32-0043E18F7EA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24007" y="1364593"/>
            <a:ext cx="4166039" cy="248822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ED9705C-BB43-4794-9F3F-DF48BE4E3B9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3791" y="3645024"/>
            <a:ext cx="4991787" cy="2805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8413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 txBox="1"/>
          <p:nvPr/>
        </p:nvSpPr>
        <p:spPr bwMode="auto">
          <a:xfrm>
            <a:off x="404300" y="166957"/>
            <a:ext cx="6518934" cy="36932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Gilroy"/>
                <a:cs typeface="Arial"/>
              </a:rPr>
              <a:t>ПРОБЛЕМА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Gilroy"/>
            </a:endParaRPr>
          </a:p>
        </p:txBody>
      </p:sp>
      <p:grpSp>
        <p:nvGrpSpPr>
          <p:cNvPr id="6" name="Группа 5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</p:grpSp>
      <p:sp>
        <p:nvSpPr>
          <p:cNvPr id="12" name="Текст 2"/>
          <p:cNvSpPr txBox="1"/>
          <p:nvPr/>
        </p:nvSpPr>
        <p:spPr bwMode="auto">
          <a:xfrm>
            <a:off x="486684" y="1499965"/>
            <a:ext cx="8849676" cy="52321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8F00FF"/>
              </a:solidFill>
              <a:effectLst/>
              <a:uLnTx/>
              <a:uFillTx/>
              <a:latin typeface="Gilroy-ExtraBold"/>
            </a:endParaRPr>
          </a:p>
        </p:txBody>
      </p:sp>
      <p:sp>
        <p:nvSpPr>
          <p:cNvPr id="13" name="Номер слайда 15"/>
          <p:cNvSpPr>
            <a:spLocks noGrp="1"/>
          </p:cNvSpPr>
          <p:nvPr>
            <p:ph type="sldNum" sz="quarter" idx="12"/>
          </p:nvPr>
        </p:nvSpPr>
        <p:spPr bwMode="auto">
          <a:xfrm>
            <a:off x="47328" y="6381328"/>
            <a:ext cx="422858" cy="432048"/>
          </a:xfrm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906ADE-93CD-47B6-B38B-B0C22AC58E4B}" type="slidenum">
              <a:rPr kumimoji="0" lang="ru-RU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5F52FF1E-5F38-CBF9-B88D-0FD5D288D5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09825"/>
              </p:ext>
            </p:extLst>
          </p:nvPr>
        </p:nvGraphicFramePr>
        <p:xfrm>
          <a:off x="353597" y="945794"/>
          <a:ext cx="11490878" cy="521127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569998">
                  <a:extLst>
                    <a:ext uri="{9D8B030D-6E8A-4147-A177-3AD203B41FA5}">
                      <a16:colId xmlns:a16="http://schemas.microsoft.com/office/drawing/2014/main" val="653113764"/>
                    </a:ext>
                  </a:extLst>
                </a:gridCol>
                <a:gridCol w="7920880">
                  <a:extLst>
                    <a:ext uri="{9D8B030D-6E8A-4147-A177-3AD203B41FA5}">
                      <a16:colId xmlns:a16="http://schemas.microsoft.com/office/drawing/2014/main" val="728405636"/>
                    </a:ext>
                  </a:extLst>
                </a:gridCol>
              </a:tblGrid>
              <a:tr h="1630276">
                <a:tc>
                  <a:txBody>
                    <a:bodyPr/>
                    <a:lstStyle/>
                    <a:p>
                      <a:pPr marL="69215" marR="170815">
                        <a:lnSpc>
                          <a:spcPct val="100000"/>
                        </a:lnSpc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Описание проблемы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Gilroy" panose="00000500000000000000" pitchFamily="2" charset="-52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9215"/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Существующие методы управления экосистемой и оценки состояния природных ресурсов часто ограничены точностью и покрытием данных. Отсутствие своевременной и детализированной информации затрудняет разработку и реализацию эффективных стратегий управления окружающей средой.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Gilroy" panose="00000500000000000000" pitchFamily="2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7844901"/>
                  </a:ext>
                </a:extLst>
              </a:tr>
              <a:tr h="1630276"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 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Gilroy" panose="00000500000000000000" pitchFamily="2" charset="-52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Какая часть проблемы решается (может быть решена)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Gilroy" panose="00000500000000000000" pitchFamily="2" charset="-52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9215"/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Проект направлен на разработку и внедрение интегрированной системы управления экосистемой с использованием фотонных датчиков для сбора точной и непрерывной информации о состоянии природных ресурсов, биоразнообразии и климатических условиях.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Gilroy" panose="00000500000000000000" pitchFamily="2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8257625"/>
                  </a:ext>
                </a:extLst>
              </a:tr>
              <a:tr h="1630276">
                <a:tc>
                  <a:txBody>
                    <a:bodyPr/>
                    <a:lstStyle/>
                    <a:p>
                      <a:pPr marL="104775" algn="just">
                        <a:lnSpc>
                          <a:spcPct val="100000"/>
                        </a:lnSpc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«Держатель» проблемы, его мотивации и возможности решения проблемы с использованием продукции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Gilroy" panose="00000500000000000000" pitchFamily="2" charset="-52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69215"/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Организации и государственные учреждения, занимающиеся охраной окружающей среды, заинтересованы в эффективных решениях для лучшего управления экосистемами и природными ресурсами. Их мотивация включает сохранение биоразнообразия, улучшение экологической устойчивости и поддержание климатической стабильности. Использование продукции - интегрированной системы управления с фотонными датчиками - позволит им получать регулярные и достоверные данные для принятия обоснованных решений.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Gilroy" panose="00000500000000000000" pitchFamily="2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71499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10005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 txBox="1"/>
          <p:nvPr/>
        </p:nvSpPr>
        <p:spPr bwMode="auto">
          <a:xfrm>
            <a:off x="404300" y="166957"/>
            <a:ext cx="6518934" cy="36932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Gilroy"/>
                <a:cs typeface="Arial"/>
              </a:rPr>
              <a:t>ПРОДУКТ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Gilroy"/>
            </a:endParaRPr>
          </a:p>
        </p:txBody>
      </p:sp>
      <p:grpSp>
        <p:nvGrpSpPr>
          <p:cNvPr id="6" name="Группа 5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</p:grpSp>
      <p:sp>
        <p:nvSpPr>
          <p:cNvPr id="12" name="Текст 2"/>
          <p:cNvSpPr txBox="1"/>
          <p:nvPr/>
        </p:nvSpPr>
        <p:spPr bwMode="auto">
          <a:xfrm>
            <a:off x="486684" y="1499965"/>
            <a:ext cx="8849676" cy="52321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8F00FF"/>
              </a:solidFill>
              <a:effectLst/>
              <a:uLnTx/>
              <a:uFillTx/>
              <a:latin typeface="Gilroy-ExtraBold"/>
            </a:endParaRPr>
          </a:p>
        </p:txBody>
      </p:sp>
      <p:sp>
        <p:nvSpPr>
          <p:cNvPr id="13" name="Номер слайда 15"/>
          <p:cNvSpPr>
            <a:spLocks noGrp="1"/>
          </p:cNvSpPr>
          <p:nvPr>
            <p:ph type="sldNum" sz="quarter" idx="12"/>
          </p:nvPr>
        </p:nvSpPr>
        <p:spPr bwMode="auto">
          <a:xfrm>
            <a:off x="47328" y="6381328"/>
            <a:ext cx="422858" cy="432048"/>
          </a:xfrm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906ADE-93CD-47B6-B38B-B0C22AC58E4B}" type="slidenum">
              <a:rPr kumimoji="0" lang="ru-RU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5F52FF1E-5F38-CBF9-B88D-0FD5D288D5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9928477"/>
              </p:ext>
            </p:extLst>
          </p:nvPr>
        </p:nvGraphicFramePr>
        <p:xfrm>
          <a:off x="354711" y="878958"/>
          <a:ext cx="11490878" cy="545511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569998">
                  <a:extLst>
                    <a:ext uri="{9D8B030D-6E8A-4147-A177-3AD203B41FA5}">
                      <a16:colId xmlns:a16="http://schemas.microsoft.com/office/drawing/2014/main" val="653113764"/>
                    </a:ext>
                  </a:extLst>
                </a:gridCol>
                <a:gridCol w="7920880">
                  <a:extLst>
                    <a:ext uri="{9D8B030D-6E8A-4147-A177-3AD203B41FA5}">
                      <a16:colId xmlns:a16="http://schemas.microsoft.com/office/drawing/2014/main" val="728405636"/>
                    </a:ext>
                  </a:extLst>
                </a:gridCol>
              </a:tblGrid>
              <a:tr h="1630276">
                <a:tc>
                  <a:txBody>
                    <a:bodyPr/>
                    <a:lstStyle/>
                    <a:p>
                      <a:pPr marL="69215" marR="170815">
                        <a:lnSpc>
                          <a:spcPct val="100000"/>
                        </a:lnSpc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Какой</a:t>
                      </a:r>
                      <a:r>
                        <a:rPr lang="ru-RU" sz="1600" spc="-25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продукт</a:t>
                      </a:r>
                      <a:r>
                        <a:rPr lang="ru-RU" sz="1600" spc="-15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(товар/</a:t>
                      </a:r>
                      <a:r>
                        <a:rPr lang="ru-RU" sz="1600" spc="-25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услуга/</a:t>
                      </a:r>
                      <a:r>
                        <a:rPr lang="ru-RU" sz="1600" spc="-25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устройство/</a:t>
                      </a:r>
                      <a:r>
                        <a:rPr lang="ru-RU" sz="1600" spc="-235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ПО/</a:t>
                      </a:r>
                      <a:r>
                        <a:rPr lang="ru-RU" sz="1600" spc="-2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технология/</a:t>
                      </a:r>
                      <a:r>
                        <a:rPr lang="ru-RU" sz="1600" spc="-1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процесс и</a:t>
                      </a:r>
                      <a:r>
                        <a:rPr lang="ru-RU" sz="1600" spc="-3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т.д.)</a:t>
                      </a:r>
                      <a:r>
                        <a:rPr lang="ru-RU" sz="1600" spc="-5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будет продаваться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Gilroy" panose="00000500000000000000" pitchFamily="2" charset="-52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9215"/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Продуктом проекта будет интегрированная система управления экосистемой, включающая в себя фотонные датчики, программное обеспечение для сбора и анализа данных, а также системы визуализации и отчетности.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Gilroy" panose="00000500000000000000" pitchFamily="2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7844901"/>
                  </a:ext>
                </a:extLst>
              </a:tr>
              <a:tr h="1630276"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 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Gilroy" panose="00000500000000000000" pitchFamily="2" charset="-52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Какую</a:t>
                      </a:r>
                      <a:r>
                        <a:rPr lang="ru-RU" sz="1600" spc="1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и</a:t>
                      </a:r>
                      <a:r>
                        <a:rPr lang="ru-RU" sz="1600" spc="1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чью</a:t>
                      </a:r>
                      <a:r>
                        <a:rPr lang="ru-RU" sz="1600" spc="5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(какого</a:t>
                      </a:r>
                      <a:r>
                        <a:rPr lang="ru-RU" sz="1600" spc="245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типа</a:t>
                      </a:r>
                      <a:r>
                        <a:rPr lang="ru-RU" sz="1600" spc="15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потребителей)</a:t>
                      </a:r>
                      <a:r>
                        <a:rPr lang="ru-RU" sz="1600" spc="-235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проблему решает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Gilroy" panose="00000500000000000000" pitchFamily="2" charset="-52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</a:pP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Gilroy" panose="00000500000000000000" pitchFamily="2" charset="-52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9215"/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Проект решает проблему необходимости эффективного управления окружающей средой и природными ресурсами. Заинтересованные потребители - государственные и частные организации, занимающиеся охраной природы, устойчивым развитием, а также научные исследовательские учреждения.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8257625"/>
                  </a:ext>
                </a:extLst>
              </a:tr>
              <a:tr h="1630276">
                <a:tc>
                  <a:txBody>
                    <a:bodyPr/>
                    <a:lstStyle/>
                    <a:p>
                      <a:pPr marL="104775" algn="just">
                        <a:lnSpc>
                          <a:spcPct val="100000"/>
                        </a:lnSpc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Потенциальные</a:t>
                      </a:r>
                      <a:r>
                        <a:rPr lang="ru-RU" sz="1600" spc="-2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потребительские</a:t>
                      </a:r>
                      <a:r>
                        <a:rPr lang="ru-RU" sz="1600" spc="-3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сегменты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Gilroy" panose="00000500000000000000" pitchFamily="2" charset="-52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69215"/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Business-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to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-Government</a:t>
                      </a:r>
                    </a:p>
                    <a:p>
                      <a:pPr marL="69215"/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Государственные органы и учреждения, занимающиеся охраной окружающей среды, устойчивым развитием и регулированием природопользования. Эти организации заинтересованы в современных решениях для мониторинга и управления экосистемами, что помогает им эффективно реагировать на экологические вызовы и разрабатывать политики в области охраны природы. Потребительский сегмент B2G представляет собой критично важный сектор для проекта по созданию интегрированной системы управления экосистемой с использованием фотонных датчиков.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714992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 txBox="1"/>
          <p:nvPr/>
        </p:nvSpPr>
        <p:spPr bwMode="auto">
          <a:xfrm>
            <a:off x="404300" y="166957"/>
            <a:ext cx="6518934" cy="36932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Gilroy"/>
                <a:cs typeface="Arial"/>
              </a:rPr>
              <a:t>БИЗНЕС-МОДЕЛЬ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Gilroy"/>
            </a:endParaRPr>
          </a:p>
        </p:txBody>
      </p:sp>
      <p:grpSp>
        <p:nvGrpSpPr>
          <p:cNvPr id="6" name="Группа 5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</p:grpSp>
      <p:sp>
        <p:nvSpPr>
          <p:cNvPr id="12" name="Текст 2"/>
          <p:cNvSpPr txBox="1"/>
          <p:nvPr/>
        </p:nvSpPr>
        <p:spPr bwMode="auto">
          <a:xfrm>
            <a:off x="486684" y="1499965"/>
            <a:ext cx="8849676" cy="52321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8F00FF"/>
              </a:solidFill>
              <a:effectLst/>
              <a:uLnTx/>
              <a:uFillTx/>
              <a:latin typeface="Gilroy-ExtraBold"/>
            </a:endParaRPr>
          </a:p>
        </p:txBody>
      </p:sp>
      <p:sp>
        <p:nvSpPr>
          <p:cNvPr id="13" name="Номер слайда 15"/>
          <p:cNvSpPr>
            <a:spLocks noGrp="1"/>
          </p:cNvSpPr>
          <p:nvPr>
            <p:ph type="sldNum" sz="quarter" idx="12"/>
          </p:nvPr>
        </p:nvSpPr>
        <p:spPr bwMode="auto">
          <a:xfrm>
            <a:off x="47328" y="6381328"/>
            <a:ext cx="422858" cy="432048"/>
          </a:xfrm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906ADE-93CD-47B6-B38B-B0C22AC58E4B}" type="slidenum">
              <a:rPr kumimoji="0" lang="ru-RU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5F52FF1E-5F38-CBF9-B88D-0FD5D288D5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37459"/>
              </p:ext>
            </p:extLst>
          </p:nvPr>
        </p:nvGraphicFramePr>
        <p:xfrm>
          <a:off x="336583" y="977392"/>
          <a:ext cx="11490878" cy="535189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879097">
                  <a:extLst>
                    <a:ext uri="{9D8B030D-6E8A-4147-A177-3AD203B41FA5}">
                      <a16:colId xmlns:a16="http://schemas.microsoft.com/office/drawing/2014/main" val="653113764"/>
                    </a:ext>
                  </a:extLst>
                </a:gridCol>
                <a:gridCol w="8611781">
                  <a:extLst>
                    <a:ext uri="{9D8B030D-6E8A-4147-A177-3AD203B41FA5}">
                      <a16:colId xmlns:a16="http://schemas.microsoft.com/office/drawing/2014/main" val="728405636"/>
                    </a:ext>
                  </a:extLst>
                </a:gridCol>
              </a:tblGrid>
              <a:tr h="1630276">
                <a:tc>
                  <a:txBody>
                    <a:bodyPr/>
                    <a:lstStyle/>
                    <a:p>
                      <a:pPr marL="69215" algn="l"/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Бизнес-модель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9215"/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Создание интеллектуальной собственности с последующим заключением лицензионных соглашений на производство.</a:t>
                      </a:r>
                    </a:p>
                    <a:p>
                      <a:pPr marL="69215"/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Мы разработаем и внедрим интегрированную систему управления экосистемой с использованием фотонных датчиков. После завершения регистрации ИС, мы начнем заключать лицензионные соглашения с производителями фотонных датчиков и другими технологическими партнёрами.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7844901"/>
                  </a:ext>
                </a:extLst>
              </a:tr>
              <a:tr h="1630276">
                <a:tc>
                  <a:txBody>
                    <a:bodyPr/>
                    <a:lstStyle/>
                    <a:p>
                      <a:pPr marL="69215" algn="l"/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</a:t>
                      </a:r>
                      <a:r>
                        <a:rPr lang="ru-RU" sz="1600" b="1" spc="-25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конкуренты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Gilroy" panose="00000500000000000000" pitchFamily="2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9215"/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«МегаФон». Предлагает платформу экологического мониторинга на базе Интернета вещей — «</a:t>
                      </a:r>
                      <a:r>
                        <a:rPr lang="ru-RU" sz="1400" b="0" dirty="0" err="1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МегаФон.Экология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»</a:t>
                      </a:r>
                    </a:p>
                    <a:p>
                      <a:pPr marL="69215"/>
                      <a:r>
                        <a:rPr lang="ru-RU" sz="1400" b="0" dirty="0" err="1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SimpliVity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. Продвигает универсальное решение интеллектуального мониторинга </a:t>
                      </a:r>
                      <a:r>
                        <a:rPr lang="ru-RU" sz="1400" b="0" dirty="0" err="1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Omnicube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, позволяющее контролировать различные аспекты функционирования предприятий, в том числе параметры окружающей среды.</a:t>
                      </a:r>
                    </a:p>
                    <a:p>
                      <a:pPr marL="69215"/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EXM и </a:t>
                      </a:r>
                      <a:r>
                        <a:rPr lang="ru-RU" sz="1400" b="0" dirty="0" err="1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Libelium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. Предлагают платформу для повышения эффективности экологического мониторинга.</a:t>
                      </a:r>
                    </a:p>
                    <a:p>
                      <a:pPr marL="69215"/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АО «Терра Тех». Предлагает комплекс облачных </a:t>
                      </a:r>
                      <a:r>
                        <a:rPr lang="ru-RU" sz="1400" b="0" dirty="0" err="1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геосервисов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 для получения автоматической и экспертной аналитики о территориях, природных ресурсах, экологии и хозяйственной деятельности в масштабе от целого региона до конкретного объекта.</a:t>
                      </a:r>
                    </a:p>
                    <a:p>
                      <a:pPr marL="69215"/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«ПРАЙМ ГРУП» и OTOIL. Предлагают услуги по созданию информационно-аналитической системы корпоративного уровня в области экологического мониторинга.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8257625"/>
                  </a:ext>
                </a:extLst>
              </a:tr>
              <a:tr h="1374656">
                <a:tc>
                  <a:txBody>
                    <a:bodyPr/>
                    <a:lstStyle/>
                    <a:p>
                      <a:pPr marL="69215" algn="l"/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Ценностное</a:t>
                      </a:r>
                      <a:r>
                        <a:rPr lang="ru-RU" sz="1600" b="1" spc="-35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предложение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Gilroy" panose="00000500000000000000" pitchFamily="2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69215"/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Наш продукт предлагает интегрированную систему управления экосистемой, основанную на передовых технологиях фотонных датчиков, которая обеспечивает точный и непрерывный мониторинг состояния природных ресурсов, биоразнообразия и климатических условий. Клиенты получают возможность эффективного управления окружающей средой, разработки устойчивых стратегий и принятия обоснованных решений на основе актуальных данных, что способствует сохранению природных ресурсов и улучшению экологической устойчивости.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71499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03585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 txBox="1"/>
          <p:nvPr/>
        </p:nvSpPr>
        <p:spPr bwMode="auto">
          <a:xfrm>
            <a:off x="404300" y="166957"/>
            <a:ext cx="6518934" cy="36932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Gilroy"/>
                <a:cs typeface="Arial"/>
              </a:rPr>
              <a:t>БИЗНЕС-МОДЕЛЬ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Gilroy"/>
            </a:endParaRPr>
          </a:p>
        </p:txBody>
      </p:sp>
      <p:grpSp>
        <p:nvGrpSpPr>
          <p:cNvPr id="6" name="Группа 5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</p:grpSp>
      <p:sp>
        <p:nvSpPr>
          <p:cNvPr id="12" name="Текст 2"/>
          <p:cNvSpPr txBox="1"/>
          <p:nvPr/>
        </p:nvSpPr>
        <p:spPr bwMode="auto">
          <a:xfrm>
            <a:off x="486684" y="1499965"/>
            <a:ext cx="8849676" cy="52321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8F00FF"/>
              </a:solidFill>
              <a:effectLst/>
              <a:uLnTx/>
              <a:uFillTx/>
              <a:latin typeface="Gilroy-ExtraBold"/>
            </a:endParaRPr>
          </a:p>
        </p:txBody>
      </p:sp>
      <p:sp>
        <p:nvSpPr>
          <p:cNvPr id="13" name="Номер слайда 15"/>
          <p:cNvSpPr>
            <a:spLocks noGrp="1"/>
          </p:cNvSpPr>
          <p:nvPr>
            <p:ph type="sldNum" sz="quarter" idx="12"/>
          </p:nvPr>
        </p:nvSpPr>
        <p:spPr bwMode="auto">
          <a:xfrm>
            <a:off x="47328" y="6381328"/>
            <a:ext cx="422858" cy="432048"/>
          </a:xfrm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906ADE-93CD-47B6-B38B-B0C22AC58E4B}" type="slidenum">
              <a:rPr kumimoji="0" lang="ru-RU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5F52FF1E-5F38-CBF9-B88D-0FD5D288D5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1739225"/>
              </p:ext>
            </p:extLst>
          </p:nvPr>
        </p:nvGraphicFramePr>
        <p:xfrm>
          <a:off x="350561" y="850075"/>
          <a:ext cx="11490878" cy="547075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569998">
                  <a:extLst>
                    <a:ext uri="{9D8B030D-6E8A-4147-A177-3AD203B41FA5}">
                      <a16:colId xmlns:a16="http://schemas.microsoft.com/office/drawing/2014/main" val="653113764"/>
                    </a:ext>
                  </a:extLst>
                </a:gridCol>
                <a:gridCol w="7920880">
                  <a:extLst>
                    <a:ext uri="{9D8B030D-6E8A-4147-A177-3AD203B41FA5}">
                      <a16:colId xmlns:a16="http://schemas.microsoft.com/office/drawing/2014/main" val="728405636"/>
                    </a:ext>
                  </a:extLst>
                </a:gridCol>
              </a:tblGrid>
              <a:tr h="1630276">
                <a:tc>
                  <a:txBody>
                    <a:bodyPr/>
                    <a:lstStyle/>
                    <a:p>
                      <a:pPr marL="69215" algn="l"/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технические параметры, включая обоснование соответствия идеи/задела тематическому направлению (лоту)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9215"/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Фотонные датчики представляют собой современные приборы, использующие фотонику для сбора данных о световых волнах, отражаемых от поверхностей и объектов.</a:t>
                      </a:r>
                    </a:p>
                    <a:p>
                      <a:pPr marL="69215"/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Использование интернета вещей (</a:t>
                      </a:r>
                      <a:r>
                        <a:rPr lang="ru-RU" sz="1400" b="0" dirty="0" err="1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IoT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) для передачи данных с фотонных датчиков в центральную систему управления.</a:t>
                      </a:r>
                    </a:p>
                    <a:p>
                      <a:pPr marL="69215"/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Использование специализированных алгоритмов машинного обучения и аналитических инструментов для обработки и анализа больших объемов данных, собранных с фотонных датчиков.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7844901"/>
                  </a:ext>
                </a:extLst>
              </a:tr>
              <a:tr h="1630276">
                <a:tc>
                  <a:txBody>
                    <a:bodyPr/>
                    <a:lstStyle/>
                    <a:p>
                      <a:pPr marL="69215" algn="l"/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конкурентные преимущества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Gilroy" panose="00000500000000000000" pitchFamily="2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9215"/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Основные конкурентные преимущества проекта включают:</a:t>
                      </a:r>
                    </a:p>
                    <a:p>
                      <a:pPr marL="69215"/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Точность данных: Использование фотонных датчиков обеспечивает высокую точность сбора данных о состоянии природных ресурсов и биоразнообразии.</a:t>
                      </a:r>
                    </a:p>
                    <a:p>
                      <a:pPr marL="69215"/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Интеграция и анализ: Система предлагает интегрированный подход к сбору, хранению и анализу данных, что позволяет оперативно реагировать на изменения в окружающей среде.</a:t>
                      </a:r>
                    </a:p>
                    <a:p>
                      <a:pPr marL="69215"/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Устойчивость и экологическая ориентированность: Проект направлен на поддержку устойчивого управления экосистемами и природными ресурсами, что соответствует современным требованиям экологической безопасности и устойчивого развития.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8304617"/>
                  </a:ext>
                </a:extLst>
              </a:tr>
              <a:tr h="1630276">
                <a:tc>
                  <a:txBody>
                    <a:bodyPr/>
                    <a:lstStyle/>
                    <a:p>
                      <a:pPr marL="88900" indent="0">
                        <a:buFont typeface="Arial" panose="020B0604020202020204" pitchFamily="34" charset="0"/>
                        <a:buNone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Gilroy" panose="00000500000000000000" pitchFamily="2" charset="-52"/>
                        </a:rPr>
                        <a:t>Научно-техническое решение и/или результаты, необходимые для создания продукции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69215"/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Разрешение до 1 метра для земной поверхности, спектральный диапазон от 400 до 1100 </a:t>
                      </a:r>
                      <a:r>
                        <a:rPr lang="ru-RU" sz="1400" b="0" dirty="0" err="1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нм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, частота съемки данных не менее 1 раза в день для обеспечения непрерывного мониторинга.</a:t>
                      </a:r>
                    </a:p>
                    <a:p>
                      <a:pPr marL="69215"/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Скорость передачи данных не менее 1 Мбит/с, надежность соединения не менее 99,9%, совместимость с различными сенсорными устройствами и протоколами связи.</a:t>
                      </a:r>
                    </a:p>
                    <a:p>
                      <a:pPr marL="69215"/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Скорость обработки данных не менее 1 Тбайт/день, точность алгоритмов анализа не менее 95%, возможность масштабирования системы для обработки данных с большим пространственным и временным разрешением.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ru-RU" sz="14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71499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78943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" name="Подзаголовок 11"/>
          <p:cNvSpPr>
            <a:spLocks noGrp="1"/>
          </p:cNvSpPr>
          <p:nvPr>
            <p:ph type="subTitle" idx="1"/>
          </p:nvPr>
        </p:nvSpPr>
        <p:spPr bwMode="auto">
          <a:xfrm>
            <a:off x="695400" y="6237312"/>
            <a:ext cx="4968552" cy="487325"/>
          </a:xfrm>
        </p:spPr>
        <p:txBody>
          <a:bodyPr>
            <a:normAutofit fontScale="92500"/>
          </a:bodyPr>
          <a:lstStyle/>
          <a:p>
            <a:pPr>
              <a:defRPr/>
            </a:pPr>
            <a:r>
              <a:rPr lang="ru-RU" b="1" dirty="0">
                <a:solidFill>
                  <a:srgbClr val="8F00FF"/>
                </a:solidFill>
                <a:latin typeface="Gilroy" panose="00000500000000000000" pitchFamily="2" charset="-52"/>
              </a:rPr>
              <a:t>ГИЛЬДИЯ. ТЕХНОСФЕРА БУДУЩЕГО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CFA015F-852C-1F2A-54BB-203A62A83C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504" y="3425114"/>
            <a:ext cx="2636872" cy="2636872"/>
          </a:xfrm>
          <a:prstGeom prst="rect">
            <a:avLst/>
          </a:prstGeom>
        </p:spPr>
      </p:pic>
      <p:sp>
        <p:nvSpPr>
          <p:cNvPr id="4" name="Подзаголовок 11">
            <a:extLst>
              <a:ext uri="{FF2B5EF4-FFF2-40B4-BE49-F238E27FC236}">
                <a16:creationId xmlns:a16="http://schemas.microsoft.com/office/drawing/2014/main" id="{D52C1241-89EF-2A0F-F128-2C041588E5D8}"/>
              </a:ext>
            </a:extLst>
          </p:cNvPr>
          <p:cNvSpPr txBox="1">
            <a:spLocks/>
          </p:cNvSpPr>
          <p:nvPr/>
        </p:nvSpPr>
        <p:spPr bwMode="auto">
          <a:xfrm>
            <a:off x="623392" y="822829"/>
            <a:ext cx="4968552" cy="48732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ru-RU" sz="3200" b="1" i="1" u="none" strike="noStrike" kern="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Gilroy" panose="00000500000000000000" pitchFamily="2" charset="-52"/>
                <a:cs typeface="Arial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28909721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prstGeom prst="rect">
          <a:avLst/>
        </a:prstGeom>
        <a:solidFill>
          <a:srgbClr val="FFAC00"/>
        </a:solidFill>
        <a:ln w="12700">
          <a:miter lim="400000"/>
        </a:ln>
      </a:spPr>
      <a:bodyPr/>
      <a:lstStyle/>
    </a:spDef>
  </a:objectDefaults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prstGeom prst="rect">
          <a:avLst/>
        </a:prstGeom>
        <a:solidFill>
          <a:srgbClr val="FFAC00"/>
        </a:solidFill>
        <a:ln w="12700">
          <a:miter lim="400000"/>
        </a:ln>
      </a:spPr>
      <a:bodyPr/>
      <a:lstStyle/>
    </a:sp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 Office</Template>
  <TotalTime>54</TotalTime>
  <Words>914</Words>
  <Application>Microsoft Office PowerPoint</Application>
  <DocSecurity>0</DocSecurity>
  <PresentationFormat>Широкоэкранный</PresentationFormat>
  <Paragraphs>62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</vt:i4>
      </vt:variant>
    </vt:vector>
  </HeadingPairs>
  <TitlesOfParts>
    <vt:vector size="17" baseType="lpstr">
      <vt:lpstr>Helvetica Neue</vt:lpstr>
      <vt:lpstr>Calibri Light</vt:lpstr>
      <vt:lpstr>Gilroy</vt:lpstr>
      <vt:lpstr>Gilroy-ExtraBold</vt:lpstr>
      <vt:lpstr>Gilroy-Bold</vt:lpstr>
      <vt:lpstr>Calibri</vt:lpstr>
      <vt:lpstr>Arial</vt:lpstr>
      <vt:lpstr>Тема Office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Microsoft Office User</dc:creator>
  <cp:keywords/>
  <dc:description/>
  <cp:lastModifiedBy>Космодром-2</cp:lastModifiedBy>
  <cp:revision>20</cp:revision>
  <dcterms:created xsi:type="dcterms:W3CDTF">2023-07-21T07:14:15Z</dcterms:created>
  <dcterms:modified xsi:type="dcterms:W3CDTF">2024-07-18T09:30:14Z</dcterms:modified>
  <cp:category/>
  <dc:identifier/>
  <cp:contentStatus/>
  <dc:language/>
  <cp:version/>
</cp:coreProperties>
</file>