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2" r:id="rId6"/>
    <p:sldId id="263" r:id="rId7"/>
    <p:sldId id="267" r:id="rId8"/>
    <p:sldId id="265" r:id="rId9"/>
    <p:sldId id="266" r:id="rId10"/>
    <p:sldId id="268" r:id="rId11"/>
    <p:sldId id="269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475932e0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475932e0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475932e01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475932e01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475932e01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475932e019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475932e019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475932e019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475932e019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475932e019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475932e019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475932e019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475932e019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475932e019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475932e019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475932e019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475932e019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475932e019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3468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-286718" y="600241"/>
            <a:ext cx="6244083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" sz="44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Технологии выращивания лекарственных растений эндемиков </a:t>
            </a:r>
            <a:endParaRPr sz="4400" b="1" dirty="0">
              <a:solidFill>
                <a:schemeClr val="accent4"/>
              </a:solidFill>
              <a:latin typeface="Arial Black" panose="020B0A04020102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5C12EA-2845-4A18-9BD5-6AB1A92F2B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729"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91960" y="1999050"/>
            <a:ext cx="501588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4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ПРОБЛЕМА...</a:t>
            </a:r>
            <a:r>
              <a:rPr lang="ru" sz="4400" b="1" dirty="0">
                <a:solidFill>
                  <a:srgbClr val="CC0000"/>
                </a:solidFill>
                <a:latin typeface="Rounds Black" panose="02000503030000020003" pitchFamily="2" charset="0"/>
              </a:rPr>
              <a:t> </a:t>
            </a:r>
            <a:endParaRPr sz="4400" b="1" dirty="0">
              <a:solidFill>
                <a:srgbClr val="CC0000"/>
              </a:solidFill>
              <a:latin typeface="Rounds Black" panose="020005030300000200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0B72CF-65F5-4410-A082-6CABA2BB25E2}"/>
              </a:ext>
            </a:extLst>
          </p:cNvPr>
          <p:cNvSpPr txBox="1"/>
          <p:nvPr/>
        </p:nvSpPr>
        <p:spPr>
          <a:xfrm>
            <a:off x="5744620" y="539083"/>
            <a:ext cx="32287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</a:rPr>
              <a:t>…</a:t>
            </a:r>
            <a:r>
              <a:rPr lang="ru-RU" sz="1800" dirty="0">
                <a:solidFill>
                  <a:schemeClr val="tx1"/>
                </a:solidFill>
              </a:rPr>
              <a:t>сохранения биоразнообразия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B076FB-413D-4437-A388-A916F2E5AFB6}"/>
              </a:ext>
            </a:extLst>
          </p:cNvPr>
          <p:cNvSpPr txBox="1"/>
          <p:nvPr/>
        </p:nvSpPr>
        <p:spPr>
          <a:xfrm>
            <a:off x="5799639" y="3733089"/>
            <a:ext cx="31187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</a:rPr>
              <a:t>…</a:t>
            </a:r>
            <a:r>
              <a:rPr lang="ru-RU" sz="1800" dirty="0">
                <a:solidFill>
                  <a:schemeClr val="tx1"/>
                </a:solidFill>
              </a:rPr>
              <a:t>использования природных ресурсов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7096FD-04DB-42AF-AA4A-2F387C3EE8AA}"/>
              </a:ext>
            </a:extLst>
          </p:cNvPr>
          <p:cNvSpPr txBox="1"/>
          <p:nvPr/>
        </p:nvSpPr>
        <p:spPr>
          <a:xfrm>
            <a:off x="5799639" y="1815904"/>
            <a:ext cx="32464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</a:rPr>
              <a:t>…</a:t>
            </a:r>
            <a:r>
              <a:rPr lang="ru-RU" sz="1800" dirty="0">
                <a:solidFill>
                  <a:schemeClr val="tx1"/>
                </a:solidFill>
              </a:rPr>
              <a:t>низкой продуктивность растительности на территории Байкальской Сибири.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B03E5B0-7EB5-4FDE-8D05-2BD9BF9B337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159830" y="424133"/>
            <a:ext cx="529772" cy="52977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7EC0CAE-26C4-4761-A923-4B047FF5FA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159830" y="2078611"/>
            <a:ext cx="529772" cy="52977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4FDCFBB-8AA4-4CA2-A2FA-45FAFD93592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159830" y="3733089"/>
            <a:ext cx="529772" cy="5297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8B2386C-73AF-4DD1-9776-4F748C21E3D4}"/>
              </a:ext>
            </a:extLst>
          </p:cNvPr>
          <p:cNvSpPr/>
          <p:nvPr/>
        </p:nvSpPr>
        <p:spPr>
          <a:xfrm>
            <a:off x="5536019" y="4012019"/>
            <a:ext cx="2658139" cy="831524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A9EF259-CBA2-451F-B91A-772F21661BBF}"/>
              </a:ext>
            </a:extLst>
          </p:cNvPr>
          <p:cNvSpPr/>
          <p:nvPr/>
        </p:nvSpPr>
        <p:spPr>
          <a:xfrm>
            <a:off x="5536019" y="1130743"/>
            <a:ext cx="2658139" cy="2536492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48B0EA2-D594-49A9-9685-B6CC5CF91421}"/>
              </a:ext>
            </a:extLst>
          </p:cNvPr>
          <p:cNvSpPr/>
          <p:nvPr/>
        </p:nvSpPr>
        <p:spPr>
          <a:xfrm>
            <a:off x="949842" y="3075886"/>
            <a:ext cx="2546309" cy="176765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9D7F506-B801-4F15-9B18-B2B97DD02BEA}"/>
              </a:ext>
            </a:extLst>
          </p:cNvPr>
          <p:cNvSpPr/>
          <p:nvPr/>
        </p:nvSpPr>
        <p:spPr>
          <a:xfrm>
            <a:off x="949842" y="1134140"/>
            <a:ext cx="2516560" cy="1821711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623400" y="44140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accent4"/>
                </a:solidFill>
                <a:latin typeface="Arial Black" panose="020B0A04020102020204" pitchFamily="34" charset="0"/>
              </a:rPr>
              <a:t>ЦЕННОСТЬ</a:t>
            </a:r>
            <a:r>
              <a:rPr lang="ru" dirty="0">
                <a:solidFill>
                  <a:srgbClr val="CC0000"/>
                </a:solidFill>
                <a:latin typeface="Arial Black" panose="020B0A04020102020204" pitchFamily="34" charset="0"/>
              </a:rPr>
              <a:t>	</a:t>
            </a:r>
            <a:endParaRPr dirty="0">
              <a:solidFill>
                <a:srgbClr val="CC0000"/>
              </a:solidFill>
              <a:latin typeface="Arial Black" panose="020B0A04020102020204" pitchFamily="34" charset="0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900035" y="1205022"/>
            <a:ext cx="2516560" cy="29243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indent="0">
              <a:buNone/>
            </a:pPr>
            <a:r>
              <a:rPr lang="ru-RU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Выращивание растений может помочь в восстановлении почвы и улучшении экологической ситуации в регионе.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marL="114300" indent="0">
              <a:buNone/>
            </a:pP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endParaRPr i="1" dirty="0">
              <a:solidFill>
                <a:schemeClr val="tx1"/>
              </a:solidFill>
            </a:endParaRPr>
          </a:p>
        </p:txBody>
      </p:sp>
      <p:cxnSp>
        <p:nvCxnSpPr>
          <p:cNvPr id="69" name="Google Shape;69;p15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2B8BB06-C7BD-4129-87F8-A286FD733996}"/>
              </a:ext>
            </a:extLst>
          </p:cNvPr>
          <p:cNvSpPr txBox="1"/>
          <p:nvPr/>
        </p:nvSpPr>
        <p:spPr>
          <a:xfrm>
            <a:off x="5727406" y="1205022"/>
            <a:ext cx="243504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Эндемичные растения являются уникальными видами, которые существуют только в определенных экосистемах. Выращивание этих растений может способствовать сохранению биоразнообразия региона.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28F43-E0AC-4A66-81F8-4BAC95CF26FE}"/>
              </a:ext>
            </a:extLst>
          </p:cNvPr>
          <p:cNvSpPr txBox="1"/>
          <p:nvPr/>
        </p:nvSpPr>
        <p:spPr>
          <a:xfrm>
            <a:off x="1011866" y="3245980"/>
            <a:ext cx="259611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Использование эндемичных растений может заменить импортируемые аналоги и снизить зависимость от импорта.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CEC38C-40C2-4B19-B6DB-4628CCA97137}"/>
              </a:ext>
            </a:extLst>
          </p:cNvPr>
          <p:cNvSpPr txBox="1"/>
          <p:nvPr/>
        </p:nvSpPr>
        <p:spPr>
          <a:xfrm>
            <a:off x="5917400" y="4051423"/>
            <a:ext cx="21654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Подлинность растений, которые получит покупатель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671E250-58C7-40FB-BB32-FF3E9CB4F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705" y="1130743"/>
            <a:ext cx="1689483" cy="3121871"/>
          </a:xfrm>
          <a:prstGeom prst="rect">
            <a:avLst/>
          </a:prstGeom>
        </p:spPr>
      </p:pic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CC2288A4-45E1-459B-9024-FD2439C93863}"/>
              </a:ext>
            </a:extLst>
          </p:cNvPr>
          <p:cNvCxnSpPr>
            <a:cxnSpLocks/>
          </p:cNvCxnSpPr>
          <p:nvPr/>
        </p:nvCxnSpPr>
        <p:spPr>
          <a:xfrm>
            <a:off x="623400" y="959999"/>
            <a:ext cx="0" cy="30493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7837AFD7-C11A-469D-A69A-E3DD6DA3724D}"/>
              </a:ext>
            </a:extLst>
          </p:cNvPr>
          <p:cNvCxnSpPr>
            <a:cxnSpLocks/>
          </p:cNvCxnSpPr>
          <p:nvPr/>
        </p:nvCxnSpPr>
        <p:spPr>
          <a:xfrm>
            <a:off x="623400" y="1966686"/>
            <a:ext cx="276635" cy="0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2F22598A-A686-4EE5-BEE5-DFC0928E1023}"/>
              </a:ext>
            </a:extLst>
          </p:cNvPr>
          <p:cNvCxnSpPr>
            <a:cxnSpLocks/>
          </p:cNvCxnSpPr>
          <p:nvPr/>
        </p:nvCxnSpPr>
        <p:spPr>
          <a:xfrm>
            <a:off x="623400" y="4009360"/>
            <a:ext cx="276635" cy="0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1AB27C4A-8793-40EE-B2D5-DE18248CC7E3}"/>
              </a:ext>
            </a:extLst>
          </p:cNvPr>
          <p:cNvCxnSpPr>
            <a:cxnSpLocks/>
          </p:cNvCxnSpPr>
          <p:nvPr/>
        </p:nvCxnSpPr>
        <p:spPr>
          <a:xfrm flipH="1">
            <a:off x="8520600" y="959999"/>
            <a:ext cx="42829" cy="339428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6E95F5C6-1537-4E25-9F89-0CF5CB2E064D}"/>
              </a:ext>
            </a:extLst>
          </p:cNvPr>
          <p:cNvCxnSpPr>
            <a:cxnSpLocks/>
          </p:cNvCxnSpPr>
          <p:nvPr/>
        </p:nvCxnSpPr>
        <p:spPr>
          <a:xfrm flipH="1">
            <a:off x="8273143" y="2307771"/>
            <a:ext cx="290287" cy="0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590A88E6-896A-4CD4-96DF-C97E738DC6E1}"/>
              </a:ext>
            </a:extLst>
          </p:cNvPr>
          <p:cNvCxnSpPr>
            <a:cxnSpLocks/>
          </p:cNvCxnSpPr>
          <p:nvPr/>
        </p:nvCxnSpPr>
        <p:spPr>
          <a:xfrm flipH="1">
            <a:off x="8273143" y="4354286"/>
            <a:ext cx="247457" cy="0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Овал 32">
            <a:extLst>
              <a:ext uri="{FF2B5EF4-FFF2-40B4-BE49-F238E27FC236}">
                <a16:creationId xmlns:a16="http://schemas.microsoft.com/office/drawing/2014/main" id="{918CFBC8-3590-430E-A7FD-74B133168FDA}"/>
              </a:ext>
            </a:extLst>
          </p:cNvPr>
          <p:cNvSpPr/>
          <p:nvPr/>
        </p:nvSpPr>
        <p:spPr>
          <a:xfrm>
            <a:off x="6849515" y="2749835"/>
            <a:ext cx="1619693" cy="97497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C3FC2401-8728-43EA-ADF1-7C5F9629B80C}"/>
              </a:ext>
            </a:extLst>
          </p:cNvPr>
          <p:cNvSpPr/>
          <p:nvPr/>
        </p:nvSpPr>
        <p:spPr>
          <a:xfrm>
            <a:off x="6069968" y="1095132"/>
            <a:ext cx="2275746" cy="1050009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9A138071-535B-4473-9BFA-D054419D19F9}"/>
              </a:ext>
            </a:extLst>
          </p:cNvPr>
          <p:cNvSpPr/>
          <p:nvPr/>
        </p:nvSpPr>
        <p:spPr>
          <a:xfrm>
            <a:off x="240416" y="3680085"/>
            <a:ext cx="1503336" cy="70788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139483CA-1654-4DBB-A26A-6AA8CA1D0149}"/>
              </a:ext>
            </a:extLst>
          </p:cNvPr>
          <p:cNvSpPr/>
          <p:nvPr/>
        </p:nvSpPr>
        <p:spPr>
          <a:xfrm>
            <a:off x="1340603" y="2649244"/>
            <a:ext cx="1503336" cy="55326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2085CEE9-C34B-4A85-B489-46C1E4E9C4B8}"/>
              </a:ext>
            </a:extLst>
          </p:cNvPr>
          <p:cNvSpPr/>
          <p:nvPr/>
        </p:nvSpPr>
        <p:spPr>
          <a:xfrm>
            <a:off x="96853" y="1365399"/>
            <a:ext cx="1760301" cy="104788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214515" y="282899"/>
            <a:ext cx="215131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accent4"/>
                </a:solidFill>
                <a:latin typeface="Arial Black" panose="020B0A04020102020204" pitchFamily="34" charset="0"/>
              </a:rPr>
              <a:t>ПРОДУКТ:</a:t>
            </a:r>
            <a:r>
              <a:rPr lang="ru" dirty="0">
                <a:solidFill>
                  <a:srgbClr val="CC0000"/>
                </a:solidFill>
              </a:rPr>
              <a:t>	</a:t>
            </a:r>
            <a:endParaRPr dirty="0">
              <a:solidFill>
                <a:srgbClr val="CC0000"/>
              </a:solidFill>
            </a:endParaRPr>
          </a:p>
        </p:txBody>
      </p:sp>
      <p:cxnSp>
        <p:nvCxnSpPr>
          <p:cNvPr id="76" name="Google Shape;76;p16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Прямоугольник 5"/>
          <p:cNvSpPr/>
          <p:nvPr/>
        </p:nvSpPr>
        <p:spPr>
          <a:xfrm>
            <a:off x="3293231" y="4313167"/>
            <a:ext cx="29161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000" b="1" dirty="0">
                <a:solidFill>
                  <a:schemeClr val="accent4"/>
                </a:solidFill>
              </a:rPr>
              <a:t>Тимья́н байка́льский</a:t>
            </a:r>
            <a:r>
              <a:rPr lang="vi-VN" sz="2000" dirty="0">
                <a:solidFill>
                  <a:schemeClr val="accent4"/>
                </a:solidFill>
              </a:rPr>
              <a:t> </a:t>
            </a:r>
            <a:endParaRPr lang="ru-RU" sz="2000" dirty="0">
              <a:solidFill>
                <a:schemeClr val="accent4"/>
              </a:solidFill>
            </a:endParaRPr>
          </a:p>
          <a:p>
            <a:r>
              <a:rPr lang="ru-RU" sz="2000" dirty="0">
                <a:solidFill>
                  <a:schemeClr val="accent4"/>
                </a:solidFill>
              </a:rPr>
              <a:t>     </a:t>
            </a:r>
            <a:r>
              <a:rPr lang="vi-VN" dirty="0">
                <a:solidFill>
                  <a:schemeClr val="tx1"/>
                </a:solidFill>
              </a:rPr>
              <a:t>(</a:t>
            </a:r>
            <a:r>
              <a:rPr lang="en-US" i="1" dirty="0">
                <a:solidFill>
                  <a:schemeClr val="tx1"/>
                </a:solidFill>
                <a:latin typeface="Comic Sans MS" pitchFamily="66" charset="0"/>
              </a:rPr>
              <a:t>Thymus </a:t>
            </a:r>
            <a:r>
              <a:rPr lang="en-US" i="1" dirty="0" err="1">
                <a:solidFill>
                  <a:schemeClr val="tx1"/>
                </a:solidFill>
                <a:latin typeface="Comic Sans MS" pitchFamily="66" charset="0"/>
              </a:rPr>
              <a:t>eubajcalensis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)</a:t>
            </a:r>
            <a:endParaRPr lang="ru-RU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194DBC-8311-427F-90C7-009C90D501E9}"/>
              </a:ext>
            </a:extLst>
          </p:cNvPr>
          <p:cNvSpPr txBox="1"/>
          <p:nvPr/>
        </p:nvSpPr>
        <p:spPr>
          <a:xfrm>
            <a:off x="2445657" y="215306"/>
            <a:ext cx="59000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u="sng" dirty="0">
                <a:solidFill>
                  <a:schemeClr val="tx1"/>
                </a:solidFill>
              </a:rPr>
              <a:t>Рассада и саженцы лекарственных растений - эндемиков Байкальской Сибири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CF5BCB-8DC5-407B-8DFD-989EF1AA5053}"/>
              </a:ext>
            </a:extLst>
          </p:cNvPr>
          <p:cNvSpPr txBox="1"/>
          <p:nvPr/>
        </p:nvSpPr>
        <p:spPr>
          <a:xfrm>
            <a:off x="202029" y="1616224"/>
            <a:ext cx="24123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>
                <a:latin typeface="Comic Sans MS" pitchFamily="66" charset="0"/>
              </a:rPr>
              <a:t>избавляет от бессонницы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721C9C-1F40-4428-89D5-92DAD446F280}"/>
              </a:ext>
            </a:extLst>
          </p:cNvPr>
          <p:cNvSpPr txBox="1"/>
          <p:nvPr/>
        </p:nvSpPr>
        <p:spPr>
          <a:xfrm>
            <a:off x="1484638" y="2649244"/>
            <a:ext cx="16196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>
                <a:latin typeface="Comic Sans MS" pitchFamily="66" charset="0"/>
              </a:rPr>
              <a:t>повышает аппетит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255733-A2B3-4DE1-A33D-64625D7A8421}"/>
              </a:ext>
            </a:extLst>
          </p:cNvPr>
          <p:cNvSpPr txBox="1"/>
          <p:nvPr/>
        </p:nvSpPr>
        <p:spPr>
          <a:xfrm>
            <a:off x="440552" y="3772418"/>
            <a:ext cx="17047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>
                <a:latin typeface="Comic Sans MS" pitchFamily="66" charset="0"/>
              </a:rPr>
              <a:t> снимает спазмы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66A991-976E-43B7-95B1-4CF1BFA5BC24}"/>
              </a:ext>
            </a:extLst>
          </p:cNvPr>
          <p:cNvSpPr txBox="1"/>
          <p:nvPr/>
        </p:nvSpPr>
        <p:spPr>
          <a:xfrm>
            <a:off x="6209414" y="1213405"/>
            <a:ext cx="22115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>
                <a:latin typeface="Comic Sans MS" pitchFamily="66" charset="0"/>
              </a:rPr>
              <a:t>помогает нормализовать микрофлору желудка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274409-8DAB-4D09-A93C-7AE9F8DB05A6}"/>
              </a:ext>
            </a:extLst>
          </p:cNvPr>
          <p:cNvSpPr txBox="1"/>
          <p:nvPr/>
        </p:nvSpPr>
        <p:spPr>
          <a:xfrm>
            <a:off x="6998695" y="2880086"/>
            <a:ext cx="211233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>
                <a:latin typeface="Comic Sans MS" pitchFamily="66" charset="0"/>
              </a:rPr>
              <a:t>нормализует артериальное давление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79B0C35-AC87-4A2F-9E1B-946CFC886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154" y="38677"/>
            <a:ext cx="6009082" cy="5430722"/>
          </a:xfrm>
          <a:prstGeom prst="rect">
            <a:avLst/>
          </a:prstGeom>
          <a:effectLst>
            <a:glow rad="25400">
              <a:schemeClr val="accent4"/>
            </a:glo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accent4"/>
                </a:solidFill>
                <a:latin typeface="Arial Black" panose="020B0A04020102020204" pitchFamily="34" charset="0"/>
              </a:rPr>
              <a:t>ПОЛЬЗОВАТЕЛЬ:</a:t>
            </a:r>
            <a:endParaRPr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120097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Фармацевтические компании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Производители косметических средств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Люди, интересующиеся традиционной медициной и народными методами лечения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Исследователи и ученые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Туристы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i="1" dirty="0">
              <a:solidFill>
                <a:srgbClr val="999999"/>
              </a:solidFill>
            </a:endParaRPr>
          </a:p>
        </p:txBody>
      </p:sp>
      <p:cxnSp>
        <p:nvCxnSpPr>
          <p:cNvPr id="97" name="Google Shape;97;p19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D22785-631A-4288-BA68-C5FADCF56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578" y="2309248"/>
            <a:ext cx="3169806" cy="28941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" name="Google Shape;104;p20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03637"/>
              </p:ext>
            </p:extLst>
          </p:nvPr>
        </p:nvGraphicFramePr>
        <p:xfrm>
          <a:off x="0" y="1"/>
          <a:ext cx="9143999" cy="51435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416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5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0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3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367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31429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Ключевые партнеры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Научно-практическая лаборатория «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</a:rPr>
                        <a:t>Экосфера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»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579" marR="1857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1 Разработка технологий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2 Сбор семян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3 Создание банка семян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4 Выращивание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5 Продажа сырья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579" marR="18579" marT="0" marB="0"/>
                </a:tc>
                <a:tc rowSpan="2"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Предоставленная ценность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Расширение рынка лекарственных растений.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Эндемические виды лекарственных растений Байкальской Сибири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579" marR="18579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Потребительское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579" marR="18579" marT="0" marB="0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Клиенты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Фармацевтические компании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Производители косметических средств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Люди, интересующиеся традиционной медициной и народными методами лечения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Исследователи и ученые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Туристы 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579" marR="1857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1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Маточные теплицы и опытные участки Ботанического сада БГУ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Учебно-опытный лесхоз БГУ (Прибайкальский район)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Опыт в уходе за растениями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 Небольшое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кол-во семян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Саженцы некоторых видов растений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579" marR="18579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Канал сбыта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Социальные сети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</a:rPr>
                        <a:t>Рекламма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СММ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579" marR="18579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899"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Издержки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Знания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Силы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400 000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579" marR="1857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Доходы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1,8млн в первый 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579" marR="1857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A3D136-F2B8-4225-AA30-D4B8D9491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431" y="2654672"/>
            <a:ext cx="1333172" cy="24888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CC0000"/>
                </a:solidFill>
              </a:rPr>
              <a:t>КОМАНДА</a:t>
            </a:r>
            <a:endParaRPr>
              <a:solidFill>
                <a:srgbClr val="CC0000"/>
              </a:solidFill>
            </a:endParaRPr>
          </a:p>
        </p:txBody>
      </p:sp>
      <p:cxnSp>
        <p:nvCxnSpPr>
          <p:cNvPr id="133" name="Google Shape;133;p24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205522"/>
              </p:ext>
            </p:extLst>
          </p:nvPr>
        </p:nvGraphicFramePr>
        <p:xfrm>
          <a:off x="0" y="-220291"/>
          <a:ext cx="9306559" cy="5363791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802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4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4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104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ФИО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Роль в проекте, должность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Обязанности в проекте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Образование и регалии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1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Бадмаева Виктория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/>
                        <a:t>Менеджер по работе с клиентами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Управление и контроль контактов с клиентами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err="1"/>
                        <a:t>ФБГиЗ</a:t>
                      </a:r>
                      <a:r>
                        <a:rPr lang="ru-RU" sz="1200" kern="1200" dirty="0"/>
                        <a:t>, 06.03.01 Биология, кафедра ботаники, 3 курс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1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/>
                        <a:t>Серебрюхова</a:t>
                      </a:r>
                      <a:r>
                        <a:rPr lang="ru-RU" sz="1200" dirty="0"/>
                        <a:t> Арина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Рекламный</a:t>
                      </a:r>
                      <a:r>
                        <a:rPr lang="ru-RU" sz="1200" baseline="0" dirty="0"/>
                        <a:t> агент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Поиск</a:t>
                      </a:r>
                      <a:r>
                        <a:rPr lang="ru-RU" sz="1200" baseline="0" dirty="0"/>
                        <a:t> клиентов</a:t>
                      </a:r>
                    </a:p>
                    <a:p>
                      <a:r>
                        <a:rPr lang="ru-RU" sz="1200" baseline="0" dirty="0"/>
                        <a:t>Презентация продукта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err="1"/>
                        <a:t>ФБГиЗ</a:t>
                      </a:r>
                      <a:r>
                        <a:rPr lang="ru-RU" sz="1200" kern="1200" dirty="0"/>
                        <a:t>, 06.03.01 Биология, кафедра ботаники, 2 курс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1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/>
                        <a:t>Дылгырова</a:t>
                      </a:r>
                      <a:r>
                        <a:rPr lang="ru-RU" sz="1200" dirty="0"/>
                        <a:t> Ирина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/>
                        <a:t>Сметчик</a:t>
                      </a:r>
                    </a:p>
                    <a:p>
                      <a:endParaRPr lang="ru-RU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Определение стоимости</a:t>
                      </a:r>
                    </a:p>
                    <a:p>
                      <a:r>
                        <a:rPr lang="ru-RU" sz="1200" dirty="0" err="1"/>
                        <a:t>Товара,подсчет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err="1"/>
                        <a:t>ФБГиЗ</a:t>
                      </a:r>
                      <a:r>
                        <a:rPr lang="ru-RU" sz="1200" kern="1200" dirty="0"/>
                        <a:t>, 06.03.01 Биология, кафедра ботаники, 2 курс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/>
                        <a:t>Цыденжапова</a:t>
                      </a:r>
                      <a:r>
                        <a:rPr lang="ru-RU" sz="1200" dirty="0"/>
                        <a:t> </a:t>
                      </a:r>
                      <a:r>
                        <a:rPr lang="ru-RU" sz="1200" dirty="0" err="1"/>
                        <a:t>Саяна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Менеджер по рынку</a:t>
                      </a:r>
                      <a:endParaRPr lang="ru-RU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Отслеживание рынка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err="1"/>
                        <a:t>ФБГиЗ</a:t>
                      </a:r>
                      <a:r>
                        <a:rPr lang="ru-RU" sz="1200" kern="1200" dirty="0"/>
                        <a:t>, 06.03.01 Биология, кафедра ботаники, 3 курс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Пирожкова Яна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Капитан команды</a:t>
                      </a:r>
                      <a:endParaRPr lang="ru-RU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Выполнение технических и дизайнерских задач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err="1"/>
                        <a:t>ФБГиЗ</a:t>
                      </a:r>
                      <a:r>
                        <a:rPr lang="ru-RU" sz="1200" kern="1200" dirty="0"/>
                        <a:t>, 06.03.01 Биология, кафедра ботаники, 3 курс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3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/>
                        <a:t>Унагаев</a:t>
                      </a:r>
                      <a:r>
                        <a:rPr lang="ru-RU" sz="1200" dirty="0"/>
                        <a:t> Максим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Менеджер по работе с сайтом</a:t>
                      </a:r>
                      <a:endParaRPr lang="ru-RU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/>
                        <a:t>Разработка</a:t>
                      </a:r>
                      <a:r>
                        <a:rPr lang="ru-RU" sz="1200" baseline="0" dirty="0" err="1"/>
                        <a:t>и</a:t>
                      </a:r>
                      <a:r>
                        <a:rPr lang="ru-RU" sz="1200" baseline="0" dirty="0"/>
                        <a:t> поддержка сайта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err="1"/>
                        <a:t>ФБГиЗ</a:t>
                      </a:r>
                      <a:r>
                        <a:rPr lang="ru-RU" sz="1200" kern="1200" dirty="0"/>
                        <a:t>, 06.03.01 Биология, кафедра ботаники, 3 курс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97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/>
                        <a:t>Монзоева</a:t>
                      </a:r>
                      <a:r>
                        <a:rPr lang="ru-RU" sz="1200" dirty="0"/>
                        <a:t> Юлия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/>
                        <a:t>Хедмейдер</a:t>
                      </a:r>
                      <a:endParaRPr lang="ru-RU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Изготовление</a:t>
                      </a:r>
                      <a:r>
                        <a:rPr lang="ru-RU" sz="1200" baseline="0" dirty="0"/>
                        <a:t> бижутерии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err="1"/>
                        <a:t>ФБГиЗ</a:t>
                      </a:r>
                      <a:r>
                        <a:rPr lang="ru-RU" sz="1200" kern="1200" dirty="0"/>
                        <a:t>, 06.03.01 Биология, кафедра ботаники, 3 курс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2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Доржиев</a:t>
                      </a:r>
                      <a:r>
                        <a:rPr lang="ru-RU" sz="1200" baseline="0" dirty="0"/>
                        <a:t> </a:t>
                      </a:r>
                      <a:r>
                        <a:rPr lang="ru-RU" sz="1200" baseline="0" dirty="0" err="1"/>
                        <a:t>Аюша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Технолог</a:t>
                      </a:r>
                      <a:endParaRPr lang="ru-RU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Выращивание рассады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kern="1200" dirty="0" err="1"/>
                        <a:t>ФБГиЗ</a:t>
                      </a:r>
                      <a:r>
                        <a:rPr lang="ru-RU" sz="1200" kern="1200" dirty="0"/>
                        <a:t>, 06.03.01 Биология, кафедра ботаники, 3 курс</a:t>
                      </a:r>
                      <a:endParaRPr lang="ru-RU" sz="1200" dirty="0"/>
                    </a:p>
                    <a:p>
                      <a:endParaRPr lang="ru-RU" sz="1200" b="0" i="0" u="none" strike="noStrike" cap="none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9" name="Google Shape;119;p22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715055"/>
              </p:ext>
            </p:extLst>
          </p:nvPr>
        </p:nvGraphicFramePr>
        <p:xfrm>
          <a:off x="301738" y="22408"/>
          <a:ext cx="8407863" cy="5121092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764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9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19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1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61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Создаваемый </a:t>
                      </a:r>
                      <a:r>
                        <a:rPr lang="ru-RU" sz="1600" baseline="0" dirty="0"/>
                        <a:t>продукт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Конкурент №1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Конкурент №2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16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Технические</a:t>
                      </a:r>
                      <a:r>
                        <a:rPr lang="ru-RU" sz="1600" baseline="0" dirty="0"/>
                        <a:t> параметры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Саженцы эндемичных</a:t>
                      </a:r>
                      <a:r>
                        <a:rPr lang="ru-RU" sz="1600" baseline="0" dirty="0"/>
                        <a:t> форм растений Байкала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Маркетплейсы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Частные хозяйства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r>
                        <a:rPr lang="ru-RU" sz="1600" dirty="0"/>
                        <a:t>1-ый параметр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u="sng" dirty="0"/>
                        <a:t>Древесные растения</a:t>
                      </a:r>
                    </a:p>
                    <a:p>
                      <a:r>
                        <a:rPr lang="ru-RU" sz="1600" u="none" dirty="0"/>
                        <a:t>30-40 см (2 года)</a:t>
                      </a:r>
                    </a:p>
                    <a:p>
                      <a:r>
                        <a:rPr lang="ru-RU" sz="1600" u="none" dirty="0"/>
                        <a:t>40-70 см (3-4 года)</a:t>
                      </a:r>
                    </a:p>
                    <a:p>
                      <a:r>
                        <a:rPr lang="ru-RU" sz="1600" u="none" dirty="0"/>
                        <a:t>80-100 см (5 лет)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u="sng" dirty="0"/>
                        <a:t>Древесные растения</a:t>
                      </a:r>
                    </a:p>
                    <a:p>
                      <a:r>
                        <a:rPr lang="ru-RU" sz="1600" dirty="0"/>
                        <a:t>40-60 см ( 3 года)</a:t>
                      </a:r>
                    </a:p>
                    <a:p>
                      <a:r>
                        <a:rPr lang="ru-RU" sz="1600" dirty="0"/>
                        <a:t>60-80 см (4-5</a:t>
                      </a:r>
                      <a:r>
                        <a:rPr lang="ru-RU" sz="1600" baseline="0" dirty="0"/>
                        <a:t> лет)</a:t>
                      </a:r>
                    </a:p>
                    <a:p>
                      <a:r>
                        <a:rPr lang="ru-RU" sz="1600" baseline="0" dirty="0"/>
                        <a:t>80-100 см (5 лет)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Древесные растения</a:t>
                      </a:r>
                    </a:p>
                    <a:p>
                      <a:r>
                        <a:rPr lang="ru-RU" sz="1600" dirty="0"/>
                        <a:t>20-40 см (2 года)</a:t>
                      </a:r>
                    </a:p>
                    <a:p>
                      <a:r>
                        <a:rPr lang="ru-RU" sz="1600" dirty="0"/>
                        <a:t>50-80 см (4 года)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5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2-ой параметр и т.д.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u="sng" dirty="0"/>
                        <a:t>Травянистые</a:t>
                      </a:r>
                      <a:r>
                        <a:rPr lang="ru-RU" sz="1600" u="sng" baseline="0" dirty="0"/>
                        <a:t> растения</a:t>
                      </a:r>
                    </a:p>
                    <a:p>
                      <a:r>
                        <a:rPr lang="ru-RU" sz="1600" u="none" baseline="0" dirty="0"/>
                        <a:t>Различной высоты и срока произрастания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u="sng" dirty="0"/>
                        <a:t>В</a:t>
                      </a:r>
                      <a:r>
                        <a:rPr lang="ru-RU" sz="1600" u="sng" baseline="0" dirty="0"/>
                        <a:t> продаже только семена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u="sng" dirty="0"/>
                        <a:t>Травянистые растения</a:t>
                      </a:r>
                    </a:p>
                    <a:p>
                      <a:r>
                        <a:rPr lang="ru-RU" sz="1600" dirty="0"/>
                        <a:t>Различной высоты</a:t>
                      </a:r>
                      <a:r>
                        <a:rPr lang="ru-RU" sz="1600" baseline="0" dirty="0"/>
                        <a:t> и срока произрастания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Стоимость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450-3000 рублей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500-3500</a:t>
                      </a:r>
                      <a:r>
                        <a:rPr lang="ru-RU" sz="1600" baseline="0" dirty="0"/>
                        <a:t> рублей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400-3000 рублей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Страна-производитель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Россия.</a:t>
                      </a:r>
                      <a:r>
                        <a:rPr lang="ru-RU" sz="1600" baseline="0" dirty="0"/>
                        <a:t> </a:t>
                      </a:r>
                    </a:p>
                    <a:p>
                      <a:r>
                        <a:rPr lang="ru-RU" sz="1600" baseline="0" dirty="0"/>
                        <a:t>Республика Бурятия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Россия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accent4"/>
                </a:solidFill>
                <a:latin typeface="Arial Black" panose="020B0A04020102020204" pitchFamily="34" charset="0"/>
              </a:rPr>
              <a:t>ПЛАН РАБОТЫ НАД ПРОЕКТОМ</a:t>
            </a:r>
            <a:endParaRPr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125" name="Google Shape;125;p23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991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b="1" i="1" dirty="0">
                <a:solidFill>
                  <a:schemeClr val="accent4"/>
                </a:solidFill>
              </a:rPr>
              <a:t>Первый этап: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i="1" dirty="0">
                <a:solidFill>
                  <a:schemeClr val="tx1"/>
                </a:solidFill>
              </a:rPr>
              <a:t>1. Обзор лекарственных растений - эндемиков Байкальской Сибири, составление списка перспективных видов.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i="1" dirty="0">
                <a:solidFill>
                  <a:schemeClr val="tx1"/>
                </a:solidFill>
              </a:rPr>
              <a:t>2. Исследование </a:t>
            </a:r>
            <a:r>
              <a:rPr lang="ru-RU" i="1" dirty="0" err="1">
                <a:solidFill>
                  <a:schemeClr val="tx1"/>
                </a:solidFill>
              </a:rPr>
              <a:t>ценопопуляций</a:t>
            </a:r>
            <a:r>
              <a:rPr lang="ru-RU" i="1" dirty="0">
                <a:solidFill>
                  <a:schemeClr val="tx1"/>
                </a:solidFill>
              </a:rPr>
              <a:t> на территории Байкальской Сибири.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i="1" dirty="0">
                <a:solidFill>
                  <a:schemeClr val="tx1"/>
                </a:solidFill>
              </a:rPr>
              <a:t>3. Исследование химического состава и фармакологических свойств лекарственных растений.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i="1" dirty="0">
                <a:solidFill>
                  <a:schemeClr val="tx1"/>
                </a:solidFill>
              </a:rPr>
              <a:t>4. Сбор семян дикорастущих растений и создание банка семян.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b="1" i="1" dirty="0">
                <a:solidFill>
                  <a:schemeClr val="accent4"/>
                </a:solidFill>
              </a:rPr>
              <a:t>Второй этап: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i="1" dirty="0">
                <a:solidFill>
                  <a:schemeClr val="tx1"/>
                </a:solidFill>
              </a:rPr>
              <a:t>1.Отработка технологий выращивания лекарственных растений - эндемиков Байкальской Сибири.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i="1" dirty="0">
                <a:solidFill>
                  <a:schemeClr val="tx1"/>
                </a:solidFill>
              </a:rPr>
              <a:t>2. Реализация готовой продукции с использованием приложения (платформы) населению.</a:t>
            </a:r>
            <a:endParaRPr i="1" dirty="0">
              <a:solidFill>
                <a:schemeClr val="tx1"/>
              </a:solidFill>
            </a:endParaRPr>
          </a:p>
        </p:txBody>
      </p:sp>
      <p:cxnSp>
        <p:nvCxnSpPr>
          <p:cNvPr id="126" name="Google Shape;126;p23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accent4"/>
                </a:solidFill>
                <a:latin typeface="Arial Black" panose="020B0A04020102020204" pitchFamily="34" charset="0"/>
              </a:rPr>
              <a:t>ИЗМЕРЕНИЕ РЫНКА</a:t>
            </a:r>
            <a:endParaRPr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125" name="Google Shape;125;p23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991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285750" lvl="0" indent="-285750">
              <a:spcAft>
                <a:spcPts val="1200"/>
              </a:spcAft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На российском рынке лекарственных трав в последние годы нет выраженного тренда.</a:t>
            </a:r>
          </a:p>
          <a:p>
            <a:pPr marL="285750" lvl="0" indent="-285750">
              <a:spcAft>
                <a:spcPts val="1200"/>
              </a:spcAft>
              <a:buFontTx/>
              <a:buChar char="-"/>
            </a:pP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- В структуре рынка лекарственных трав в 2022 г. внутреннее производство превышало объем импортных поставок в 3,6 раз, а сальдо торгового баланса было отрицательное и составляло 1,7 тыс.т. Что касается результатов сельскохозяйственной деятельности АПК в 2022 г., посевные площади лекарственных трав сократились, Забайкальский край имеет наибольшие посевы для выращивания культуры, а максимальную урожайность показывает Красноярский край - 47 ц/га.</a:t>
            </a:r>
          </a:p>
          <a:p>
            <a:pPr marL="285750" lvl="0" indent="-285750">
              <a:spcAft>
                <a:spcPts val="1200"/>
              </a:spcAft>
              <a:buFontTx/>
              <a:buChar char="-"/>
            </a:pP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- Лидером по импортным поставкам в 2023 г. является Египет (более 34%), ведущий поставщик лекарственных трав - ELPIS SIA (21,9%).</a:t>
            </a:r>
          </a:p>
          <a:p>
            <a:pPr marL="285750" lvl="0" indent="-285750">
              <a:spcAft>
                <a:spcPts val="1200"/>
              </a:spcAft>
              <a:buFontTx/>
              <a:buChar char="-"/>
            </a:pP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- В импорте наибольшую долю занимает сегмент </a:t>
            </a:r>
            <a:r>
              <a:rPr lang="ru-RU" dirty="0" err="1">
                <a:solidFill>
                  <a:schemeClr val="tx1"/>
                </a:solidFill>
              </a:rPr>
              <a:t>low-priced</a:t>
            </a:r>
            <a:r>
              <a:rPr lang="ru-RU" dirty="0">
                <a:solidFill>
                  <a:schemeClr val="tx1"/>
                </a:solidFill>
              </a:rPr>
              <a:t> с долей 68,5%, основные поставки сегмента из стран: Египет, Польша, Индия. Сегмент </a:t>
            </a:r>
            <a:r>
              <a:rPr lang="ru-RU" dirty="0" err="1">
                <a:solidFill>
                  <a:schemeClr val="tx1"/>
                </a:solidFill>
              </a:rPr>
              <a:t>high-priced</a:t>
            </a:r>
            <a:r>
              <a:rPr lang="ru-RU" dirty="0">
                <a:solidFill>
                  <a:schemeClr val="tx1"/>
                </a:solidFill>
              </a:rPr>
              <a:t> представлен долей в 15,1% преимущественно из стран: Польша, Болгария, Китай.</a:t>
            </a:r>
          </a:p>
          <a:p>
            <a:pPr marL="285750" lvl="0" indent="-285750">
              <a:spcAft>
                <a:spcPts val="1200"/>
              </a:spcAft>
              <a:buFontTx/>
              <a:buChar char="-"/>
            </a:pP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- Большую часть продукции российских экспортеров покупает Китай (более 61%), крупнейший покупатель - NEKTIUM PHARMA S.L. (6,8%).</a:t>
            </a:r>
            <a:endParaRPr i="1" dirty="0">
              <a:solidFill>
                <a:schemeClr val="tx1"/>
              </a:solidFill>
            </a:endParaRPr>
          </a:p>
        </p:txBody>
      </p:sp>
      <p:cxnSp>
        <p:nvCxnSpPr>
          <p:cNvPr id="126" name="Google Shape;126;p23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593980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DF9948-60BC-45C8-96EB-67176FAC08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700" y="0"/>
            <a:ext cx="8520600" cy="792600"/>
          </a:xfrm>
        </p:spPr>
        <p:txBody>
          <a:bodyPr/>
          <a:lstStyle/>
          <a:p>
            <a:r>
              <a:rPr lang="ru-RU" dirty="0">
                <a:solidFill>
                  <a:schemeClr val="accent4"/>
                </a:solidFill>
                <a:latin typeface="Arial Black" panose="020B0A04020102020204" pitchFamily="34" charset="0"/>
              </a:rPr>
              <a:t>Команда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384CC2-7E73-45C7-B4C0-05BEE920A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931" y="2986687"/>
            <a:ext cx="1652159" cy="17923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79EEEC-A20C-4E23-870C-EA2CEFEA3C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667" b="2648"/>
          <a:stretch/>
        </p:blipFill>
        <p:spPr>
          <a:xfrm>
            <a:off x="2385373" y="701790"/>
            <a:ext cx="1813274" cy="1834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875985-F77B-42BB-B05A-126C3CB0B7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931" y="792600"/>
            <a:ext cx="1652159" cy="1723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6909C6B-6190-41DE-B4B4-90EA075D55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2931" y="792601"/>
            <a:ext cx="1652158" cy="17456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8545BA-54E3-4C87-8EA2-988004A730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6138" y="2986687"/>
            <a:ext cx="1652159" cy="17923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5D9B21-47E1-493E-A4C4-374ACE3F79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0522" y="2986686"/>
            <a:ext cx="1652159" cy="17923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C96878-BE0E-4B22-9AD9-B6F9A76BD7C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8820" b="15483"/>
          <a:stretch/>
        </p:blipFill>
        <p:spPr>
          <a:xfrm>
            <a:off x="311700" y="680556"/>
            <a:ext cx="1813274" cy="18556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97CF61F-947B-4AA7-9231-7B86D5721492}"/>
              </a:ext>
            </a:extLst>
          </p:cNvPr>
          <p:cNvSpPr txBox="1"/>
          <p:nvPr/>
        </p:nvSpPr>
        <p:spPr>
          <a:xfrm>
            <a:off x="5057554" y="4710458"/>
            <a:ext cx="15842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Пирожкова Яна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19B347-D018-4D08-8966-5FECBDC0B22E}"/>
              </a:ext>
            </a:extLst>
          </p:cNvPr>
          <p:cNvSpPr txBox="1"/>
          <p:nvPr/>
        </p:nvSpPr>
        <p:spPr>
          <a:xfrm>
            <a:off x="6917861" y="2516371"/>
            <a:ext cx="19222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Цыденжапова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Саяна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515903-0003-49D3-8498-626E4A1C21FD}"/>
              </a:ext>
            </a:extLst>
          </p:cNvPr>
          <p:cNvSpPr txBox="1"/>
          <p:nvPr/>
        </p:nvSpPr>
        <p:spPr>
          <a:xfrm>
            <a:off x="4682488" y="2536207"/>
            <a:ext cx="19222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400" dirty="0">
                <a:solidFill>
                  <a:schemeClr val="accent4"/>
                </a:solidFill>
                <a:latin typeface="Comic Sans MS" pitchFamily="66" charset="0"/>
              </a:rPr>
              <a:t>Бадмаева Виктория</a:t>
            </a:r>
            <a:endParaRPr lang="en-US" sz="1400" dirty="0">
              <a:solidFill>
                <a:schemeClr val="accent4"/>
              </a:solidFill>
              <a:latin typeface="Comic Sans MS" pitchFamily="66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EC0976-2502-42CE-A591-C7DE9F6FAEDD}"/>
              </a:ext>
            </a:extLst>
          </p:cNvPr>
          <p:cNvSpPr txBox="1"/>
          <p:nvPr/>
        </p:nvSpPr>
        <p:spPr>
          <a:xfrm>
            <a:off x="7203237" y="4710457"/>
            <a:ext cx="17118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400" dirty="0" err="1">
                <a:solidFill>
                  <a:schemeClr val="accent4"/>
                </a:solidFill>
                <a:latin typeface="Comic Sans MS" pitchFamily="66" charset="0"/>
              </a:rPr>
              <a:t>Монзоева</a:t>
            </a:r>
            <a:r>
              <a:rPr lang="ru-RU" sz="1400" dirty="0">
                <a:solidFill>
                  <a:schemeClr val="accent4"/>
                </a:solidFill>
                <a:latin typeface="Comic Sans MS" pitchFamily="66" charset="0"/>
              </a:rPr>
              <a:t> Юлия</a:t>
            </a:r>
            <a:endParaRPr lang="en-US" sz="1400" dirty="0">
              <a:solidFill>
                <a:schemeClr val="accent4"/>
              </a:solidFill>
              <a:latin typeface="Comic Sans MS" pitchFamily="66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D7A5B6-2A6E-430C-B20A-E137FBC1F728}"/>
              </a:ext>
            </a:extLst>
          </p:cNvPr>
          <p:cNvSpPr txBox="1"/>
          <p:nvPr/>
        </p:nvSpPr>
        <p:spPr>
          <a:xfrm>
            <a:off x="2703340" y="4710456"/>
            <a:ext cx="16521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400" dirty="0" err="1">
                <a:solidFill>
                  <a:schemeClr val="accent4"/>
                </a:solidFill>
                <a:latin typeface="Comic Sans MS" pitchFamily="66" charset="0"/>
              </a:rPr>
              <a:t>Унагаев</a:t>
            </a:r>
            <a:r>
              <a:rPr lang="ru-RU" sz="1400" dirty="0">
                <a:solidFill>
                  <a:schemeClr val="accent4"/>
                </a:solidFill>
                <a:latin typeface="Comic Sans MS" pitchFamily="66" charset="0"/>
              </a:rPr>
              <a:t> Максим</a:t>
            </a:r>
            <a:endParaRPr lang="en-US" sz="1400" dirty="0">
              <a:solidFill>
                <a:schemeClr val="accent4"/>
              </a:solidFill>
              <a:latin typeface="Comic Sans MS" pitchFamily="66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EDF2EA-756A-4501-933E-E0E8EA3D9D10}"/>
              </a:ext>
            </a:extLst>
          </p:cNvPr>
          <p:cNvSpPr txBox="1"/>
          <p:nvPr/>
        </p:nvSpPr>
        <p:spPr>
          <a:xfrm>
            <a:off x="420138" y="2516370"/>
            <a:ext cx="16521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400" dirty="0">
                <a:solidFill>
                  <a:schemeClr val="accent4"/>
                </a:solidFill>
                <a:latin typeface="Comic Sans MS" pitchFamily="66" charset="0"/>
              </a:rPr>
              <a:t>Доржиев </a:t>
            </a:r>
            <a:r>
              <a:rPr lang="ru-RU" sz="1400" dirty="0" err="1">
                <a:solidFill>
                  <a:schemeClr val="accent4"/>
                </a:solidFill>
                <a:latin typeface="Comic Sans MS" pitchFamily="66" charset="0"/>
              </a:rPr>
              <a:t>Аюша</a:t>
            </a:r>
            <a:endParaRPr lang="en-US" sz="1400" dirty="0">
              <a:solidFill>
                <a:schemeClr val="accent4"/>
              </a:solidFill>
              <a:latin typeface="Comic Sans MS" pitchFamily="66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CDDA2C-B8ED-4153-B72E-5D6E11ABD4C0}"/>
              </a:ext>
            </a:extLst>
          </p:cNvPr>
          <p:cNvSpPr txBox="1"/>
          <p:nvPr/>
        </p:nvSpPr>
        <p:spPr>
          <a:xfrm>
            <a:off x="2546399" y="2516370"/>
            <a:ext cx="19126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Дылгырова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 Ирина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704519-51FB-4B2E-A103-299372867CE8}"/>
              </a:ext>
            </a:extLst>
          </p:cNvPr>
          <p:cNvSpPr txBox="1"/>
          <p:nvPr/>
        </p:nvSpPr>
        <p:spPr>
          <a:xfrm>
            <a:off x="311700" y="4710959"/>
            <a:ext cx="20608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Серебрюхова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 Арина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29AAF8E-C4B3-45B2-83A5-5EE4875072D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826" t="21354" r="826" b="-1956"/>
          <a:stretch/>
        </p:blipFill>
        <p:spPr>
          <a:xfrm>
            <a:off x="392257" y="2902220"/>
            <a:ext cx="1732717" cy="18167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4059D01-1E4B-4776-A130-8F8F2DB164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3636" y="114015"/>
            <a:ext cx="392346" cy="39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1281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791</Words>
  <Application>Microsoft Office PowerPoint</Application>
  <PresentationFormat>Экран (16:9)</PresentationFormat>
  <Paragraphs>165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Comic Sans MS</vt:lpstr>
      <vt:lpstr>Rounds Black</vt:lpstr>
      <vt:lpstr>Wingdings</vt:lpstr>
      <vt:lpstr>Simple Light</vt:lpstr>
      <vt:lpstr>Презентация PowerPoint</vt:lpstr>
      <vt:lpstr>ПРОБЛЕМА... </vt:lpstr>
      <vt:lpstr>ЦЕННОСТЬ </vt:lpstr>
      <vt:lpstr>ПРОДУКТ: </vt:lpstr>
      <vt:lpstr>ПОЛЬЗОВАТЕЛЬ:</vt:lpstr>
      <vt:lpstr>Презентация PowerPoint</vt:lpstr>
      <vt:lpstr>КОМАНДА</vt:lpstr>
      <vt:lpstr>Презентация PowerPoint</vt:lpstr>
      <vt:lpstr>ПЛАН РАБОТЫ НАД ПРОЕКТОМ</vt:lpstr>
      <vt:lpstr>ИЗМЕРЕНИЕ РЫНКА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 слайд </dc:title>
  <cp:lastModifiedBy>Lalaley</cp:lastModifiedBy>
  <cp:revision>58</cp:revision>
  <dcterms:modified xsi:type="dcterms:W3CDTF">2023-11-22T08:40:44Z</dcterms:modified>
</cp:coreProperties>
</file>