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68" r:id="rId15"/>
    <p:sldId id="269" r:id="rId16"/>
    <p:sldId id="270" r:id="rId17"/>
    <p:sldId id="271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553002"/>
            <a:ext cx="3427247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Заряд везде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2" name="TextBox 11"/>
          <p:cNvSpPr txBox="1"/>
          <p:nvPr/>
        </p:nvSpPr>
        <p:spPr bwMode="auto">
          <a:xfrm>
            <a:off x="8467291" y="5698928"/>
            <a:ext cx="1996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Николенко</a:t>
            </a:r>
            <a:r>
              <a:rPr lang="ru-RU" sz="1600" b="1" dirty="0">
                <a:latin typeface="Arial"/>
                <a:cs typeface="Arial"/>
              </a:rPr>
              <a:t> Мария</a:t>
            </a:r>
            <a:endParaRPr sz="1600"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1560489" y="5687711"/>
            <a:ext cx="1689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Орлов </a:t>
            </a:r>
            <a:r>
              <a:rPr lang="ru-RU" sz="16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Максим</a:t>
            </a:r>
            <a:endParaRPr sz="1600"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5029965" y="2855912"/>
            <a:ext cx="17636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Завьялов Илья</a:t>
            </a:r>
            <a:endParaRPr sz="1600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5142634" y="5698928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Шейн Кирилл</a:t>
            </a:r>
            <a:endParaRPr sz="1600" dirty="0"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8737834" y="2853883"/>
            <a:ext cx="1390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Ражев Иван</a:t>
            </a:r>
            <a:endParaRPr sz="1600" dirty="0"/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1382267" y="2855912"/>
            <a:ext cx="21675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Бережной Дмитрий</a:t>
            </a:r>
            <a:endParaRPr sz="1600" dirty="0"/>
          </a:p>
        </p:txBody>
      </p:sp>
      <p:pic>
        <p:nvPicPr>
          <p:cNvPr id="1263112437" name="Рисунок 126311243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757107" y="3896825"/>
            <a:ext cx="1351577" cy="1802103"/>
          </a:xfrm>
          <a:prstGeom prst="rect">
            <a:avLst/>
          </a:prstGeom>
        </p:spPr>
      </p:pic>
      <p:pic>
        <p:nvPicPr>
          <p:cNvPr id="563529760" name="Рисунок 56352975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04219" y="1156693"/>
            <a:ext cx="1219318" cy="1628775"/>
          </a:xfrm>
          <a:prstGeom prst="rect">
            <a:avLst/>
          </a:prstGeom>
        </p:spPr>
      </p:pic>
      <p:pic>
        <p:nvPicPr>
          <p:cNvPr id="419423450" name="Рисунок 419423449"/>
          <p:cNvPicPr>
            <a:picLocks noChangeAspect="1"/>
          </p:cNvPicPr>
          <p:nvPr/>
        </p:nvPicPr>
        <p:blipFill>
          <a:blip r:embed="rId4"/>
          <a:srcRect l="24173" r="10007" b="10831"/>
          <a:stretch/>
        </p:blipFill>
        <p:spPr bwMode="auto">
          <a:xfrm>
            <a:off x="8506819" y="1241619"/>
            <a:ext cx="1711099" cy="1534058"/>
          </a:xfrm>
          <a:prstGeom prst="rect">
            <a:avLst/>
          </a:prstGeom>
        </p:spPr>
      </p:pic>
      <p:pic>
        <p:nvPicPr>
          <p:cNvPr id="2033618956" name="Рисунок 203361895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725906" y="3875641"/>
            <a:ext cx="1359052" cy="1812070"/>
          </a:xfrm>
          <a:prstGeom prst="rect">
            <a:avLst/>
          </a:prstGeom>
        </p:spPr>
      </p:pic>
      <p:pic>
        <p:nvPicPr>
          <p:cNvPr id="1130411024" name="Рисунок 113041102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095500" y="3932632"/>
            <a:ext cx="1698088" cy="1698088"/>
          </a:xfrm>
          <a:prstGeom prst="rect">
            <a:avLst/>
          </a:prstGeom>
        </p:spPr>
      </p:pic>
      <p:pic>
        <p:nvPicPr>
          <p:cNvPr id="107095672" name="Рисунок 107095671"/>
          <p:cNvPicPr>
            <a:picLocks noChangeAspect="1"/>
          </p:cNvPicPr>
          <p:nvPr/>
        </p:nvPicPr>
        <p:blipFill>
          <a:blip r:embed="rId7"/>
          <a:srcRect t="16666" b="27087"/>
          <a:stretch/>
        </p:blipFill>
        <p:spPr bwMode="auto">
          <a:xfrm>
            <a:off x="1668440" y="1077450"/>
            <a:ext cx="1595233" cy="17525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942687-88D6-E4AA-282B-150D2F833ACE}"/>
              </a:ext>
            </a:extLst>
          </p:cNvPr>
          <p:cNvSpPr txBox="1"/>
          <p:nvPr/>
        </p:nvSpPr>
        <p:spPr>
          <a:xfrm>
            <a:off x="1498942" y="5936250"/>
            <a:ext cx="23566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Mobile-</a:t>
            </a:r>
            <a:r>
              <a:rPr lang="ru-RU" sz="1400" dirty="0">
                <a:latin typeface="Arial"/>
                <a:cs typeface="Arial"/>
              </a:rPr>
              <a:t>программист</a:t>
            </a:r>
            <a:endParaRPr lang="ru-RU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5BF0CF-B1FC-CED5-B7FE-8C5FA725FE55}"/>
              </a:ext>
            </a:extLst>
          </p:cNvPr>
          <p:cNvSpPr txBox="1"/>
          <p:nvPr/>
        </p:nvSpPr>
        <p:spPr>
          <a:xfrm>
            <a:off x="8651884" y="5936249"/>
            <a:ext cx="20411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"/>
                <a:cs typeface="Arial"/>
              </a:rPr>
              <a:t>Проект-менеджер</a:t>
            </a:r>
            <a:endParaRPr lang="ru-RU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BCD014-31E8-759A-AE92-B73C22D27C18}"/>
              </a:ext>
            </a:extLst>
          </p:cNvPr>
          <p:cNvSpPr txBox="1"/>
          <p:nvPr/>
        </p:nvSpPr>
        <p:spPr>
          <a:xfrm>
            <a:off x="4927641" y="3090243"/>
            <a:ext cx="2769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Финансовый менеджер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418970-9A95-3DD7-9AF1-ECA4483CDC14}"/>
              </a:ext>
            </a:extLst>
          </p:cNvPr>
          <p:cNvSpPr txBox="1"/>
          <p:nvPr/>
        </p:nvSpPr>
        <p:spPr>
          <a:xfrm>
            <a:off x="1100254" y="3082502"/>
            <a:ext cx="27694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Лидер</a:t>
            </a:r>
            <a:br>
              <a:rPr lang="en-US" sz="1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Ведущий программист</a:t>
            </a:r>
            <a:endParaRPr lang="ru-RU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5895CB-9359-2D76-EF78-387CCF6E4BE4}"/>
              </a:ext>
            </a:extLst>
          </p:cNvPr>
          <p:cNvSpPr txBox="1"/>
          <p:nvPr/>
        </p:nvSpPr>
        <p:spPr>
          <a:xfrm>
            <a:off x="8243691" y="3090243"/>
            <a:ext cx="25660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Специалист</a:t>
            </a:r>
            <a:r>
              <a:rPr lang="ru-RU" sz="1400" b="0" i="0" dirty="0">
                <a:effectLst/>
                <a:latin typeface="YS Text"/>
              </a:rPr>
              <a:t> тех. поддержки</a:t>
            </a:r>
            <a:endParaRPr lang="ru-RU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2823F1-7F5A-7B1D-6C6B-05502BDBA919}"/>
              </a:ext>
            </a:extLst>
          </p:cNvPr>
          <p:cNvSpPr txBox="1"/>
          <p:nvPr/>
        </p:nvSpPr>
        <p:spPr>
          <a:xfrm>
            <a:off x="5072885" y="5936249"/>
            <a:ext cx="20013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Mobile-</a:t>
            </a:r>
            <a:r>
              <a:rPr lang="ru-RU" sz="1400" dirty="0">
                <a:latin typeface="Arial"/>
                <a:cs typeface="Arial"/>
              </a:rPr>
              <a:t>программист</a:t>
            </a: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470745" y="1195686"/>
            <a:ext cx="1109727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>
                <a:latin typeface="Arial"/>
                <a:cs typeface="Arial"/>
              </a:rPr>
              <a:t>Проблема</a:t>
            </a:r>
            <a:r>
              <a:rPr lang="ru-RU" sz="2000" dirty="0">
                <a:latin typeface="Arial"/>
                <a:cs typeface="Arial"/>
              </a:rPr>
              <a:t>:</a:t>
            </a:r>
            <a:br>
              <a:rPr lang="ru-RU" sz="2000" dirty="0">
                <a:latin typeface="Arial"/>
                <a:cs typeface="Arial"/>
              </a:rPr>
            </a:br>
            <a:r>
              <a:rPr lang="ru-RU" sz="20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Студенты </a:t>
            </a:r>
            <a:r>
              <a:rPr lang="ru-RU" sz="2000" b="0" i="0" u="none" strike="noStrike" cap="none" spc="0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ИМиКНа</a:t>
            </a:r>
            <a:r>
              <a:rPr lang="ru-RU" sz="20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часто используют в течении дня свои смартфоны и планшеты, получая важную информацию для учебы и выполняя задания на электронных устройствах, но университет не способен предоставить учащимся возможность быстро, удобно и в любом месте зарядить свои устройства, чтобы не отрываться от учебного процесса.</a:t>
            </a:r>
            <a:endParaRPr lang="ru-RU" sz="2000" dirty="0">
              <a:latin typeface="Arial"/>
              <a:cs typeface="Arial"/>
            </a:endParaRPr>
          </a:p>
          <a:p>
            <a:pPr>
              <a:defRPr/>
            </a:pPr>
            <a:endParaRPr sz="2000" dirty="0"/>
          </a:p>
          <a:p>
            <a:pPr>
              <a:defRPr/>
            </a:pPr>
            <a:r>
              <a:rPr lang="ru-RU" sz="2000" dirty="0">
                <a:latin typeface="Arial"/>
                <a:cs typeface="Arial"/>
              </a:rPr>
              <a:t>В настоящее время эту проблему решают следующими способами: используют розетки в кабинетах университета, заранее готовят и приносят собственные повербанки.</a:t>
            </a:r>
            <a:endParaRPr sz="2000" dirty="0"/>
          </a:p>
          <a:p>
            <a:pPr>
              <a:defRPr/>
            </a:pPr>
            <a:endParaRPr lang="ru-RU" sz="20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2000" dirty="0">
                <a:latin typeface="Arial"/>
                <a:cs typeface="Arial"/>
              </a:rPr>
              <a:t>Способы решения неэффективны, потому что:</a:t>
            </a:r>
          </a:p>
          <a:p>
            <a:pPr>
              <a:defRPr/>
            </a:pPr>
            <a:r>
              <a:rPr lang="ru-RU" sz="2000" dirty="0">
                <a:latin typeface="Arial"/>
                <a:cs typeface="Arial"/>
              </a:rPr>
              <a:t>Места, где есть возможность зарядить свои устройства есть не везде на территории института, их количество ограничено. Объем повербанка ограничен и не у каждого имеется личный повербанк.</a:t>
            </a:r>
            <a:endParaRPr sz="2000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3" name="TextBox 2"/>
          <p:cNvSpPr txBox="1"/>
          <p:nvPr/>
        </p:nvSpPr>
        <p:spPr bwMode="auto">
          <a:xfrm>
            <a:off x="6012971" y="1458407"/>
            <a:ext cx="5720750" cy="475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b="0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800" b="0" i="0" u="none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1. Студенты </a:t>
            </a:r>
            <a:r>
              <a:rPr lang="ru-RU" sz="1800" b="0" i="0" u="none" strike="noStrike" cap="none" spc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ИМиКНа</a:t>
            </a:r>
            <a:r>
              <a:rPr lang="ru-RU" sz="1800" b="0" i="0" u="none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lang="ru-RU" sz="1800" b="0" i="0" u="none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2. Проблемы и потребности: отсутствие мест для заряда своих смартфонов и планшетов.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3. Продукты, которые сейчас использует для решения проблемы: розетки и личные повербанки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4. Причины, по которым текущие решения «не работают»: количество и местоположение розеток в корпусах не всегда позволяет потребителю зарядить свое устройство во время учебного/рабочего процесса, повербанк не всегда может быть с собой.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5. Что ценит, на что обращает внимание</a:t>
            </a:r>
            <a:r>
              <a:rPr lang="ru-RU" b="0" strike="noStrike" cap="none" spc="0" dirty="0">
                <a:latin typeface="Arial"/>
                <a:cs typeface="Arial"/>
              </a:rPr>
              <a:t>: доступность, простота использования.</a:t>
            </a:r>
            <a:endParaRPr b="0" strike="noStrike" cap="none" spc="0" dirty="0"/>
          </a:p>
        </p:txBody>
      </p:sp>
      <p:pic>
        <p:nvPicPr>
          <p:cNvPr id="377257397" name="Рисунок 377257396"/>
          <p:cNvPicPr>
            <a:picLocks noChangeAspect="1"/>
          </p:cNvPicPr>
          <p:nvPr/>
        </p:nvPicPr>
        <p:blipFill>
          <a:blip r:embed="rId2"/>
          <a:srcRect l="8609" r="9527" b="-200"/>
          <a:stretch/>
        </p:blipFill>
        <p:spPr bwMode="auto">
          <a:xfrm>
            <a:off x="766785" y="1760853"/>
            <a:ext cx="4535040" cy="3705224"/>
          </a:xfrm>
          <a:prstGeom prst="rect">
            <a:avLst/>
          </a:prstGeom>
        </p:spPr>
      </p:pic>
      <p:sp>
        <p:nvSpPr>
          <p:cNvPr id="665668221" name="Прямоугольник 4"/>
          <p:cNvSpPr/>
          <p:nvPr/>
        </p:nvSpPr>
        <p:spPr bwMode="auto">
          <a:xfrm>
            <a:off x="647913" y="1645283"/>
            <a:ext cx="4772785" cy="3936366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81971" y="1319509"/>
            <a:ext cx="112809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Arial"/>
                <a:cs typeface="Arial"/>
              </a:rPr>
              <a:t>Предлагаемая идея</a:t>
            </a:r>
            <a:r>
              <a:rPr lang="ru-RU" sz="2400" dirty="0">
                <a:latin typeface="Arial"/>
                <a:cs typeface="Arial"/>
              </a:rPr>
              <a:t>: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0" i="0" u="none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Мы предлагаем установить зарядные станции по всему кампусу университета </a:t>
            </a:r>
            <a:r>
              <a:rPr lang="ru-RU" sz="2400" b="0" i="0" u="none" strike="noStrike" cap="none" spc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ИМиКН</a:t>
            </a:r>
            <a:r>
              <a:rPr lang="ru-RU" sz="2400" b="0" i="0" u="none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, особенно в тех зонах, где студенты часто проводят свое время - столовые, аудитории и коридоры. Это позволит студентам заряжать свои гаджеты во время учебы. Отслеживать устройства можно используя специальный чип, а выдавать переносные зарядные устройства возможно будет с помощью системы «Вместе». Вернуть повербанк можно на любую станцию.</a:t>
            </a:r>
            <a:endParaRPr sz="2000" dirty="0"/>
          </a:p>
          <a:p>
            <a:pPr>
              <a:defRPr/>
            </a:pPr>
            <a:endParaRPr lang="ru-RU" sz="24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sz="2400" dirty="0">
                <a:latin typeface="Arial"/>
                <a:cs typeface="Arial"/>
              </a:rPr>
              <a:t>ублей.</a:t>
            </a:r>
            <a:endParaRPr sz="2400" dirty="0"/>
          </a:p>
          <a:p>
            <a:pPr>
              <a:defRPr/>
            </a:pPr>
            <a:endParaRPr lang="ru-RU"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4749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 внешнего вида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18" y="1178559"/>
            <a:ext cx="586858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Зарядные станции с повербанками, в каждую из которых входит 10 повербанков со встроенными в них проводами для зарядки. 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Мобильное приложение для выдачи и отслеживания повербанков.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Возможность студентам заряжать свои гаджеты во время учебы</a:t>
            </a:r>
            <a:r>
              <a:rPr dirty="0"/>
              <a:t> в </a:t>
            </a:r>
            <a:r>
              <a:rPr dirty="0" err="1"/>
              <a:t>любой</a:t>
            </a:r>
            <a:r>
              <a:rPr dirty="0"/>
              <a:t> </a:t>
            </a:r>
            <a:r>
              <a:rPr dirty="0" err="1"/>
              <a:t>точке</a:t>
            </a:r>
            <a:r>
              <a:rPr dirty="0"/>
              <a:t> </a:t>
            </a:r>
            <a:r>
              <a:rPr dirty="0" err="1"/>
              <a:t>ИМиКНа</a:t>
            </a:r>
            <a:r>
              <a:rPr dirty="0"/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Скачать приложение с ресурса </a:t>
            </a: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«Вместе»</a:t>
            </a:r>
            <a:r>
              <a:rPr lang="en-US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;</a:t>
            </a:r>
            <a:br>
              <a:rPr lang="en-US" dirty="0"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Авторизоваться, используя корпоративную почту</a:t>
            </a:r>
            <a:r>
              <a:rPr lang="en-US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;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Выбрать станцию</a:t>
            </a:r>
            <a:r>
              <a:rPr lang="en-US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;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Взять повербанк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;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Зарядить свое устройство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;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6. Вернуть повербанк на эту или другую станцию</a:t>
            </a:r>
            <a:r>
              <a:rPr lang="en-US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46154307" name="Рисунок 44615430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1567" y="1876424"/>
            <a:ext cx="4264175" cy="30527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383089" y="979802"/>
            <a:ext cx="102487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 sz="1800" b="1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Новые и портативные источники энергии: </a:t>
            </a:r>
            <a:b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Технологии эффективного накопления и использования энергии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b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180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Зарядная станция</a:t>
            </a:r>
            <a:r>
              <a:rPr lang="ru-RU" dirty="0">
                <a:latin typeface="Arial"/>
                <a:ea typeface="Arial"/>
                <a:cs typeface="Arial"/>
              </a:rPr>
              <a:t> 8 штук</a:t>
            </a:r>
            <a:br>
              <a:rPr lang="ru-RU" dirty="0">
                <a:latin typeface="Arial"/>
                <a:ea typeface="Arial"/>
                <a:cs typeface="Arial"/>
              </a:rPr>
            </a:br>
            <a:r>
              <a:rPr lang="ru-RU" dirty="0">
                <a:latin typeface="Arial"/>
                <a:ea typeface="Arial"/>
                <a:cs typeface="Arial"/>
              </a:rPr>
              <a:t>Повербанк 1</a:t>
            </a:r>
            <a:r>
              <a:rPr lang="en-US" dirty="0">
                <a:latin typeface="Arial"/>
                <a:ea typeface="Arial"/>
                <a:cs typeface="Arial"/>
              </a:rPr>
              <a:t>0 </a:t>
            </a:r>
            <a:r>
              <a:rPr lang="ru-RU" dirty="0">
                <a:latin typeface="Arial"/>
                <a:ea typeface="Arial"/>
                <a:cs typeface="Arial"/>
              </a:rPr>
              <a:t>штук на 1 станцию</a:t>
            </a:r>
            <a:br>
              <a:rPr lang="en-US" dirty="0">
                <a:latin typeface="Arial"/>
                <a:ea typeface="Arial"/>
                <a:cs typeface="Arial"/>
              </a:rPr>
            </a:br>
            <a:r>
              <a:rPr lang="ru-RU" dirty="0">
                <a:latin typeface="Arial"/>
                <a:ea typeface="Arial"/>
                <a:cs typeface="Arial"/>
              </a:rPr>
              <a:t>Повербанк</a:t>
            </a:r>
            <a:r>
              <a:rPr lang="en-US" dirty="0">
                <a:latin typeface="Arial"/>
                <a:ea typeface="Arial"/>
                <a:cs typeface="Arial"/>
              </a:rPr>
              <a:t>:</a:t>
            </a:r>
            <a:endParaRPr lang="ru-RU" sz="1800" b="0" i="0" u="none" strike="noStrike" cap="none" spc="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Количество проводов - 2 в 1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Lightning+USB-С</a:t>
            </a:r>
            <a:endParaRPr sz="1800" b="0" i="0" u="none" strike="noStrike" cap="none" spc="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Размер</a:t>
            </a:r>
            <a:r>
              <a:rPr sz="180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- 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308 х 130 х 140 мм</a:t>
            </a:r>
            <a:endParaRPr sz="18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Тип батареи - Li-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polimer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Емкость - 10 000 мА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Размеры батареи - 136 х 70 х 15,5 мм</a:t>
            </a:r>
            <a:endParaRPr sz="18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Вес - 222 г.</a:t>
            </a:r>
            <a:b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Приложение</a:t>
            </a:r>
            <a:r>
              <a:rPr lang="en-US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ОС</a:t>
            </a:r>
            <a:r>
              <a:rPr lang="en-US" dirty="0">
                <a:latin typeface="Arial"/>
                <a:cs typeface="Arial"/>
              </a:rPr>
              <a:t>: Android/IOS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Уровень готовности технологии: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18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№ 2 (</a:t>
            </a:r>
            <a:r>
              <a:rPr sz="1800" b="0" i="0" u="none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Определены</a:t>
            </a:r>
            <a:r>
              <a:rPr sz="1800" b="0" i="0" u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целевые</a:t>
            </a:r>
            <a:r>
              <a:rPr sz="1800" b="0" i="0" u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области</a:t>
            </a:r>
            <a:r>
              <a:rPr sz="1800" b="0" i="0" u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применения</a:t>
            </a:r>
            <a:r>
              <a:rPr sz="1800" b="0" i="0" u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sz="1800" b="0" i="0" u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и </a:t>
            </a:r>
            <a:r>
              <a:rPr sz="1800" b="0" i="0" u="none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ее</a:t>
            </a:r>
            <a:r>
              <a:rPr sz="1800" b="0" i="0" u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критические</a:t>
            </a:r>
            <a:r>
              <a:rPr sz="1800" b="0" i="0" u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элементы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)</a:t>
            </a:r>
            <a:endParaRPr sz="18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/>
        </p:nvGraphicFramePr>
        <p:xfrm>
          <a:off x="282897" y="1147759"/>
          <a:ext cx="11627500" cy="4390093"/>
        </p:xfrm>
        <a:graphic>
          <a:graphicData uri="http://schemas.openxmlformats.org/drawingml/2006/table">
            <a:tbl>
              <a:tblPr firstRow="1" bandRow="1"/>
              <a:tblGrid>
                <a:gridCol w="1269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4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7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0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62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831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«Заряд везде»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Розетки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Личные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повербанки</a:t>
                      </a:r>
                      <a:endParaRPr sz="140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Get Power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Бери заряд</a:t>
                      </a:r>
                      <a:endParaRPr sz="140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468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Мобильность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Выданный повербанк легко переносить с собой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Привязана к определенной точке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Собственный повербанк легко переносить с собой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Выданный повербанк легко переносить с собой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Выданный повербанк легко переносить с собой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09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Доступность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Любым студентам, находящимся в </a:t>
                      </a: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ИМиКНе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Точки, где продуман выход розетки, отведенные для зарядки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Владельцу повербанка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определенных городах и специальных точках (есть в Тюмени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 нет в ИМиКНе</a:t>
                      </a: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определенных городах и специальных точках (есть в Тюмени, нет в ИМиКНе)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009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 для студентов, авторизованных на платформе «Вместе»</a:t>
                      </a:r>
                      <a:endParaRPr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Бесплатно, в местах предназначенных для зарядки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 повербанка</a:t>
                      </a:r>
                    </a:p>
                    <a:p>
                      <a:pPr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1000 до 20 000 руб.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Аренда 20 р за час, 50 за сутки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200 руб. за 24 часа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45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 ИМиКНа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Любой человек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Владелец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Жители города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Жители города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45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Автономность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10 000 мА</a:t>
                      </a:r>
                      <a:endParaRPr dirty="0"/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Пока есть ток и доступ к розетке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7 000 до 20 000 мА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10 000 мА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10 000 мА</a:t>
                      </a: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282897" y="5851819"/>
            <a:ext cx="11627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dirty="0">
                <a:latin typeface="Arial"/>
                <a:cs typeface="Arial"/>
              </a:rPr>
              <a:t>Уникальность нашего проекта: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ru-RU" sz="1400" dirty="0">
                <a:latin typeface="Arial"/>
                <a:cs typeface="Arial"/>
              </a:rPr>
              <a:t>Наш продукт доступен любым студентам, находящимся в </a:t>
            </a:r>
            <a:r>
              <a:rPr lang="ru-RU" sz="1400" dirty="0" err="1">
                <a:latin typeface="Arial"/>
                <a:cs typeface="Arial"/>
              </a:rPr>
              <a:t>ИМиКНе</a:t>
            </a:r>
            <a:r>
              <a:rPr lang="ru-RU" sz="1400" dirty="0">
                <a:latin typeface="Arial"/>
                <a:cs typeface="Arial"/>
              </a:rPr>
              <a:t>, бесплатен для студентов, авторизованных на платформе «Вместе». 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344918" y="1301752"/>
            <a:ext cx="567418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 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Cтуденты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ИМиКНа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сталкиваются с проблемой зарядки своих девайсов в течении учебного дня.</a:t>
            </a:r>
            <a:endParaRPr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Опрос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70 студентов</a:t>
            </a:r>
            <a:endParaRPr sz="2000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189094" y="1301752"/>
            <a:ext cx="487952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Как часто вы сталкиваетесь с тем, что ваши устройства разряжаются / не держат заряд в течении учебного дня?</a:t>
            </a:r>
            <a:endParaRPr sz="2000" dirty="0"/>
          </a:p>
          <a:p>
            <a:pPr>
              <a:defRPr/>
            </a:pP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2.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Пользуетесь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ли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повербанком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?</a:t>
            </a:r>
            <a:endParaRPr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3.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Оцените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удобство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расположения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и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использования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розеток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в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ИМиКНе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?</a:t>
            </a:r>
            <a:b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Считаете ли вы, что установка док-станций с повербанками в 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ИМиКНе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поможет решить проблему разрядки мобильных устройств студентов?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Готовы ли вы использовать док-станции с повербанками в 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ИМиКНе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 как часто?</a:t>
            </a:r>
            <a:b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6.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Испытываете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ли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трудность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с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зарядкой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своих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устройств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в </a:t>
            </a:r>
            <a:r>
              <a:rPr sz="20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ИМиКНе</a:t>
            </a:r>
            <a:r>
              <a:rPr sz="20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?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01415233" name="Группа 19"/>
          <p:cNvGrpSpPr/>
          <p:nvPr/>
        </p:nvGrpSpPr>
        <p:grpSpPr bwMode="auto">
          <a:xfrm>
            <a:off x="0" y="0"/>
            <a:ext cx="12192000" cy="797559"/>
            <a:chOff x="0" y="0"/>
            <a:chExt cx="12192000" cy="797559"/>
          </a:xfrm>
        </p:grpSpPr>
        <p:sp>
          <p:nvSpPr>
            <p:cNvPr id="831662355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81901045" name="Прямоугольник 7"/>
            <p:cNvSpPr/>
            <p:nvPr/>
          </p:nvSpPr>
          <p:spPr bwMode="auto">
            <a:xfrm>
              <a:off x="419313" y="330199"/>
              <a:ext cx="322812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11515796" name="TextBox 3"/>
            <p:cNvSpPr txBox="1"/>
            <p:nvPr/>
          </p:nvSpPr>
          <p:spPr bwMode="auto">
            <a:xfrm>
              <a:off x="542745" y="402363"/>
              <a:ext cx="2747514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ПРОВЕРКА ГИПОТЕЗЫ </a:t>
              </a:r>
              <a:endParaRPr/>
            </a:p>
          </p:txBody>
        </p:sp>
      </p:grpSp>
      <p:sp>
        <p:nvSpPr>
          <p:cNvPr id="1088405499" name="TextBox 20"/>
          <p:cNvSpPr txBox="1"/>
          <p:nvPr/>
        </p:nvSpPr>
        <p:spPr bwMode="auto">
          <a:xfrm>
            <a:off x="267234" y="960178"/>
            <a:ext cx="6046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результатам опроса гипотеза была подтверждена.</a:t>
            </a:r>
          </a:p>
        </p:txBody>
      </p:sp>
      <p:pic>
        <p:nvPicPr>
          <p:cNvPr id="254482415" name="Рисунок 2544824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" b="87"/>
          <a:stretch/>
        </p:blipFill>
        <p:spPr bwMode="auto">
          <a:xfrm>
            <a:off x="396768" y="2257425"/>
            <a:ext cx="4894881" cy="1685925"/>
          </a:xfrm>
          <a:prstGeom prst="rect">
            <a:avLst/>
          </a:prstGeom>
        </p:spPr>
      </p:pic>
      <p:sp>
        <p:nvSpPr>
          <p:cNvPr id="896580351" name="TextBox 896580350"/>
          <p:cNvSpPr txBox="1"/>
          <p:nvPr/>
        </p:nvSpPr>
        <p:spPr bwMode="auto">
          <a:xfrm>
            <a:off x="396768" y="1492131"/>
            <a:ext cx="5496388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53 % опрошенных жалуются на то, что их гаджеты разряжаются в течении учебного дня.</a:t>
            </a:r>
            <a:endParaRPr dirty="0"/>
          </a:p>
        </p:txBody>
      </p:sp>
      <p:sp>
        <p:nvSpPr>
          <p:cNvPr id="1807282278" name="TextBox 1807282277"/>
          <p:cNvSpPr txBox="1"/>
          <p:nvPr/>
        </p:nvSpPr>
        <p:spPr bwMode="auto">
          <a:xfrm>
            <a:off x="6697049" y="2085975"/>
            <a:ext cx="914400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326803466" name="Рисунок 326803465"/>
          <p:cNvPicPr>
            <a:picLocks noChangeAspect="1"/>
          </p:cNvPicPr>
          <p:nvPr/>
        </p:nvPicPr>
        <p:blipFill>
          <a:blip r:embed="rId3"/>
          <a:srcRect l="18497" t="32151" r="50131" b="4491"/>
          <a:stretch/>
        </p:blipFill>
        <p:spPr bwMode="auto">
          <a:xfrm>
            <a:off x="7611449" y="2120174"/>
            <a:ext cx="1824561" cy="1668882"/>
          </a:xfrm>
          <a:prstGeom prst="rect">
            <a:avLst/>
          </a:prstGeom>
        </p:spPr>
      </p:pic>
      <p:sp>
        <p:nvSpPr>
          <p:cNvPr id="691050784" name="TextBox 691050783"/>
          <p:cNvSpPr txBox="1"/>
          <p:nvPr/>
        </p:nvSpPr>
        <p:spPr bwMode="auto">
          <a:xfrm>
            <a:off x="6407042" y="1492131"/>
            <a:ext cx="5305130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 том, что большинство опрошенных не пользуются повербанками.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357782902" name="Рисунок 35778290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76"/>
          <a:stretch/>
        </p:blipFill>
        <p:spPr bwMode="auto">
          <a:xfrm>
            <a:off x="359006" y="4667249"/>
            <a:ext cx="5279324" cy="1861073"/>
          </a:xfrm>
          <a:prstGeom prst="rect">
            <a:avLst/>
          </a:prstGeom>
        </p:spPr>
      </p:pic>
      <p:sp>
        <p:nvSpPr>
          <p:cNvPr id="1863531977" name="TextBox 1863531976"/>
          <p:cNvSpPr txBox="1"/>
          <p:nvPr/>
        </p:nvSpPr>
        <p:spPr bwMode="auto">
          <a:xfrm>
            <a:off x="396768" y="4027650"/>
            <a:ext cx="5280044" cy="639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Большинство считает расположение зарядок неудобным</a:t>
            </a:r>
            <a:endParaRPr dirty="0"/>
          </a:p>
        </p:txBody>
      </p:sp>
      <p:pic>
        <p:nvPicPr>
          <p:cNvPr id="491418115" name="Рисунок 491418114"/>
          <p:cNvPicPr>
            <a:picLocks noChangeAspect="1"/>
          </p:cNvPicPr>
          <p:nvPr/>
        </p:nvPicPr>
        <p:blipFill>
          <a:blip r:embed="rId5"/>
          <a:srcRect l="645" t="29616" r="20694"/>
          <a:stretch/>
        </p:blipFill>
        <p:spPr bwMode="auto">
          <a:xfrm>
            <a:off x="6553672" y="4792670"/>
            <a:ext cx="4552129" cy="1861073"/>
          </a:xfrm>
          <a:prstGeom prst="rect">
            <a:avLst/>
          </a:prstGeom>
        </p:spPr>
      </p:pic>
      <p:sp>
        <p:nvSpPr>
          <p:cNvPr id="896432084" name="TextBox 896432083"/>
          <p:cNvSpPr txBox="1"/>
          <p:nvPr/>
        </p:nvSpPr>
        <p:spPr bwMode="auto">
          <a:xfrm>
            <a:off x="6407042" y="4027650"/>
            <a:ext cx="4996937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Больше половины опрошенных хотели бы пользоваться станциями зарядки.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48624" y="951862"/>
            <a:ext cx="11697419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рынка:</a:t>
            </a:r>
            <a:br>
              <a:rPr lang="ru-RU" sz="2000" dirty="0"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Тренд развития рынка повербанков для аренды является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растущим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С развитием технологий и увеличением потребления контента на мобильных устройствах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спрос на повербанки для аренды растет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Этот рынок привлекает потребителей своей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доступностью и удобством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позволяя им временно пользоваться повербанком без необходимости покупать его. Рост рынка повербанков для аренды также связан с увеличением популярности сервисов по аренде различных устройств, таких как аренда смартфонов, ноутбуков и т.д.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Однако стоит отметить, что рынок повербанков для аренды может быть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подвержен 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некоторым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сезонным колебаниям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Например, в периоды праздников, таких как Новый год, продажи и спрос могут увеличиваться из-за потребности в дополнительных аккумуляторах для питания мобильных устройств. В то же время, в периоды экономического спада спрос на аренду и покупку аксессуаров для мобильных устройств может снизиться.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рамках 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ТюмГУ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 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ИМиКНа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предложение аренды повербанков отсутствует.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 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Get Power, Бери Заряд.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6B53FFC-A0D5-7DC4-B52B-CB743FD7FB5B}"/>
              </a:ext>
            </a:extLst>
          </p:cNvPr>
          <p:cNvSpPr txBox="1"/>
          <p:nvPr/>
        </p:nvSpPr>
        <p:spPr>
          <a:xfrm>
            <a:off x="487551" y="875833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С</a:t>
            </a: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татистика запросов в Яндексе по</a:t>
            </a:r>
            <a:r>
              <a:rPr lang="ru-RU" b="1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 городам России</a:t>
            </a:r>
            <a:endParaRPr lang="ru-RU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DA0307-7D70-B937-D5BA-077517BB4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7551" y="1312427"/>
            <a:ext cx="7219309" cy="5215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F8A946-06A1-C975-7C45-BCABE294B6FA}"/>
              </a:ext>
            </a:extLst>
          </p:cNvPr>
          <p:cNvSpPr txBox="1"/>
          <p:nvPr/>
        </p:nvSpPr>
        <p:spPr>
          <a:xfrm>
            <a:off x="8001656" y="2690336"/>
            <a:ext cx="40048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Используя статистику запросов в Яндексе по Тюмени виден умеренный интерес к продукту среди людей - </a:t>
            </a: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12</a:t>
            </a:r>
            <a:r>
              <a:rPr lang="en-US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24</a:t>
            </a: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месячных запросов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6673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6805438" cy="25606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не монетизируется.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600 000 руб. на реализацию, от 17 500 до 20 000 руб. в месяц на поддержку (в течении 4 месяцев)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соц.сети, платформа «Вместе», ИМиКН.</a:t>
            </a:r>
            <a:endParaRPr/>
          </a:p>
        </p:txBody>
      </p:sp>
      <p:sp>
        <p:nvSpPr>
          <p:cNvPr id="2" name="TextBox 1"/>
          <p:cNvSpPr txBox="1"/>
          <p:nvPr/>
        </p:nvSpPr>
        <p:spPr bwMode="auto">
          <a:xfrm>
            <a:off x="325119" y="3861119"/>
            <a:ext cx="6747838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 Не позволим разрядиться вашему устройству в самый неподходящий момент.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Платформа «Вместе», корпоративная почта, стенды с повербанками в корпусе, посты в соц.сетях.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8" y="2992366"/>
            <a:ext cx="4272238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ТюмГУ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6076071"/>
            <a:ext cx="4444040" cy="579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6 месяцев.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987874"/>
              </p:ext>
            </p:extLst>
          </p:nvPr>
        </p:nvGraphicFramePr>
        <p:xfrm>
          <a:off x="419314" y="1127760"/>
          <a:ext cx="11371004" cy="4775964"/>
        </p:xfrm>
        <a:graphic>
          <a:graphicData uri="http://schemas.openxmlformats.org/drawingml/2006/table">
            <a:tbl>
              <a:tblPr/>
              <a:tblGrid>
                <a:gridCol w="2555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8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8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66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66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66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66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66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57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76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66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466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876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 неделя</a:t>
                      </a: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 неделя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3 неделя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4 неделя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 месяц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3 месяц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4 месяц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5 месяц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6 месяц</a:t>
                      </a:r>
                    </a:p>
                  </a:txBody>
                  <a:tcPr marL="15249" marR="15249" marT="10166" marB="1016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9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Реализация стратегии проекта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01.01.2024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07.01.2024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Бережной Д.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19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тестовой версии приложения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08.01.2024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14.01.2024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Орлов М. </a:t>
                      </a:r>
                      <a:b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Шейн К.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19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Выбор мест для установки зарядных станций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08.01.2024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14.01.2024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Николенко М.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75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Теоретическая реализация взаимодействия с корпоративными сервисами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ТюмГУ</a:t>
                      </a:r>
                      <a:endParaRPr lang="ru-RU" sz="1200" b="0" i="0" u="none" strike="noStrike" cap="none" spc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08.01.2024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14.01.2024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Орлов М.</a:t>
                      </a:r>
                      <a:b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Шейн К.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44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Согласование проекта с руководством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ИМиКНа</a:t>
                      </a:r>
                      <a:endParaRPr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15.01.2024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21.01.2024</a:t>
                      </a:r>
                      <a:endParaRPr lang="ru-RU" sz="1200" b="0" i="1" u="none" strike="noStrike" cap="none" spc="0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Бережной Д.</a:t>
                      </a: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9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приложения с трекингом повербанков</a:t>
                      </a:r>
                      <a:endParaRPr dirty="0"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</a:t>
                      </a: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28.01.2024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Орлов М.</a:t>
                      </a:r>
                      <a:b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Шейн К.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5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Поиск специалистов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22.01.2024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28.01.2024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Николенко М.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Закупка зарядных станций</a:t>
                      </a:r>
                      <a:endParaRPr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01.02.2024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29.02.2024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Завьялов И.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19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Обслуживание оборудования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01.02.2024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30.06.2024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Ражев И.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819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Тех.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поддежка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онлайн сервисов</a:t>
                      </a:r>
                      <a:endParaRPr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01.02.2024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30.06.2024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Ражев И.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190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Выход в операционную систему ТюмГУ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01.02.2024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 dirty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30.06.2024</a:t>
                      </a:r>
                      <a:endParaRPr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Бережной Д.</a:t>
                      </a: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2551645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552590927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840361566" name="Прямоугольник 7"/>
            <p:cNvSpPr/>
            <p:nvPr/>
          </p:nvSpPr>
          <p:spPr bwMode="auto">
            <a:xfrm>
              <a:off x="419313" y="330199"/>
              <a:ext cx="4466950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292099867" name="TextBox 3"/>
            <p:cNvSpPr txBox="1"/>
            <p:nvPr/>
          </p:nvSpPr>
          <p:spPr bwMode="auto">
            <a:xfrm>
              <a:off x="492112" y="402363"/>
              <a:ext cx="4394151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184405334" name="TextBox 5"/>
          <p:cNvSpPr txBox="1"/>
          <p:nvPr/>
        </p:nvSpPr>
        <p:spPr bwMode="auto">
          <a:xfrm>
            <a:off x="345438" y="6020383"/>
            <a:ext cx="5493142" cy="33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675 000 рублей.</a:t>
            </a:r>
            <a:endParaRPr/>
          </a:p>
        </p:txBody>
      </p:sp>
      <p:graphicFrame>
        <p:nvGraphicFramePr>
          <p:cNvPr id="1920230241" name="Таблиц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231894"/>
              </p:ext>
            </p:extLst>
          </p:nvPr>
        </p:nvGraphicFramePr>
        <p:xfrm>
          <a:off x="419313" y="1069855"/>
          <a:ext cx="11546523" cy="477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7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6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65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65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915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Расходы:</a:t>
                      </a:r>
                      <a:endParaRPr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Апрель</a:t>
                      </a:r>
                      <a:endParaRPr sz="18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15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приложения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15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Тех. поддержка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15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Оборудование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350 000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15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Обслуживание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68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Электричество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2 000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2 000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2 000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93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 sz="1400" b="1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93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Инвестиции</a:t>
                      </a:r>
                      <a:endParaRPr lang="ru-RU" sz="1400" b="1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350 000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17 500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17 500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915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6" y="1209036"/>
            <a:ext cx="1113076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150 активных пользователей приложения в месяц;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1000 установок в первый месяц;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Среднее время использование каждого повербанка более </a:t>
            </a:r>
            <a:r>
              <a:rPr lang="ru-RU" sz="2000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2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часов;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Общее количество зарядных циклов, произведенных повербанками более 600 за месяц.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200 использований одного повербанка в месяц.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</a:b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indent="-2838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Станции повысят комфорт студентов, находящихся в корпусе;</a:t>
            </a:r>
          </a:p>
          <a:p>
            <a:pPr marL="283879" marR="0" indent="-2838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Понизится уровень стресса, вызванного внешними раздражителями;</a:t>
            </a:r>
          </a:p>
          <a:p>
            <a:pPr marL="283879" marR="0" indent="-2838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Повысится среднее время работы студентов в 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ИМиКНе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;</a:t>
            </a:r>
          </a:p>
          <a:p>
            <a:pPr marL="283879" marR="0" indent="-2838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Повысится лояльность к университету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420650497" name="TextBox 420650496"/>
          <p:cNvSpPr txBox="1"/>
          <p:nvPr/>
        </p:nvSpPr>
        <p:spPr bwMode="auto">
          <a:xfrm>
            <a:off x="4430099" y="3829049"/>
            <a:ext cx="6801930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>
              <a:buAutoNum type="arabicPeriod"/>
              <a:defRPr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7898" y="1312555"/>
            <a:ext cx="115362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для реализации по следующим причинам:</a:t>
            </a:r>
            <a:endParaRPr sz="2000" dirty="0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удовлетворяет потребности пользователей в краткосрочной аренде дополнительных аккумуляторов для зарядки своих мобильных устройств;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предлагает удобство и доступность, что делает его привлекательным для потребителей;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может быть реализован небольшой командой при помощи команды поддержки «Вместе» и поддержкой 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ТюмГУ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b="0" i="0" u="none" strike="noStrike" cap="none" spc="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2000" dirty="0"/>
            </a:br>
            <a:endParaRPr sz="2000" dirty="0"/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увеличить количество зарядных станций с зарядными устройствами в 2 раза и увеличить их функциональность и качество. Планируется расширение сети станций на другие корпусы. Также будет сокращено среднее время ожидания доступного повербанка за счет увеличения их количества.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1609</Words>
  <Application>Microsoft Office PowerPoint</Application>
  <DocSecurity>0</DocSecurity>
  <PresentationFormat>Широкоэкранный</PresentationFormat>
  <Paragraphs>272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Times New Roman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Завьялов Илья Витальевич</cp:lastModifiedBy>
  <cp:revision>56</cp:revision>
  <dcterms:created xsi:type="dcterms:W3CDTF">2023-09-23T09:41:00Z</dcterms:created>
  <dcterms:modified xsi:type="dcterms:W3CDTF">2023-10-25T19:34:58Z</dcterms:modified>
  <cp:category/>
  <dc:identifier/>
  <cp:contentStatus/>
  <dc:language/>
  <cp:version/>
</cp:coreProperties>
</file>