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0" r:id="rId1"/>
    <p:sldMasterId id="2147483718" r:id="rId2"/>
    <p:sldMasterId id="2147483735" r:id="rId3"/>
  </p:sldMasterIdLst>
  <p:notesMasterIdLst>
    <p:notesMasterId r:id="rId10"/>
  </p:notesMasterIdLst>
  <p:sldIdLst>
    <p:sldId id="256" r:id="rId4"/>
    <p:sldId id="257" r:id="rId5"/>
    <p:sldId id="258" r:id="rId6"/>
    <p:sldId id="260" r:id="rId7"/>
    <p:sldId id="261" r:id="rId8"/>
    <p:sldId id="262" r:id="rId9"/>
  </p:sldIdLst>
  <p:sldSz cx="9144000" cy="5143500" type="screen16x9"/>
  <p:notesSz cx="6858000" cy="9144000"/>
  <p:embeddedFontLst>
    <p:embeddedFont>
      <p:font typeface="Calibri" pitchFamily="34" charset="0"/>
      <p:regular r:id="rId11"/>
      <p:bold r:id="rId12"/>
      <p:italic r:id="rId13"/>
      <p:boldItalic r:id="rId14"/>
    </p:embeddedFont>
    <p:embeddedFont>
      <p:font typeface="Calibri Light" pitchFamily="34" charset="0"/>
      <p:regular r:id="rId15"/>
      <p: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367" autoAdjust="0"/>
  </p:normalViewPr>
  <p:slideViewPr>
    <p:cSldViewPr snapToGrid="0">
      <p:cViewPr>
        <p:scale>
          <a:sx n="70" d="100"/>
          <a:sy n="70" d="100"/>
        </p:scale>
        <p:origin x="-426" y="-3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99228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FF0000"/>
                </a:solidFill>
              </a:rPr>
              <a:t>ПЕРЕД ТЕМ, КАК ПРИСТУПИТЬ К РАБОТЕ, ПРОЧИТАЙТЕ ЗАМЕТКИ ДОКЛАДЧИКА НА ЭТОМ И ОСТАЛЬНЫХ СЛАЙДАХ</a:t>
            </a:r>
            <a:endParaRPr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Коллеги, перед вами шаблон презентации на финальную презентацию проектов в вузе.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Шаблон мы даём не просто так: </a:t>
            </a:r>
            <a:r>
              <a:rPr lang="ru" b="1">
                <a:solidFill>
                  <a:schemeClr val="dk1"/>
                </a:solidFill>
              </a:rPr>
              <a:t>вам он поможет сказать всё, что нужно, и уложиться в отведённое время, а экспертам облегчит восприятие и обратную связь</a:t>
            </a:r>
            <a:r>
              <a:rPr lang="ru">
                <a:solidFill>
                  <a:schemeClr val="dk1"/>
                </a:solidFill>
              </a:rPr>
              <a:t>. Пожалуйста, следуйте ему — не нужно менять местами слайды и добавлять информацию, которую мы не запрашиваем.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Тем не менее, у вас есть простор для творчества: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>
                <a:solidFill>
                  <a:schemeClr val="dk1"/>
                </a:solidFill>
              </a:rPr>
              <a:t>вы можете поменять тему (цвета, шрифты, фон), но не переусердствуйте с форматированием — сначала доделайте содержание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>
                <a:solidFill>
                  <a:schemeClr val="dk1"/>
                </a:solidFill>
              </a:rPr>
              <a:t>вы можете добавить логотип вуза / факультета / команды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>
                <a:solidFill>
                  <a:schemeClr val="dk1"/>
                </a:solidFill>
              </a:rPr>
              <a:t>вы можете менять заголовки слайдов, если это необходимо, но не меняйте их порядок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>
                <a:solidFill>
                  <a:schemeClr val="dk1"/>
                </a:solidFill>
              </a:rPr>
              <a:t>мы рекомендуем использовать иллюстрации и схемы, имеющие отношение к вашему проекту — но они должны </a:t>
            </a:r>
            <a:r>
              <a:rPr lang="ru" b="1">
                <a:solidFill>
                  <a:schemeClr val="dk1"/>
                </a:solidFill>
              </a:rPr>
              <a:t>помогать </a:t>
            </a:r>
            <a:r>
              <a:rPr lang="ru">
                <a:solidFill>
                  <a:schemeClr val="dk1"/>
                </a:solidFill>
              </a:rPr>
              <a:t>воспринимать информацию, а не запутывать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>
                <a:solidFill>
                  <a:schemeClr val="dk1"/>
                </a:solidFill>
              </a:rPr>
              <a:t>вы можете разбить информацию с одного слайда на несколько для упрощения восприятия написанного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 b="1">
              <a:solidFill>
                <a:srgbClr val="0000FF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a5e60d0ca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a5e60d0ca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lang="ru" b="1">
                <a:solidFill>
                  <a:schemeClr val="dk1"/>
                </a:solidFill>
              </a:rPr>
              <a:t>проблемы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a5e60d0ca3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a5e60d0ca3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Ваше решение — ответ на запрос заказчика / пользователя.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Обратите внимание на то, что решение должно решать проблему! Если это не так, это сигнал к тому, что нужно пересмотреть либо проблему, либо решение.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Решение — это конечная цель, ради которой и создавался ваш проект. Возможно, она лежит за пределами проектного интенсива.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05f614cd96_1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05f614cd96_1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Расскажите на слайде про модель и способ монетизации решения, если вы собираетесь продолжать работать над нам за пределами интенсива. Если у вас заказной проект, на слайде напишите про перспективы взаимодействия с заказчиком: собираетесь внедрять / работа окончена / вас пригласили на стажировку/работу / другое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5e60d0ca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a5e60d0ca3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Напишите о ваших планах на будущее в связи с реализацией проекта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проект выходит за рамки интенсива, будете ли вы продолжать?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Как вы сами оцениваете его перспективность?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Планируете ли подавать заявки на гранты / конкурсы / в акселераторы?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Что-то другое на ваше усмотрение.</a:t>
            </a:r>
            <a:br>
              <a:rPr lang="ru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9c25a0b61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9c25a0b61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0366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290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Christophe\Desktop\NEW SHOWEET\CHIMIE\fond_medecin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75" y="-2382"/>
            <a:ext cx="9150350" cy="514826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1553759"/>
            <a:ext cx="7772400" cy="1102519"/>
          </a:xfrm>
        </p:spPr>
        <p:txBody>
          <a:bodyPr>
            <a:normAutofit/>
          </a:bodyPr>
          <a:lstStyle>
            <a:lvl1pPr>
              <a:defRPr sz="4000" b="1" cap="sm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71604" y="910817"/>
            <a:ext cx="6400800" cy="535785"/>
          </a:xfrm>
        </p:spPr>
        <p:txBody>
          <a:bodyPr anchor="ctr"/>
          <a:lstStyle>
            <a:lvl1pPr marL="0" indent="0" algn="ctr">
              <a:buNone/>
              <a:defRPr cap="small" baseline="0">
                <a:solidFill>
                  <a:srgbClr val="0195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Your logo here</a:t>
            </a:r>
            <a:endParaRPr lang="en-US" noProof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Christophe\Desktop\NEW SHOWEET\CHIMIE\fond_medecin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75" y="-2382"/>
            <a:ext cx="9150350" cy="514826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205979"/>
            <a:ext cx="6929486" cy="857250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8794" y="1200151"/>
            <a:ext cx="6929486" cy="3394472"/>
          </a:xfrm>
        </p:spPr>
        <p:txBody>
          <a:bodyPr/>
          <a:lstStyle>
            <a:lvl1pPr algn="l">
              <a:defRPr>
                <a:solidFill>
                  <a:srgbClr val="0195FF"/>
                </a:solidFill>
              </a:defRPr>
            </a:lvl1pPr>
            <a:lvl2pPr algn="l">
              <a:defRPr>
                <a:solidFill>
                  <a:srgbClr val="0195FF"/>
                </a:solidFill>
              </a:defRPr>
            </a:lvl2pPr>
            <a:lvl3pPr algn="l">
              <a:defRPr>
                <a:solidFill>
                  <a:srgbClr val="0195FF"/>
                </a:solidFill>
              </a:defRPr>
            </a:lvl3pPr>
            <a:lvl4pPr algn="l">
              <a:defRPr>
                <a:solidFill>
                  <a:srgbClr val="0195FF"/>
                </a:solidFill>
              </a:defRPr>
            </a:lvl4pPr>
            <a:lvl5pPr algn="l">
              <a:defRPr>
                <a:solidFill>
                  <a:srgbClr val="0195FF"/>
                </a:solidFill>
              </a:defRPr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86314" y="4767263"/>
            <a:ext cx="2895600" cy="273844"/>
          </a:xfrm>
        </p:spPr>
        <p:txBody>
          <a:bodyPr/>
          <a:lstStyle>
            <a:lvl1pPr algn="r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15314" y="4767263"/>
            <a:ext cx="1042966" cy="27384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Christophe\Desktop\NEW SHOWEET\CHIMIE\fond_medecin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75" y="-2382"/>
            <a:ext cx="9150350" cy="514826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1553759"/>
            <a:ext cx="7772400" cy="1102519"/>
          </a:xfrm>
        </p:spPr>
        <p:txBody>
          <a:bodyPr>
            <a:normAutofit/>
          </a:bodyPr>
          <a:lstStyle>
            <a:lvl1pPr>
              <a:defRPr sz="4000" b="1" cap="sm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71604" y="910817"/>
            <a:ext cx="6400800" cy="535785"/>
          </a:xfrm>
        </p:spPr>
        <p:txBody>
          <a:bodyPr anchor="ctr"/>
          <a:lstStyle>
            <a:lvl1pPr marL="0" indent="0" algn="ctr">
              <a:buNone/>
              <a:defRPr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Your logo here</a:t>
            </a:r>
            <a:endParaRPr lang="en-US" noProof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Christophe\Desktop\NEW SHOWEET\CHIMIE\fond_medecin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75" y="-2382"/>
            <a:ext cx="9150350" cy="514826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205979"/>
            <a:ext cx="6929486" cy="857250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8794" y="1200151"/>
            <a:ext cx="6929486" cy="339447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86314" y="4767263"/>
            <a:ext cx="2895600" cy="27384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15314" y="4767263"/>
            <a:ext cx="1042966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FA1CE-C640-4CE1-8D0A-EAE11EE2827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86E5-36B4-4750-9BD9-353AA4FBC1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792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465516"/>
            <a:ext cx="5770984" cy="216024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2309"/>
            <a:ext cx="5770984" cy="463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622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177-974C-4DFF-8018-50F0537E1BC0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00363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1" y="1369219"/>
            <a:ext cx="2900363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177-974C-4DFF-8018-50F0537E1BC0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177-974C-4DFF-8018-50F0537E1BC0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177-974C-4DFF-8018-50F0537E1BC0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177-974C-4DFF-8018-50F0537E1BC0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177-974C-4DFF-8018-50F0537E1BC0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177-974C-4DFF-8018-50F0537E1BC0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177-974C-4DFF-8018-50F0537E1BC0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273844"/>
            <a:ext cx="1478756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9" y="273844"/>
            <a:ext cx="4321969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177-974C-4DFF-8018-50F0537E1BC0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5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noProof="0" smtClean="0"/>
              <a:t>Образец заголовка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F3177-974C-4DFF-8018-50F0537E1BC0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FA1CE-C640-4CE1-8D0A-EAE11EE2827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786E5-36B4-4750-9BD9-353AA4FBC1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8473622" y="4315319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75492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F3177-974C-4DFF-8018-50F0537E1BC0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709684" y="1337481"/>
            <a:ext cx="8106770" cy="21972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4200" b="1" dirty="0">
                <a:latin typeface="Times New Roman" pitchFamily="18" charset="0"/>
                <a:cs typeface="Times New Roman" pitchFamily="18" charset="0"/>
              </a:rPr>
              <a:t>Создание биологически-активной добавки для улучшения физиологического состояния собак</a:t>
            </a:r>
            <a:endParaRPr sz="4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61826" y="342439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ФГБОУ ВО Воронежский государственный аграрный университет имени императора Петра I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dirty="0"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4294967295"/>
          </p:nvPr>
        </p:nvSpPr>
        <p:spPr>
          <a:xfrm>
            <a:off x="354843" y="4351338"/>
            <a:ext cx="8521700" cy="792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 smtClean="0">
                <a:latin typeface="Times New Roman" pitchFamily="18" charset="0"/>
                <a:cs typeface="Times New Roman" pitchFamily="18" charset="0"/>
              </a:rPr>
              <a:t>Инициативная разработка</a:t>
            </a:r>
            <a:endParaRPr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114" y="0"/>
            <a:ext cx="12573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1975" y1="28611" x2="31975" y2="28611"/>
                        <a14:foregroundMark x1="34815" y1="26204" x2="52963" y2="23981"/>
                        <a14:foregroundMark x1="57407" y1="24352" x2="76790" y2="31574"/>
                        <a14:foregroundMark x1="64321" y1="25185" x2="77531" y2="33241"/>
                        <a14:foregroundMark x1="78889" y1="34537" x2="85802" y2="46296"/>
                        <a14:foregroundMark x1="86173" y1="47593" x2="83580" y2="60741"/>
                        <a14:foregroundMark x1="80617" y1="64259" x2="60247" y2="74630"/>
                        <a14:foregroundMark x1="61605" y1="75093" x2="37037" y2="74444"/>
                        <a14:foregroundMark x1="22099" y1="63889" x2="39259" y2="73611"/>
                        <a14:foregroundMark x1="35679" y1="26204" x2="20494" y2="36852"/>
                        <a14:foregroundMark x1="32840" y1="28981" x2="19753" y2="39537"/>
                        <a14:foregroundMark x1="19753" y1="37778" x2="15309" y2="504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42" y="-390898"/>
            <a:ext cx="1514103" cy="20188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1021278" y="445025"/>
            <a:ext cx="781102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Проблема </a:t>
            </a:r>
            <a:r>
              <a:rPr lang="ru" dirty="0" smtClean="0">
                <a:latin typeface="Times New Roman" pitchFamily="18" charset="0"/>
                <a:cs typeface="Times New Roman" pitchFamily="18" charset="0"/>
              </a:rPr>
              <a:t>пользователя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4096987" y="1128724"/>
            <a:ext cx="4892633" cy="36807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Питомники для собак сталкиваются с проблемой выращиванием щенков, физиологическое состояние которых отличается от состояния сверстников, что в свою очередь влияет на продажи этих животных в двух-трехмесячном возрасте. По результатам анализа крови собак было выявлено, что показатели гемоглобина у таких щенков находятся на нижней границе нормы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4188" y1="79686" x2="37778" y2="81257"/>
                        <a14:foregroundMark x1="37350" y1="81257" x2="38889" y2="81466"/>
                        <a14:foregroundMark x1="25897" y1="84921" x2="28718" y2="86387"/>
                        <a14:foregroundMark x1="64615" y1="21571" x2="64359" y2="26073"/>
                        <a14:backgroundMark x1="57949" y1="28586" x2="57949" y2="34450"/>
                        <a14:backgroundMark x1="58462" y1="28586" x2="58889" y2="26073"/>
                        <a14:backgroundMark x1="57350" y1="35812" x2="56410" y2="39058"/>
                        <a14:backgroundMark x1="28547" y1="80105" x2="30940" y2="83560"/>
                        <a14:backgroundMark x1="61880" y1="21675" x2="62821" y2="23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90" t="19393" r="20036" b="10188"/>
          <a:stretch/>
        </p:blipFill>
        <p:spPr>
          <a:xfrm>
            <a:off x="475013" y="1425039"/>
            <a:ext cx="3728852" cy="36219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1116280" y="445025"/>
            <a:ext cx="771601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Решение</a:t>
            </a:r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1911927" y="1152475"/>
            <a:ext cx="6920372" cy="28257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Пониженный гемоглобин у собаки сопровождается рядом симптомов, которые могут появляться комплексно и по отдельности, усиливаться и исчезать при смене кормления, условий содержания, эмоционального состояния животного.</a:t>
            </a:r>
          </a:p>
          <a:p>
            <a:pPr marL="0" lvl="0" indent="45720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Наша биологически-активная добавка компенсирует недостаток  гемоглобина и витаминов в организме собак, она воздействует только на те элементы, которые находятся в дефиците, не приводя к избытку элементов, находящихся в норме, что приведет к улучшению физического и умственного развития</a:t>
            </a: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962" b="98289" l="4429" r="925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737" y="3147062"/>
            <a:ext cx="2656856" cy="19964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431" b="70005" l="45600" r="67800">
                        <a14:foregroundMark x1="49533" y1="53495" x2="55767" y2="52058"/>
                        <a14:foregroundMark x1="57867" y1="52652" x2="63100" y2="55032"/>
                        <a14:foregroundMark x1="58033" y1="52504" x2="61667" y2="53198"/>
                        <a14:foregroundMark x1="53733" y1="44373" x2="55767" y2="44522"/>
                        <a14:foregroundMark x1="55067" y1="45811" x2="57367" y2="50372"/>
                        <a14:foregroundMark x1="46867" y1="57164" x2="47533" y2="62419"/>
                        <a14:backgroundMark x1="50933" y1="46059" x2="54500" y2="49777"/>
                        <a14:backgroundMark x1="46200" y1="58751" x2="47033" y2="640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60" t="40288" r="29424" b="28081"/>
          <a:stretch/>
        </p:blipFill>
        <p:spPr>
          <a:xfrm>
            <a:off x="7421526" y="3765546"/>
            <a:ext cx="1907437" cy="14635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1045028" y="445025"/>
            <a:ext cx="778727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Экономика </a:t>
            </a:r>
            <a:r>
              <a:rPr lang="ru" dirty="0" smtClean="0">
                <a:latin typeface="Times New Roman" pitchFamily="18" charset="0"/>
                <a:cs typeface="Times New Roman" pitchFamily="18" charset="0"/>
              </a:rPr>
              <a:t>проекта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009934"/>
            <a:ext cx="8520600" cy="35590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 smtClean="0"/>
              <a:t>  </a:t>
            </a:r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3581"/>
            <a:ext cx="8937625" cy="4106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1128156" y="445025"/>
            <a:ext cx="77041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Перспективы развития проекта за пределами </a:t>
            </a:r>
            <a:r>
              <a:rPr lang="ru" dirty="0" smtClean="0">
                <a:latin typeface="Times New Roman" pitchFamily="18" charset="0"/>
                <a:cs typeface="Times New Roman" pitchFamily="18" charset="0"/>
              </a:rPr>
              <a:t>акселератора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1674422" y="1480876"/>
            <a:ext cx="7469578" cy="16067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Питомник заинтересован нашей добавкой и готов помочь нам в развитие проекта.</a:t>
            </a:r>
          </a:p>
          <a:p>
            <a:pPr marL="0" lvl="0" indent="457200">
              <a:spcAft>
                <a:spcPts val="1600"/>
              </a:spcAft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Наша команда настроена на реализацию проекта и выхода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рынок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000" b="85250" l="6000" r="94900">
                        <a14:foregroundMark x1="22967" y1="45150" x2="31500" y2="74300"/>
                        <a14:foregroundMark x1="46533" y1="49100" x2="47767" y2="81550"/>
                        <a14:foregroundMark x1="48467" y1="81350" x2="57267" y2="80700"/>
                        <a14:foregroundMark x1="76167" y1="69150" x2="72833" y2="84450"/>
                        <a14:foregroundMark x1="73000" y1="68950" x2="74500" y2="68950"/>
                        <a14:foregroundMark x1="85267" y1="84250" x2="89100" y2="84650"/>
                        <a14:foregroundMark x1="38000" y1="44750" x2="38933" y2="47650"/>
                        <a14:foregroundMark x1="84300" y1="23900" x2="88300" y2="26750"/>
                        <a14:foregroundMark x1="84300" y1="24500" x2="82067" y2="27800"/>
                        <a14:foregroundMark x1="40333" y1="30100" x2="42533" y2="36300"/>
                        <a14:foregroundMark x1="38800" y1="30300" x2="38533" y2="32950"/>
                        <a14:foregroundMark x1="48200" y1="35750" x2="48767" y2="41750"/>
                        <a14:foregroundMark x1="58067" y1="30950" x2="58800" y2="42900"/>
                        <a14:foregroundMark x1="38233" y1="30100" x2="37567" y2="31950"/>
                        <a14:foregroundMark x1="40133" y1="29350" x2="41167" y2="29650"/>
                        <a14:foregroundMark x1="46767" y1="33950" x2="49333" y2="35050"/>
                        <a14:foregroundMark x1="46200" y1="33800" x2="44867" y2="34900"/>
                        <a14:foregroundMark x1="56167" y1="30800" x2="59467" y2="30650"/>
                        <a14:foregroundMark x1="55700" y1="30500" x2="55300" y2="31500"/>
                        <a14:foregroundMark x1="65067" y1="31100" x2="67833" y2="30350"/>
                        <a14:foregroundMark x1="70100" y1="43050" x2="70967" y2="44150"/>
                        <a14:foregroundMark x1="64900" y1="30800" x2="66133" y2="29950"/>
                        <a14:foregroundMark x1="63833" y1="38050" x2="63833" y2="43300"/>
                        <a14:foregroundMark x1="63733" y1="34350" x2="63067" y2="39600"/>
                        <a14:foregroundMark x1="59200" y1="31800" x2="60233" y2="40600"/>
                        <a14:foregroundMark x1="63933" y1="32500" x2="63667" y2="34050"/>
                        <a14:foregroundMark x1="66033" y1="29650" x2="66767" y2="29350"/>
                        <a14:backgroundMark x1="18700" y1="24700" x2="19100" y2="37300"/>
                        <a14:backgroundMark x1="33033" y1="24300" x2="34000" y2="35850"/>
                        <a14:backgroundMark x1="41567" y1="27600" x2="62233" y2="24900"/>
                        <a14:backgroundMark x1="54100" y1="28200" x2="53567" y2="45350"/>
                        <a14:backgroundMark x1="41167" y1="28250" x2="44867" y2="32100"/>
                        <a14:backgroundMark x1="48667" y1="31350" x2="52467" y2="39350"/>
                        <a14:backgroundMark x1="56933" y1="27950" x2="66700" y2="24250"/>
                        <a14:backgroundMark x1="43267" y1="32100" x2="43567" y2="38900"/>
                        <a14:backgroundMark x1="61767" y1="30800" x2="61933" y2="40350"/>
                        <a14:backgroundMark x1="61767" y1="40200" x2="61867" y2="420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0" t="21189" r="4825" b="14729"/>
          <a:stretch/>
        </p:blipFill>
        <p:spPr>
          <a:xfrm>
            <a:off x="2796137" y="2648190"/>
            <a:ext cx="5762570" cy="272732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1388853" y="649853"/>
            <a:ext cx="7659108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 dirty="0">
                <a:latin typeface="Times New Roman" pitchFamily="18" charset="0"/>
                <a:cs typeface="Times New Roman" pitchFamily="18" charset="0"/>
              </a:rPr>
              <a:t>Команда</a:t>
            </a:r>
            <a:r>
              <a:rPr lang="ru" dirty="0">
                <a:latin typeface="Times New Roman" pitchFamily="18" charset="0"/>
                <a:cs typeface="Times New Roman" pitchFamily="18" charset="0"/>
              </a:rPr>
              <a:t> проекта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4294967295"/>
          </p:nvPr>
        </p:nvSpPr>
        <p:spPr>
          <a:xfrm>
            <a:off x="1395413" y="1038225"/>
            <a:ext cx="7748587" cy="353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 smtClean="0"/>
              <a:t> 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2061198" y="1345978"/>
            <a:ext cx="65232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Баскакова Алёна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зооинженер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кинолог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Труфакина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Анастасия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зооинженер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кинолог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Еремичев Егор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зооинженер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Маркова Евгения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зооинженер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кинолог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Пегусов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Александр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зооинженер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Скиданова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Марина – ветеринарный врач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Харитонов Артем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зооинженер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9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579</Template>
  <TotalTime>81</TotalTime>
  <Words>764</Words>
  <Application>Microsoft Office PowerPoint</Application>
  <PresentationFormat>Экран (16:9)</PresentationFormat>
  <Paragraphs>61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Custom Design</vt:lpstr>
      <vt:lpstr>Blank</vt:lpstr>
      <vt:lpstr>491</vt:lpstr>
      <vt:lpstr>Создание биологически-активной добавки для улучшения физиологического состояния собак</vt:lpstr>
      <vt:lpstr>Проблема пользователя</vt:lpstr>
      <vt:lpstr>Решение</vt:lpstr>
      <vt:lpstr>Экономика проекта</vt:lpstr>
      <vt:lpstr>Перспективы развития проекта за пределами акселератора</vt:lpstr>
      <vt:lpstr>Команда проекта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Дарья Алексеевна Ж.</dc:creator>
  <cp:lastModifiedBy>User</cp:lastModifiedBy>
  <cp:revision>10</cp:revision>
  <dcterms:modified xsi:type="dcterms:W3CDTF">2022-12-07T17:26:44Z</dcterms:modified>
</cp:coreProperties>
</file>