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291" r:id="rId5"/>
    <p:sldId id="296" r:id="rId6"/>
    <p:sldId id="301" r:id="rId7"/>
    <p:sldId id="307" r:id="rId8"/>
    <p:sldId id="306" r:id="rId9"/>
    <p:sldId id="267" r:id="rId10"/>
    <p:sldId id="268" r:id="rId11"/>
    <p:sldId id="308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8F00FF"/>
    <a:srgbClr val="FF2F2D"/>
    <a:srgbClr val="FD493D"/>
    <a:srgbClr val="FCAF17"/>
    <a:srgbClr val="9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5300" autoAdjust="0"/>
  </p:normalViewPr>
  <p:slideViewPr>
    <p:cSldViewPr snapToGrid="0" snapToObjects="1" showGuides="1">
      <p:cViewPr varScale="1">
        <p:scale>
          <a:sx n="92" d="100"/>
          <a:sy n="92" d="100"/>
        </p:scale>
        <p:origin x="84" y="19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Разработка биотехнологий переработки винного камня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Пономарева София Александровна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09152" y="1150301"/>
            <a:ext cx="9050136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Разработка биотехнологий переработки винного камня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2582358"/>
            <a:ext cx="5889917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Проект по разработке биотехнологий переработки винного камня направлен на создание эффективного и экологически чистого процесса преобразования винного камня в ценные продукты. Целью проекта является использование микроорганизмов для извлечения полезных веществ из винного камня, таких как винная кислота, которая широко применяется в пищевой, фармацевтической и косметической промышленности. Ожидаемыми результатами проекта являются разработка эффективных биотехнологических процессов, снижение затрат на производство и создание новых возможностей для утилизации отходов виноделия. Предполагаемые потребительские сегменты проекта включают производителей пищевых добавок, фармацевтических и косметических компаний, а также предприятия виноделия.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Аннотация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89D348-0892-D181-18AE-2952B633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213" y="1863306"/>
            <a:ext cx="2619148" cy="18115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B8489C-F80D-2CA2-2F89-3B5F5407E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004" y="4535777"/>
            <a:ext cx="2889565" cy="1822749"/>
          </a:xfrm>
          <a:prstGeom prst="rect">
            <a:avLst/>
          </a:prstGeom>
        </p:spPr>
      </p:pic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0244997C-0DD5-DD6B-9777-3BC98367782B}"/>
              </a:ext>
            </a:extLst>
          </p:cNvPr>
          <p:cNvSpPr/>
          <p:nvPr/>
        </p:nvSpPr>
        <p:spPr>
          <a:xfrm>
            <a:off x="9254786" y="3808520"/>
            <a:ext cx="235443" cy="579338"/>
          </a:xfrm>
          <a:prstGeom prst="down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39889" y="2744600"/>
            <a:ext cx="4345769" cy="2739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ИСПОЛЬЗОВАНИЕ В ТАКИХ ОТРАСЛЯХ КАК: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Производство вин</a:t>
            </a:r>
            <a:endParaRPr sz="12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Производство пищевых продуктов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Фармацевтические компании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Косметические компании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>
              <a:latin typeface="Times New Roman" panose="02020603050405020304" pitchFamily="18" charset="0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Производители бытовой химии</a:t>
            </a: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868698" y="2623159"/>
            <a:ext cx="5227302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Производство винной кислоты из винного камня в России может быть актуальным, т.к. на этот продукт есть спрос.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Винная кислота используется в пищевой промышленности, например, для регулирования кислотности продуктов. Также её применяют в фармацевтике, косметической и химической промышленности.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85091" y="1355281"/>
            <a:ext cx="1131936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Нужный продукт!				Сектор рынка - </a:t>
            </a:r>
            <a:r>
              <a:rPr lang="en-US" sz="3600" dirty="0"/>
              <a:t>B2B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потребительские сегменты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6B0D7D-04F0-C7B7-EDDD-71C1D6C7F610}"/>
              </a:ext>
            </a:extLst>
          </p:cNvPr>
          <p:cNvSpPr txBox="1"/>
          <p:nvPr/>
        </p:nvSpPr>
        <p:spPr>
          <a:xfrm>
            <a:off x="4494863" y="6334540"/>
            <a:ext cx="3414917" cy="383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20"/>
              </a:spcBef>
              <a:spcAft>
                <a:spcPts val="5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Косметические компании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CF7C53-007B-B11D-57D8-FA2BD1E08310}"/>
              </a:ext>
            </a:extLst>
          </p:cNvPr>
          <p:cNvSpPr txBox="1"/>
          <p:nvPr/>
        </p:nvSpPr>
        <p:spPr>
          <a:xfrm>
            <a:off x="500978" y="1637569"/>
            <a:ext cx="378124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20"/>
              </a:spcBef>
              <a:spcAft>
                <a:spcPts val="5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Производители вин: Винная кислота, полученная из винного камня, может быть использована в процессе производства вин для регулирования кислотности и улучшения вкусовых характеристик.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0EFFA5-5105-717B-52BB-AEE4E0E19516}"/>
              </a:ext>
            </a:extLst>
          </p:cNvPr>
          <p:cNvSpPr txBox="1"/>
          <p:nvPr/>
        </p:nvSpPr>
        <p:spPr>
          <a:xfrm>
            <a:off x="7608499" y="1568608"/>
            <a:ext cx="3972376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>
              <a:spcBef>
                <a:spcPts val="20"/>
              </a:spcBef>
              <a:spcAft>
                <a:spcPts val="5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Производители пищевых продуктов: Винная кислота может быть использована как природный консервант и регулятор кислотности в различных пищевых продуктах, таких как соки, консервы, маринады и соусы.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B442B6-7F91-B8F9-9534-68EA29F12B78}"/>
              </a:ext>
            </a:extLst>
          </p:cNvPr>
          <p:cNvSpPr txBox="1"/>
          <p:nvPr/>
        </p:nvSpPr>
        <p:spPr>
          <a:xfrm>
            <a:off x="647231" y="6348978"/>
            <a:ext cx="3634991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20"/>
              </a:spcBef>
              <a:spcAft>
                <a:spcPts val="5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Фармацевтические компании.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C8F147-839F-C14D-840B-D6B2F6A64AA6}"/>
              </a:ext>
            </a:extLst>
          </p:cNvPr>
          <p:cNvSpPr txBox="1"/>
          <p:nvPr/>
        </p:nvSpPr>
        <p:spPr>
          <a:xfrm>
            <a:off x="8098326" y="6321496"/>
            <a:ext cx="612475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20"/>
              </a:spcBef>
              <a:spcAft>
                <a:spcPts val="5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Производители бытовой химии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56DB26C-94BE-F267-3DC4-8109AAAE6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200" y="1637569"/>
            <a:ext cx="2288320" cy="202085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CDA5E44-FBB3-E29B-4635-12168693F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83" y="3914865"/>
            <a:ext cx="2945921" cy="202085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3F48E72-3934-3C75-D410-84B14EE2E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085" y="3874017"/>
            <a:ext cx="2162980" cy="210233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437BCF5-1B23-F2A2-80BE-7F615C916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46" y="3914865"/>
            <a:ext cx="3166664" cy="203476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D5176E3-7F38-24CB-04CA-2E2078737E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881"/>
          <a:stretch/>
        </p:blipFill>
        <p:spPr>
          <a:xfrm>
            <a:off x="9479425" y="3971800"/>
            <a:ext cx="2177092" cy="20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51;p8">
            <a:extLst>
              <a:ext uri="{FF2B5EF4-FFF2-40B4-BE49-F238E27FC236}">
                <a16:creationId xmlns:a16="http://schemas.microsoft.com/office/drawing/2014/main" id="{023A03F5-C40E-2951-199F-C6AE84220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062491"/>
              </p:ext>
            </p:extLst>
          </p:nvPr>
        </p:nvGraphicFramePr>
        <p:xfrm>
          <a:off x="346192" y="1636837"/>
          <a:ext cx="11499616" cy="496702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95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8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0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89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КЛЮЧЕВЫЕ ПАРТНЕРЫ</a:t>
                      </a:r>
                      <a:endParaRPr lang="ru-RU" sz="1200" b="1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КЛЮЧЕВЫЕ ВИДЫ ДЕЯТЕЛЬНОСТИ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cs typeface="Rubik" panose="00000800000000000000"/>
                        </a:rPr>
                        <a:t>ЦЕННОСТНОЕ ПРЕДЛОЖЕНИЕ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ВЗАИМООТНОШЕНИЕ С КЛИЕНТАМИ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ПОТРЕБИТЕЛЬСКИЕ СЕГМЕНТЫ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603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Поставщики винного камня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Технологические исследовательские институты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Логистические партнеры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Исследование и разработка новых продуктов, производство, маркетинг и продажи.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- Биотехнологии для извлечения винной кислоты из винного камня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Экологически чистая и устойчивая производственная методология</a:t>
                      </a:r>
                      <a:endParaRPr lang="ru-RU" sz="11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Roboto Light"/>
                        <a:cs typeface="Rubik" panose="00000800000000000000"/>
                        <a:sym typeface="Roboto Light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Консультационная поддержка для клиентов по использованию винной кислоты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Работа над удовлетворением потребностей клиентов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Производители пищевых добавок и консервантов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Производители фармацевтических препаратов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Производители косметических средств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Производители химических продуктов</a:t>
                      </a:r>
                      <a:endParaRPr lang="ru-RU" sz="110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1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Ключевые ресурсы 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Каналы сбыта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Технологии переработки винного камня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Ноу-хау в области биотехнологий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Квалифицированный персонал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Прямые продажи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Дистрибьюторы и посредники</a:t>
                      </a:r>
                      <a:endParaRPr lang="ru-RU" sz="1100" u="none" strike="noStrike" cap="none" baseline="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11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Структура издержек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Потоки поступления дохода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733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- Исследования и разработка технологий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Производственные затраты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Маркетинг и продажи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- Продажи винной кислоты</a:t>
                      </a:r>
                      <a:br>
                        <a:rPr lang="ru-RU" sz="1100" dirty="0"/>
                      </a:br>
                      <a:r>
                        <a:rPr lang="ru-RU" sz="11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  - Лицензионные соглашения на использование технологии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модель по </a:t>
            </a:r>
            <a:r>
              <a:rPr lang="en-US" sz="3600" dirty="0"/>
              <a:t>Canvas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Аналоги и 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73166" y="116560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Аналоги</a:t>
            </a:r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B833E-4DC7-42E3-358E-64243AF642FE}"/>
              </a:ext>
            </a:extLst>
          </p:cNvPr>
          <p:cNvSpPr txBox="1"/>
          <p:nvPr/>
        </p:nvSpPr>
        <p:spPr>
          <a:xfrm>
            <a:off x="647231" y="2030851"/>
            <a:ext cx="4515319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200" dirty="0"/>
              <a:t>Аналоги проекта:</a:t>
            </a:r>
          </a:p>
          <a:p>
            <a:endParaRPr lang="ru-RU" sz="1200" dirty="0"/>
          </a:p>
          <a:p>
            <a:r>
              <a:rPr lang="ru-RU" sz="1200" dirty="0"/>
              <a:t>1. Разработка биотехнологий для переработки растительных отходов в </a:t>
            </a:r>
            <a:r>
              <a:rPr lang="ru-RU" sz="1200" dirty="0" err="1"/>
              <a:t>биоразлагаемые</a:t>
            </a:r>
            <a:r>
              <a:rPr lang="ru-RU" sz="1200" dirty="0"/>
              <a:t> пластиковые заменители.</a:t>
            </a:r>
          </a:p>
          <a:p>
            <a:r>
              <a:rPr lang="ru-RU" sz="1200" dirty="0"/>
              <a:t>2. Использование биотехнологий для переработки сельскохозяйственных отходов в биодизельное топливо.</a:t>
            </a:r>
          </a:p>
          <a:p>
            <a:r>
              <a:rPr lang="ru-RU" sz="1200" dirty="0"/>
              <a:t>3. Проект по биотехнологической переработке морских водорослей для получения белка и полезных микроэлементов.</a:t>
            </a:r>
          </a:p>
          <a:p>
            <a:r>
              <a:rPr lang="ru-RU" sz="1200" dirty="0"/>
              <a:t>4. Разработка биотехнологий для производства биологически активных добавок на основе растительных экстрактов.</a:t>
            </a:r>
          </a:p>
          <a:p>
            <a:endParaRPr lang="ru-RU" sz="1200" dirty="0"/>
          </a:p>
          <a:p>
            <a:r>
              <a:rPr lang="ru-RU" sz="1200" dirty="0"/>
              <a:t>Все эти проекты также связаны с использованием биотехнологий для переработки естественных ресурсов и создания ценных продуктов для промышленности, пищевой промышленности и фармацевтики.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A620E3-0A69-62FB-7A9A-F9B2D1A5E7F7}"/>
              </a:ext>
            </a:extLst>
          </p:cNvPr>
          <p:cNvSpPr txBox="1"/>
          <p:nvPr/>
        </p:nvSpPr>
        <p:spPr>
          <a:xfrm>
            <a:off x="5162550" y="1430687"/>
            <a:ext cx="6602382" cy="4616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ru-RU" sz="1400" dirty="0"/>
              <a:t>Недостатки данных проектов включают в себя:</a:t>
            </a:r>
          </a:p>
          <a:p>
            <a:pPr algn="r"/>
            <a:endParaRPr lang="ru-RU" sz="1400" dirty="0"/>
          </a:p>
          <a:p>
            <a:pPr algn="r"/>
            <a:r>
              <a:rPr lang="ru-RU" sz="1400" dirty="0"/>
              <a:t>1. Сложности в масштабируемости: некоторые биотехнологические процессы могут быть сложны в масштабе производства, требуя больших инвестиций и разработки инфраструктуры.</a:t>
            </a:r>
          </a:p>
          <a:p>
            <a:pPr algn="r"/>
            <a:endParaRPr lang="ru-RU" sz="1400" dirty="0"/>
          </a:p>
          <a:p>
            <a:pPr algn="r"/>
            <a:r>
              <a:rPr lang="ru-RU" sz="1400" dirty="0"/>
              <a:t>2. Непредсказуемость биологических процессов: биотехнологии могут столкнуться с непредсказуемостью в биологических процессах, что может привести к нестабильности производства.</a:t>
            </a:r>
          </a:p>
          <a:p>
            <a:pPr algn="r"/>
            <a:endParaRPr lang="ru-RU" sz="1400" dirty="0"/>
          </a:p>
          <a:p>
            <a:pPr algn="r"/>
            <a:r>
              <a:rPr lang="ru-RU" sz="1400" dirty="0"/>
              <a:t>3. Высокие затраты на исследования и разработку: проекты, основанные на биотехнологиях, могут требовать значительных инвестиций в научные исследования и разработку новых методик.</a:t>
            </a:r>
          </a:p>
          <a:p>
            <a:pPr algn="r"/>
            <a:endParaRPr lang="ru-RU" sz="1400" dirty="0"/>
          </a:p>
          <a:p>
            <a:pPr algn="r"/>
            <a:r>
              <a:rPr lang="ru-RU" sz="1400" dirty="0"/>
              <a:t>4. Регуляторные ограничения: некоторые биотехнологии могут подпадать под строгие регуляторные нормы и требования безопасности, что может замедлить процесс коммерциализации.</a:t>
            </a:r>
          </a:p>
          <a:p>
            <a:pPr algn="r"/>
            <a:endParaRPr lang="ru-RU" sz="1400" dirty="0"/>
          </a:p>
          <a:p>
            <a:pPr algn="r"/>
            <a:r>
              <a:rPr lang="ru-RU" sz="1400" dirty="0"/>
              <a:t>5. Необходимость обученного персонала: биотехнологические процессы требуют специализированных знаний и квалификации, что может быть сложно найти и подготовить подходящий персонал.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Аналоги и 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D412D913-7550-6FCF-9BDE-164F30C877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841586"/>
              </p:ext>
            </p:extLst>
          </p:nvPr>
        </p:nvGraphicFramePr>
        <p:xfrm>
          <a:off x="638617" y="927002"/>
          <a:ext cx="10712586" cy="511543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5894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ирм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Приемлемые цены</a:t>
                      </a:r>
                    </a:p>
                  </a:txBody>
                  <a:tcPr marL="40509" marR="40509" marT="40509" marB="405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Производство на основе биотехнологий, </a:t>
                      </a:r>
                      <a:b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</a:b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а не химии 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Использование в пищевых продуктах</a:t>
                      </a:r>
                      <a:endParaRPr lang="ru-RU" sz="1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Gilroy-Bold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Быстрая окупаемость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Gilroy-Bold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Отечественное производство</a:t>
                      </a: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BASF SE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>
                        <a:highlight>
                          <a:srgbClr val="FF2F2D"/>
                        </a:highlight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Archer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Daniels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Midland Company </a:t>
                      </a:r>
                      <a:r>
                        <a:rPr lang="ru-RU" sz="11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(ADM)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highlight>
                          <a:srgbClr val="FF2F2D"/>
                        </a:highlight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ADM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Protexin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Limited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>
                        <a:highlight>
                          <a:srgbClr val="FF2F2D"/>
                        </a:highlight>
                      </a:endParaRPr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Corbion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NV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Cargill,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Incorporated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МЫ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79056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BA179F-F2B7-30D6-1BD7-DBB9D0761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6789" y="2371825"/>
            <a:ext cx="861077" cy="7531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CD25FB-C9FB-E28D-8E3C-7C19D73FA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6582" y="3111411"/>
            <a:ext cx="861077" cy="753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ED2D0A3-3B43-6F6C-AA2C-8ED1C68F4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6367" y="1667676"/>
            <a:ext cx="861077" cy="7531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F6831C-57E4-00C1-9EDF-082A5D44E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6367" y="4581600"/>
            <a:ext cx="861077" cy="75318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5949956-9A33-318E-D030-83B309B81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9697" y="3131426"/>
            <a:ext cx="861077" cy="75318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31C8C6B-4212-BB83-E92B-B5677F704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6931" y="2386469"/>
            <a:ext cx="861077" cy="7531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692A9AD-8C73-4A06-F411-973F7C367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6931" y="4587207"/>
            <a:ext cx="861077" cy="75318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54078A0-DC12-CCD0-1A8E-FB7A2DEE8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1040" y="1678682"/>
            <a:ext cx="861077" cy="75318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A49F63E-02FD-8A97-3FB4-50C9D0CBD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4515" y="2431866"/>
            <a:ext cx="861077" cy="75318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FED94A5-E41F-AD4C-5FB5-4A7057DA4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4515" y="3845029"/>
            <a:ext cx="861077" cy="75318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5035ADE-85EF-0708-930D-6F18152C9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4515" y="3113258"/>
            <a:ext cx="861077" cy="75318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8C5E7F-B982-3D7D-7939-D1ADF6F36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6780" y="2423930"/>
            <a:ext cx="861077" cy="71371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EC86B1D-EA90-45D5-A486-F1766F11C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6690" y="2441512"/>
            <a:ext cx="861077" cy="71371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F6680F0-A27D-89C9-1970-8659AB750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4135" y="3846213"/>
            <a:ext cx="861077" cy="713711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ED03B0D-2509-D621-2112-15B159A17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92854" y="4559924"/>
            <a:ext cx="861077" cy="713711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2183E17-4367-E2C5-A8E2-28C6C481C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0152" y="1642822"/>
            <a:ext cx="861077" cy="753184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E9CFA22-9FE5-E03D-04F2-15A09F479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8360" y="1661744"/>
            <a:ext cx="861077" cy="71371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F5677CC-011A-C5BA-799E-D11A45239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0763" y="3145577"/>
            <a:ext cx="861077" cy="71371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C836AEB-249A-7C1B-D3B3-D667CB086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0762" y="3864595"/>
            <a:ext cx="861077" cy="71371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BB08C6E-762A-2E5F-06AB-7D8D0AF63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2328" y="5305385"/>
            <a:ext cx="861077" cy="71371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3E73E20-82E8-3315-0626-AF4BB81BB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7137" y="4598213"/>
            <a:ext cx="861077" cy="753184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00A3AA9-C93A-D805-924E-3F19C5093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8360" y="5328727"/>
            <a:ext cx="861077" cy="71371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55BD78E-4AB0-BDE5-5E64-193564952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5841" y="5322620"/>
            <a:ext cx="861077" cy="713711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EDDBD0B-436D-A8CF-35DD-99D6BA8C9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6988" y="5310939"/>
            <a:ext cx="861077" cy="71371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02087B7-C67A-3520-CC1A-021E3C07D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6901" y="5332202"/>
            <a:ext cx="861077" cy="713711"/>
          </a:xfrm>
          <a:prstGeom prst="rect">
            <a:avLst/>
          </a:prstGeom>
        </p:spPr>
      </p:pic>
      <p:sp>
        <p:nvSpPr>
          <p:cNvPr id="52" name="Текст 2">
            <a:extLst>
              <a:ext uri="{FF2B5EF4-FFF2-40B4-BE49-F238E27FC236}">
                <a16:creationId xmlns:a16="http://schemas.microsoft.com/office/drawing/2014/main" id="{9DA9366A-E82E-E3D2-9104-F9CEBBD5A137}"/>
              </a:ext>
            </a:extLst>
          </p:cNvPr>
          <p:cNvSpPr txBox="1"/>
          <p:nvPr/>
        </p:nvSpPr>
        <p:spPr>
          <a:xfrm>
            <a:off x="3054416" y="280522"/>
            <a:ext cx="860274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 продукции винной кислоты</a:t>
            </a:r>
            <a:endParaRPr sz="3600" dirty="0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FD58354-E106-B6E9-81D7-31C2A63A4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6581" y="4601774"/>
            <a:ext cx="861077" cy="753184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F6726A4-B224-2119-60A8-96E44A082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8500" y="3864594"/>
            <a:ext cx="861077" cy="71371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CADE84DE-1482-9317-7062-119506027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6583" y="1641397"/>
            <a:ext cx="861077" cy="753184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8543094-16C7-815D-9759-EE5894728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7193" y="3100147"/>
            <a:ext cx="861077" cy="71371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EA8BB5EE-B0B7-C3CB-FE2B-2ADB3C680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2276" y="3881385"/>
            <a:ext cx="861077" cy="75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7022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Ценностное предложение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09152" y="103300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Ценностное предложение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BB64BA3-FD36-5EAE-05CB-B230C3428E92}"/>
              </a:ext>
            </a:extLst>
          </p:cNvPr>
          <p:cNvSpPr txBox="1"/>
          <p:nvPr/>
        </p:nvSpPr>
        <p:spPr>
          <a:xfrm>
            <a:off x="785364" y="2497901"/>
            <a:ext cx="6110286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Наш проект предлагает уникальное биотехнологическое решение для переработки винного камня в высококачественную винную кислоту. Мы обеспечиваем стабильное качество продукции, доступность и конкурентоспособные цены. Наш подход к производству призван удовлетворить потребности клиентов в качественных и экологически чистых продуктах. Мы также стремимся к устойчивому развитию и минимизации негативного воздействия на окружающую среду в процессе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>
            <a:extLst>
              <a:ext uri="{FF2B5EF4-FFF2-40B4-BE49-F238E27FC236}">
                <a16:creationId xmlns:a16="http://schemas.microsoft.com/office/drawing/2014/main" id="{793194DC-FBDA-399E-2442-19C2EFCA3CC2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Задел и продвижение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8B94B3-FA03-683A-E7F7-FECF35288FBE}"/>
              </a:ext>
            </a:extLst>
          </p:cNvPr>
          <p:cNvSpPr txBox="1"/>
          <p:nvPr/>
        </p:nvSpPr>
        <p:spPr>
          <a:xfrm>
            <a:off x="426014" y="1458634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Уровень готовности продукта</a:t>
            </a:r>
          </a:p>
          <a:p>
            <a:pPr algn="l"/>
            <a:r>
              <a:rPr lang="en-US" sz="3600" dirty="0"/>
              <a:t>TRL</a:t>
            </a:r>
            <a:r>
              <a:rPr lang="ru-RU" sz="3600" dirty="0"/>
              <a:t>2</a:t>
            </a:r>
            <a:endParaRPr sz="36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1FA4607-9D45-25EF-DBDD-6B9134593302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11DCFCF-E9B1-EDCB-E56E-AAA6DAC2E87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8268B68-38F9-352E-8939-D0D23AF2181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C99A485-91D1-0E1B-BE50-98913588839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D95E66C-34A8-29D9-D79E-738280A56D0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69F7FE3-7FC3-33E4-9F86-6F718E522CA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437DDB2-96EE-CE00-54BA-695389154F82}"/>
              </a:ext>
            </a:extLst>
          </p:cNvPr>
          <p:cNvGrpSpPr/>
          <p:nvPr/>
        </p:nvGrpSpPr>
        <p:grpSpPr>
          <a:xfrm>
            <a:off x="6411192" y="692926"/>
            <a:ext cx="5615352" cy="5811123"/>
            <a:chOff x="8803721" y="2296266"/>
            <a:chExt cx="3785534" cy="3276522"/>
          </a:xfrm>
        </p:grpSpPr>
        <p:sp>
          <p:nvSpPr>
            <p:cNvPr id="14" name="Google Shape;281;p7">
              <a:extLst>
                <a:ext uri="{FF2B5EF4-FFF2-40B4-BE49-F238E27FC236}">
                  <a16:creationId xmlns:a16="http://schemas.microsoft.com/office/drawing/2014/main" id="{8EF3C40B-CCE5-D180-FD85-410FD4F18903}"/>
                </a:ext>
              </a:extLst>
            </p:cNvPr>
            <p:cNvSpPr/>
            <p:nvPr/>
          </p:nvSpPr>
          <p:spPr>
            <a:xfrm>
              <a:off x="8803721" y="2296266"/>
              <a:ext cx="3785534" cy="3209554"/>
            </a:xfrm>
            <a:prstGeom prst="ellipse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>
                <a:buSzPts val="1800"/>
              </a:pPr>
              <a:endParaRPr sz="1800">
                <a:latin typeface="Calibri" panose="020F0502020204030204" pitchFamily="34" charset="0"/>
                <a:cs typeface="Calibri" panose="020F0502020204030204" pitchFamily="34" charset="0"/>
                <a:sym typeface="Roboto Light"/>
              </a:endParaRPr>
            </a:p>
          </p:txBody>
        </p:sp>
        <p:sp>
          <p:nvSpPr>
            <p:cNvPr id="15" name="Google Shape;279;p7">
              <a:extLst>
                <a:ext uri="{FF2B5EF4-FFF2-40B4-BE49-F238E27FC236}">
                  <a16:creationId xmlns:a16="http://schemas.microsoft.com/office/drawing/2014/main" id="{7064F008-0B2E-EFE3-F9CA-40D36D948996}"/>
                </a:ext>
              </a:extLst>
            </p:cNvPr>
            <p:cNvSpPr txBox="1"/>
            <p:nvPr/>
          </p:nvSpPr>
          <p:spPr>
            <a:xfrm>
              <a:off x="9303561" y="4820467"/>
              <a:ext cx="247770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i="0" u="none" strike="noStrike" cap="none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SAM</a:t>
              </a:r>
              <a:endParaRPr sz="2400" b="1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IBM Plex Sans"/>
                <a:cs typeface="Calibri" panose="020F0502020204030204" pitchFamily="34" charset="0"/>
                <a:sym typeface="IBM Plex Sans"/>
              </a:endParaRPr>
            </a:p>
          </p:txBody>
        </p:sp>
        <p:sp>
          <p:nvSpPr>
            <p:cNvPr id="16" name="Google Shape;281;p7">
              <a:extLst>
                <a:ext uri="{FF2B5EF4-FFF2-40B4-BE49-F238E27FC236}">
                  <a16:creationId xmlns:a16="http://schemas.microsoft.com/office/drawing/2014/main" id="{2B361532-F0A8-8C34-70C6-C1AF2257E467}"/>
                </a:ext>
              </a:extLst>
            </p:cNvPr>
            <p:cNvSpPr/>
            <p:nvPr/>
          </p:nvSpPr>
          <p:spPr>
            <a:xfrm>
              <a:off x="9224953" y="2859529"/>
              <a:ext cx="2967487" cy="2689935"/>
            </a:xfrm>
            <a:prstGeom prst="ellipse">
              <a:avLst/>
            </a:prstGeom>
            <a:gradFill>
              <a:gsLst>
                <a:gs pos="0">
                  <a:srgbClr val="9C5EFF"/>
                </a:gs>
                <a:gs pos="29000">
                  <a:srgbClr val="9C5EFF"/>
                </a:gs>
                <a:gs pos="99000">
                  <a:srgbClr val="7030A0"/>
                </a:gs>
                <a:gs pos="100000">
                  <a:srgbClr val="7030A0"/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Roboto Light"/>
                <a:cs typeface="Calibri" panose="020F0502020204030204" pitchFamily="34" charset="0"/>
                <a:sym typeface="Roboto Light"/>
              </a:endParaRPr>
            </a:p>
          </p:txBody>
        </p:sp>
        <p:sp>
          <p:nvSpPr>
            <p:cNvPr id="17" name="Google Shape;282;p7">
              <a:extLst>
                <a:ext uri="{FF2B5EF4-FFF2-40B4-BE49-F238E27FC236}">
                  <a16:creationId xmlns:a16="http://schemas.microsoft.com/office/drawing/2014/main" id="{CBEE8312-49B9-49C9-1FF8-FD153E933C4E}"/>
                </a:ext>
              </a:extLst>
            </p:cNvPr>
            <p:cNvSpPr txBox="1"/>
            <p:nvPr/>
          </p:nvSpPr>
          <p:spPr>
            <a:xfrm>
              <a:off x="9925498" y="2998298"/>
              <a:ext cx="1558043" cy="364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T</a:t>
              </a: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AM 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950 млн руб.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Google Shape;283;p7">
              <a:extLst>
                <a:ext uri="{FF2B5EF4-FFF2-40B4-BE49-F238E27FC236}">
                  <a16:creationId xmlns:a16="http://schemas.microsoft.com/office/drawing/2014/main" id="{5ADACB8A-9542-B1CF-14E4-591DDA138884}"/>
                </a:ext>
              </a:extLst>
            </p:cNvPr>
            <p:cNvSpPr/>
            <p:nvPr/>
          </p:nvSpPr>
          <p:spPr>
            <a:xfrm>
              <a:off x="9560557" y="3442089"/>
              <a:ext cx="2299320" cy="2130699"/>
            </a:xfrm>
            <a:prstGeom prst="ellipse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Roboto Light"/>
                <a:cs typeface="Calibri" panose="020F0502020204030204" pitchFamily="34" charset="0"/>
                <a:sym typeface="Roboto Light"/>
              </a:endParaRPr>
            </a:p>
          </p:txBody>
        </p:sp>
        <p:sp>
          <p:nvSpPr>
            <p:cNvPr id="20" name="Google Shape;284;p7">
              <a:extLst>
                <a:ext uri="{FF2B5EF4-FFF2-40B4-BE49-F238E27FC236}">
                  <a16:creationId xmlns:a16="http://schemas.microsoft.com/office/drawing/2014/main" id="{3A419205-3419-440F-7789-85E2971A7D66}"/>
                </a:ext>
              </a:extLst>
            </p:cNvPr>
            <p:cNvSpPr/>
            <p:nvPr/>
          </p:nvSpPr>
          <p:spPr>
            <a:xfrm>
              <a:off x="9958547" y="4161533"/>
              <a:ext cx="1582408" cy="13953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Roboto Light"/>
                <a:cs typeface="Calibri" panose="020F0502020204030204" pitchFamily="34" charset="0"/>
                <a:sym typeface="Roboto Light"/>
              </a:endParaRPr>
            </a:p>
          </p:txBody>
        </p:sp>
        <p:sp>
          <p:nvSpPr>
            <p:cNvPr id="21" name="Google Shape;285;p7">
              <a:extLst>
                <a:ext uri="{FF2B5EF4-FFF2-40B4-BE49-F238E27FC236}">
                  <a16:creationId xmlns:a16="http://schemas.microsoft.com/office/drawing/2014/main" id="{21ACDC43-4603-BC5C-E5F6-650F5F673A4C}"/>
                </a:ext>
              </a:extLst>
            </p:cNvPr>
            <p:cNvSpPr txBox="1"/>
            <p:nvPr/>
          </p:nvSpPr>
          <p:spPr>
            <a:xfrm>
              <a:off x="9968600" y="3674698"/>
              <a:ext cx="1514941" cy="364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S</a:t>
              </a: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AM 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320 млн руб.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Google Shape;286;p7">
              <a:extLst>
                <a:ext uri="{FF2B5EF4-FFF2-40B4-BE49-F238E27FC236}">
                  <a16:creationId xmlns:a16="http://schemas.microsoft.com/office/drawing/2014/main" id="{7365D786-182B-83B1-95C6-9C77BCBDB94F}"/>
                </a:ext>
              </a:extLst>
            </p:cNvPr>
            <p:cNvSpPr txBox="1"/>
            <p:nvPr/>
          </p:nvSpPr>
          <p:spPr>
            <a:xfrm>
              <a:off x="9981684" y="4721057"/>
              <a:ext cx="1536135" cy="364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S</a:t>
              </a:r>
              <a:r>
                <a:rPr lang="en-US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O</a:t>
              </a: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M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3,5 млн руб.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Google Shape;282;p7">
              <a:extLst>
                <a:ext uri="{FF2B5EF4-FFF2-40B4-BE49-F238E27FC236}">
                  <a16:creationId xmlns:a16="http://schemas.microsoft.com/office/drawing/2014/main" id="{D07B9673-59BA-FB45-5B76-ABD528273B56}"/>
                </a:ext>
              </a:extLst>
            </p:cNvPr>
            <p:cNvSpPr txBox="1"/>
            <p:nvPr/>
          </p:nvSpPr>
          <p:spPr>
            <a:xfrm>
              <a:off x="9899354" y="2397752"/>
              <a:ext cx="1558043" cy="364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P</a:t>
              </a: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AM 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4 </a:t>
              </a:r>
              <a:r>
                <a:rPr lang="ru-RU" b="1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IBM Plex Sans"/>
                  <a:cs typeface="Calibri" panose="020F0502020204030204" pitchFamily="34" charset="0"/>
                  <a:sym typeface="IBM Plex Sans"/>
                </a:rPr>
                <a:t>млрд руб.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Прямоугольник 16">
            <a:extLst>
              <a:ext uri="{FF2B5EF4-FFF2-40B4-BE49-F238E27FC236}">
                <a16:creationId xmlns:a16="http://schemas.microsoft.com/office/drawing/2014/main" id="{49729F5B-D436-1846-B2D0-1F42A757EBC7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9" name="Прямоугольник">
              <a:extLst>
                <a:ext uri="{FF2B5EF4-FFF2-40B4-BE49-F238E27FC236}">
                  <a16:creationId xmlns:a16="http://schemas.microsoft.com/office/drawing/2014/main" id="{EE9ED92B-11A2-0923-8719-6EF51277589D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1" name="7">
              <a:extLst>
                <a:ext uri="{FF2B5EF4-FFF2-40B4-BE49-F238E27FC236}">
                  <a16:creationId xmlns:a16="http://schemas.microsoft.com/office/drawing/2014/main" id="{3C55C08C-3079-22AA-F846-4E20A132749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ADD95D6-B154-AE5C-CBE1-93F71FAD1D2D}"/>
              </a:ext>
            </a:extLst>
          </p:cNvPr>
          <p:cNvSpPr txBox="1"/>
          <p:nvPr/>
        </p:nvSpPr>
        <p:spPr>
          <a:xfrm>
            <a:off x="426014" y="3425092"/>
            <a:ext cx="579456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Реклама в интернете:</a:t>
            </a:r>
          </a:p>
          <a:p>
            <a:pPr marL="0" indent="0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Соц.сети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– 1000 показов = 50 руб.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Реклама в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груфппах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= до 4 000 руб.</a:t>
            </a:r>
          </a:p>
          <a:p>
            <a:pPr marL="0" indent="0">
              <a:buNone/>
            </a:pP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Телеграм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– вариации 500 – 3 000 руб.</a:t>
            </a:r>
          </a:p>
          <a:p>
            <a:pPr marL="0" indent="0">
              <a:buNone/>
            </a:pP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Майл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/Дзен – 1000 показов = 600 руб. 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Баннер/Статья = до 7 000 руб.</a:t>
            </a:r>
          </a:p>
          <a:p>
            <a:pPr marL="0" indent="0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Яндекс директ – индивидуальные показы = 50 000 руб.</a:t>
            </a:r>
          </a:p>
          <a:p>
            <a:pPr marL="0" indent="0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Выделяемая сумма – 100 000 руб./год.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ЛИДы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– 2000 человек.</a:t>
            </a:r>
          </a:p>
          <a:p>
            <a:pPr marL="0" indent="0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Расчет на потенциальных заказчиков – 50 клиентов.</a:t>
            </a:r>
          </a:p>
          <a:p>
            <a:pPr marL="0" indent="0">
              <a:buNone/>
            </a:pP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На привлечение 1 клиента затраты составят около 40 000 рублей.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53;p16">
            <a:extLst>
              <a:ext uri="{FF2B5EF4-FFF2-40B4-BE49-F238E27FC236}">
                <a16:creationId xmlns:a16="http://schemas.microsoft.com/office/drawing/2014/main" id="{C3CDF5ED-E600-B122-CFF9-1B237CD2E732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454;p16">
              <a:extLst>
                <a:ext uri="{FF2B5EF4-FFF2-40B4-BE49-F238E27FC236}">
                  <a16:creationId xmlns:a16="http://schemas.microsoft.com/office/drawing/2014/main" id="{811186C4-2B11-9A3F-4B46-27789CD77F8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" name="Google Shape;455;p16">
              <a:extLst>
                <a:ext uri="{FF2B5EF4-FFF2-40B4-BE49-F238E27FC236}">
                  <a16:creationId xmlns:a16="http://schemas.microsoft.com/office/drawing/2014/main" id="{A50C8754-5B19-1488-87C0-88FFE851DCA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" name="Google Shape;456;p16">
              <a:extLst>
                <a:ext uri="{FF2B5EF4-FFF2-40B4-BE49-F238E27FC236}">
                  <a16:creationId xmlns:a16="http://schemas.microsoft.com/office/drawing/2014/main" id="{60DBF7BD-D4D0-2B70-6AAC-A13BD4DA46D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" name="Google Shape;457;p16">
              <a:extLst>
                <a:ext uri="{FF2B5EF4-FFF2-40B4-BE49-F238E27FC236}">
                  <a16:creationId xmlns:a16="http://schemas.microsoft.com/office/drawing/2014/main" id="{07574523-7ABA-ED62-4E1F-CAC39BD8CDE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Google Shape;458;p16">
              <a:extLst>
                <a:ext uri="{FF2B5EF4-FFF2-40B4-BE49-F238E27FC236}">
                  <a16:creationId xmlns:a16="http://schemas.microsoft.com/office/drawing/2014/main" id="{6432B8DE-219E-2013-F31C-CB30D179593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8" name="Google Shape;459;p16">
            <a:extLst>
              <a:ext uri="{FF2B5EF4-FFF2-40B4-BE49-F238E27FC236}">
                <a16:creationId xmlns:a16="http://schemas.microsoft.com/office/drawing/2014/main" id="{EEA064A3-EACF-70CE-8AA6-067DF411BAF1}"/>
              </a:ext>
            </a:extLst>
          </p:cNvPr>
          <p:cNvSpPr txBox="1"/>
          <p:nvPr/>
        </p:nvSpPr>
        <p:spPr>
          <a:xfrm>
            <a:off x="165457" y="115401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ДОПОЛНИТЕЛЬНАЯ ИНФОРМАЦИЯ</a:t>
            </a:r>
            <a:endParaRPr dirty="0"/>
          </a:p>
        </p:txBody>
      </p:sp>
      <p:sp>
        <p:nvSpPr>
          <p:cNvPr id="9" name="Google Shape;430;p15">
            <a:extLst>
              <a:ext uri="{FF2B5EF4-FFF2-40B4-BE49-F238E27FC236}">
                <a16:creationId xmlns:a16="http://schemas.microsoft.com/office/drawing/2014/main" id="{1140E08B-5CC6-97D7-B9D5-8E4BB3252952}"/>
              </a:ext>
            </a:extLst>
          </p:cNvPr>
          <p:cNvSpPr txBox="1"/>
          <p:nvPr/>
        </p:nvSpPr>
        <p:spPr>
          <a:xfrm>
            <a:off x="5530665" y="97384"/>
            <a:ext cx="5853615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>
                <a:solidFill>
                  <a:srgbClr val="813BF7"/>
                </a:solidFill>
                <a:latin typeface="Calibri" panose="020F0502020204030204" pitchFamily="34" charset="0"/>
                <a:ea typeface="Roboto Light"/>
                <a:cs typeface="Calibri" panose="020F0502020204030204" pitchFamily="34" charset="0"/>
                <a:sym typeface="Roboto Light"/>
              </a:rPr>
              <a:t>Способы продвижения</a:t>
            </a:r>
            <a:endParaRPr sz="3600" b="0" i="0" u="none" strike="noStrike" cap="none" dirty="0">
              <a:solidFill>
                <a:srgbClr val="813BF7"/>
              </a:solidFill>
              <a:latin typeface="Calibri" panose="020F0502020204030204" pitchFamily="34" charset="0"/>
              <a:ea typeface="Roboto Light"/>
              <a:cs typeface="Calibri" panose="020F0502020204030204" pitchFamily="34" charset="0"/>
              <a:sym typeface="Roboto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0AA2F8-E2F7-B6F9-B748-ABD7197950B3}"/>
              </a:ext>
            </a:extLst>
          </p:cNvPr>
          <p:cNvSpPr txBox="1"/>
          <p:nvPr/>
        </p:nvSpPr>
        <p:spPr>
          <a:xfrm>
            <a:off x="194032" y="1385151"/>
            <a:ext cx="537132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Журналы (газеты) реклама на печатных носителях СМИ:</a:t>
            </a:r>
          </a:p>
          <a:p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Примеры: «газета садовод», «Мир Садовода», «Мой сад», и «Мой прекрасный сад».</a:t>
            </a:r>
          </a:p>
          <a:p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- «Газета садовод» (130 000 подписок), 3 вариации баннеров на сайте </a:t>
            </a:r>
            <a:b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( 6 - 20 тыс. руб.) Размещение информации о товаре - бесплатно,</a:t>
            </a:r>
            <a:b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Ссылка на сайт товара – 8 000 руб./год.</a:t>
            </a:r>
            <a:b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- «Мир садовода» - реклама в журнале: 70 000 руб. – 170 000 тираж.</a:t>
            </a:r>
            <a:b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- «Мой прекрасный сад» - журнал: 70 000 руб. – 140 000 тираж.</a:t>
            </a:r>
            <a:b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Стоимость рекламной компании – 170 000 рублей, охват целевой аудитории – 200 000 чел, ЛИД - 1000 человек, с 1% конвертацией </a:t>
            </a:r>
            <a:r>
              <a:rPr lang="ru-RU" sz="1600" cap="none" dirty="0" err="1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ЛИДа</a:t>
            </a:r>
            <a:r>
              <a:rPr lang="ru-RU" sz="1600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 в клиента</a:t>
            </a: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 продажа 10 установок.</a:t>
            </a:r>
            <a:endParaRPr lang="ru-RU" sz="1600" cap="none" dirty="0">
              <a:ln w="0"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cap="none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На привлечение 1 клиента затраты составят около 20 000 рублей.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71C68-E10F-4E77-BE6E-E7E0009A9B3E}"/>
              </a:ext>
            </a:extLst>
          </p:cNvPr>
          <p:cNvSpPr txBox="1"/>
          <p:nvPr/>
        </p:nvSpPr>
        <p:spPr>
          <a:xfrm>
            <a:off x="6417691" y="1846815"/>
            <a:ext cx="5371323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Выставки:</a:t>
            </a: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1600" dirty="0" err="1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Интерагоромаш</a:t>
            </a: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» - бесплатно (</a:t>
            </a:r>
            <a:r>
              <a:rPr lang="ru-RU" sz="1600" dirty="0" err="1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РнД</a:t>
            </a: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b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«День Донского Поля» – 30 000 руб. (Зерноград);</a:t>
            </a:r>
          </a:p>
          <a:p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FRUIT TRADE 2024</a:t>
            </a: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» - 80 000 руб. (Краснодар);</a:t>
            </a:r>
          </a:p>
          <a:p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WORLDFOOD MOSCOW</a:t>
            </a: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» - 120 000 руб. (Москва);</a:t>
            </a:r>
            <a:b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Затраты по выставкам выделятся средства в размере 200 000 руб. ЛИД – 500 человек. Минимальное количество привлеченных клиентов - 20.</a:t>
            </a:r>
          </a:p>
          <a:p>
            <a:r>
              <a:rPr lang="ru-RU" sz="1600" b="1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На привлечение 1 клиента затраты составят около 10 000 рублей.</a:t>
            </a:r>
          </a:p>
          <a:p>
            <a:endParaRPr lang="ru-RU" sz="1600" b="1" dirty="0">
              <a:ln w="0"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u="sng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Средневзвешенная стоимость привлеченного клиента составит примерно 23 500 руб.   </a:t>
            </a:r>
          </a:p>
        </p:txBody>
      </p: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082B6DF5-193F-4CD3-F432-C90152C08AD7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E124F1DF-F6EE-B2B8-3612-5366549AB029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756A1462-ED49-5182-632E-156525C9FB1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Текст 2">
            <a:extLst>
              <a:ext uri="{FF2B5EF4-FFF2-40B4-BE49-F238E27FC236}">
                <a16:creationId xmlns:a16="http://schemas.microsoft.com/office/drawing/2014/main" id="{8DC0EB0C-187F-EEEE-02D7-858D142D2AAA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6E7E0B29-6A68-8085-E1EF-029F15CF9AB3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12C00FF3-6EDB-BE68-C567-4AC707CBDC2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2BF55D70-5CBF-7C22-9CC8-1287806F426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EBC3B2A8-FFCF-FC8B-FC0E-0D42FBD27DCE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558B82AF-182D-6C69-B03D-BAB96DA135F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EED1CD6F-2169-FD85-B387-612CB697D7E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8" name="Прямоугольник 16">
            <a:extLst>
              <a:ext uri="{FF2B5EF4-FFF2-40B4-BE49-F238E27FC236}">
                <a16:creationId xmlns:a16="http://schemas.microsoft.com/office/drawing/2014/main" id="{3E3A232B-A61C-DE11-1475-5DDD9C48A530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49" name="Прямоугольник">
              <a:extLst>
                <a:ext uri="{FF2B5EF4-FFF2-40B4-BE49-F238E27FC236}">
                  <a16:creationId xmlns:a16="http://schemas.microsoft.com/office/drawing/2014/main" id="{24B5A2D9-94CF-3531-D6F3-313972A4705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0" name="7">
              <a:extLst>
                <a:ext uri="{FF2B5EF4-FFF2-40B4-BE49-F238E27FC236}">
                  <a16:creationId xmlns:a16="http://schemas.microsoft.com/office/drawing/2014/main" id="{1FED1A71-2B67-C8C0-41A3-0569A6117BB5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53" name="Google Shape;240;p13">
            <a:extLst>
              <a:ext uri="{FF2B5EF4-FFF2-40B4-BE49-F238E27FC236}">
                <a16:creationId xmlns:a16="http://schemas.microsoft.com/office/drawing/2014/main" id="{45F985F9-F3AE-BFC1-BD66-FB52873C0B21}"/>
              </a:ext>
            </a:extLst>
          </p:cNvPr>
          <p:cNvSpPr txBox="1"/>
          <p:nvPr/>
        </p:nvSpPr>
        <p:spPr>
          <a:xfrm>
            <a:off x="3154684" y="5548286"/>
            <a:ext cx="1941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Никита Никитенко - Инженер по сельхозтехнике и оборудования</a:t>
            </a:r>
            <a:endParaRPr lang="ru-RU" dirty="0"/>
          </a:p>
        </p:txBody>
      </p:sp>
      <p:sp>
        <p:nvSpPr>
          <p:cNvPr id="54" name="Google Shape;243;p13">
            <a:extLst>
              <a:ext uri="{FF2B5EF4-FFF2-40B4-BE49-F238E27FC236}">
                <a16:creationId xmlns:a16="http://schemas.microsoft.com/office/drawing/2014/main" id="{178589D8-C87E-B9DE-2D16-7E9CE9F5F01A}"/>
              </a:ext>
            </a:extLst>
          </p:cNvPr>
          <p:cNvSpPr txBox="1"/>
          <p:nvPr/>
        </p:nvSpPr>
        <p:spPr>
          <a:xfrm>
            <a:off x="6906535" y="5612259"/>
            <a:ext cx="19412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Даниил Величко - Разработчик </a:t>
            </a:r>
            <a:endParaRPr dirty="0"/>
          </a:p>
        </p:txBody>
      </p:sp>
      <p:grpSp>
        <p:nvGrpSpPr>
          <p:cNvPr id="58" name="Google Shape;261;p13">
            <a:extLst>
              <a:ext uri="{FF2B5EF4-FFF2-40B4-BE49-F238E27FC236}">
                <a16:creationId xmlns:a16="http://schemas.microsoft.com/office/drawing/2014/main" id="{E99E871D-85C9-259B-757D-A8F569A9FFCB}"/>
              </a:ext>
            </a:extLst>
          </p:cNvPr>
          <p:cNvGrpSpPr/>
          <p:nvPr/>
        </p:nvGrpSpPr>
        <p:grpSpPr>
          <a:xfrm>
            <a:off x="673166" y="3240804"/>
            <a:ext cx="10507176" cy="746669"/>
            <a:chOff x="682509" y="4513078"/>
            <a:chExt cx="11605319" cy="855139"/>
          </a:xfrm>
        </p:grpSpPr>
        <p:sp>
          <p:nvSpPr>
            <p:cNvPr id="59" name="Google Shape;265;p13">
              <a:extLst>
                <a:ext uri="{FF2B5EF4-FFF2-40B4-BE49-F238E27FC236}">
                  <a16:creationId xmlns:a16="http://schemas.microsoft.com/office/drawing/2014/main" id="{A5B5354D-BF41-1925-84CF-26BA93B617B0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266;p13">
              <a:extLst>
                <a:ext uri="{FF2B5EF4-FFF2-40B4-BE49-F238E27FC236}">
                  <a16:creationId xmlns:a16="http://schemas.microsoft.com/office/drawing/2014/main" id="{1AC10AC9-DADB-5767-4322-1B449226A267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267;p13">
              <a:extLst>
                <a:ext uri="{FF2B5EF4-FFF2-40B4-BE49-F238E27FC236}">
                  <a16:creationId xmlns:a16="http://schemas.microsoft.com/office/drawing/2014/main" id="{98AAD44E-FEB5-D7F9-F9AB-2553A879E2E8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268;p13">
              <a:extLst>
                <a:ext uri="{FF2B5EF4-FFF2-40B4-BE49-F238E27FC236}">
                  <a16:creationId xmlns:a16="http://schemas.microsoft.com/office/drawing/2014/main" id="{3C6B2872-6DF7-3E74-1F41-6EDC8201DB09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269;p13">
              <a:extLst>
                <a:ext uri="{FF2B5EF4-FFF2-40B4-BE49-F238E27FC236}">
                  <a16:creationId xmlns:a16="http://schemas.microsoft.com/office/drawing/2014/main" id="{4C2CEA38-B6C7-83E3-EEBB-7BC519797A5B}"/>
                </a:ext>
              </a:extLst>
            </p:cNvPr>
            <p:cNvSpPr txBox="1"/>
            <p:nvPr/>
          </p:nvSpPr>
          <p:spPr>
            <a:xfrm>
              <a:off x="682509" y="4769034"/>
              <a:ext cx="3782352" cy="5991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София Пономарева -Руководитель, разработчик проекта</a:t>
              </a:r>
              <a:endParaRPr dirty="0"/>
            </a:p>
          </p:txBody>
        </p:sp>
        <p:sp>
          <p:nvSpPr>
            <p:cNvPr id="65" name="Google Shape;271;p13">
              <a:extLst>
                <a:ext uri="{FF2B5EF4-FFF2-40B4-BE49-F238E27FC236}">
                  <a16:creationId xmlns:a16="http://schemas.microsoft.com/office/drawing/2014/main" id="{3E73CBBF-B5F6-66AD-DEC8-B504ADCE300A}"/>
                </a:ext>
              </a:extLst>
            </p:cNvPr>
            <p:cNvSpPr txBox="1"/>
            <p:nvPr/>
          </p:nvSpPr>
          <p:spPr>
            <a:xfrm>
              <a:off x="4637909" y="4760582"/>
              <a:ext cx="3988497" cy="5991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Александр Котенко - Инженер – специалист по технике и оборудованию</a:t>
              </a:r>
              <a:endParaRPr dirty="0"/>
            </a:p>
          </p:txBody>
        </p:sp>
        <p:sp>
          <p:nvSpPr>
            <p:cNvPr id="66" name="Google Shape;272;p13">
              <a:extLst>
                <a:ext uri="{FF2B5EF4-FFF2-40B4-BE49-F238E27FC236}">
                  <a16:creationId xmlns:a16="http://schemas.microsoft.com/office/drawing/2014/main" id="{4F0052A1-B202-85B9-B214-4E8D9E4B0B3B}"/>
                </a:ext>
              </a:extLst>
            </p:cNvPr>
            <p:cNvSpPr txBox="1"/>
            <p:nvPr/>
          </p:nvSpPr>
          <p:spPr>
            <a:xfrm>
              <a:off x="8626407" y="4767685"/>
              <a:ext cx="3661421" cy="599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Михаил Пиняев - Специалист по маркетингу и бизнес-планированию </a:t>
              </a:r>
              <a:endParaRPr lang="ru-RU" dirty="0"/>
            </a:p>
          </p:txBody>
        </p:sp>
      </p:grp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C2406A40-FE51-4A9A-9890-85C0ACCD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391" y="4117997"/>
            <a:ext cx="1481786" cy="131412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B53EA9F-99B0-8E37-7073-125B9A48E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040" y="4094156"/>
            <a:ext cx="1481786" cy="131412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E5BB1E99-4303-BB7A-C27E-AAFD9776D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84" y="1518773"/>
            <a:ext cx="1999156" cy="177295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DF636D38-B508-0EA6-F3CA-E65BBB80A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3283" y="1494932"/>
            <a:ext cx="1999156" cy="17729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40744A-04E0-2B85-0F53-7D5496F1D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609" y="1282437"/>
            <a:ext cx="2345174" cy="219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4222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: Пономарева София 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/>
              <a:t>89289676716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/>
              <a:t>89289676716mlp@mail.ru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3259</TotalTime>
  <Words>1206</Words>
  <Application>Microsoft Office PowerPoint</Application>
  <PresentationFormat>Широкоэкранный</PresentationFormat>
  <Paragraphs>141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</cp:lastModifiedBy>
  <cp:revision>28</cp:revision>
  <dcterms:modified xsi:type="dcterms:W3CDTF">2023-12-04T21:52:49Z</dcterms:modified>
</cp:coreProperties>
</file>