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Raleway SemiBold"/>
      <p:regular r:id="rId24"/>
      <p:bold r:id="rId25"/>
      <p:italic r:id="rId26"/>
      <p:boldItalic r:id="rId27"/>
    </p:embeddedFont>
    <p:embeddedFont>
      <p:font typeface="Mulish"/>
      <p:regular r:id="rId28"/>
      <p:bold r:id="rId29"/>
      <p:italic r:id="rId30"/>
      <p:boldItalic r:id="rId31"/>
    </p:embeddedFont>
    <p:embeddedFont>
      <p:font typeface="Raleway Medium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0" roundtripDataSignature="AMtx7mjVBgT4kN5p+39oaLkPpq5XWDbr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67EF14-D188-4E81-A72A-C67718BCDE80}">
  <a:tblStyle styleId="{6467EF14-D188-4E81-A72A-C67718BCDE8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RalewaySemiBold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italic.fntdata"/><Relationship Id="rId25" Type="http://schemas.openxmlformats.org/officeDocument/2006/relationships/font" Target="fonts/RalewaySemiBold-bold.fntdata"/><Relationship Id="rId28" Type="http://schemas.openxmlformats.org/officeDocument/2006/relationships/font" Target="fonts/Mulish-regular.fntdata"/><Relationship Id="rId27" Type="http://schemas.openxmlformats.org/officeDocument/2006/relationships/font" Target="fonts/Raleway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ulish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ulish-boldItalic.fntdata"/><Relationship Id="rId30" Type="http://schemas.openxmlformats.org/officeDocument/2006/relationships/font" Target="fonts/Mulish-italic.fntdata"/><Relationship Id="rId11" Type="http://schemas.openxmlformats.org/officeDocument/2006/relationships/slide" Target="slides/slide5.xml"/><Relationship Id="rId33" Type="http://schemas.openxmlformats.org/officeDocument/2006/relationships/font" Target="fonts/RalewayMedium-bold.fntdata"/><Relationship Id="rId10" Type="http://schemas.openxmlformats.org/officeDocument/2006/relationships/slide" Target="slides/slide4.xml"/><Relationship Id="rId32" Type="http://schemas.openxmlformats.org/officeDocument/2006/relationships/font" Target="fonts/RalewayMedium-regular.fntdata"/><Relationship Id="rId13" Type="http://schemas.openxmlformats.org/officeDocument/2006/relationships/slide" Target="slides/slide7.xml"/><Relationship Id="rId35" Type="http://schemas.openxmlformats.org/officeDocument/2006/relationships/font" Target="fonts/RalewayMedium-boldItalic.fntdata"/><Relationship Id="rId12" Type="http://schemas.openxmlformats.org/officeDocument/2006/relationships/slide" Target="slides/slide6.xml"/><Relationship Id="rId34" Type="http://schemas.openxmlformats.org/officeDocument/2006/relationships/font" Target="fonts/RalewayMedium-italic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8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1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0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1" Type="http://schemas.openxmlformats.org/officeDocument/2006/relationships/image" Target="../media/image29.png"/><Relationship Id="rId10" Type="http://schemas.openxmlformats.org/officeDocument/2006/relationships/image" Target="../media/image21.png"/><Relationship Id="rId12" Type="http://schemas.openxmlformats.org/officeDocument/2006/relationships/image" Target="../media/image17.png"/><Relationship Id="rId9" Type="http://schemas.openxmlformats.org/officeDocument/2006/relationships/image" Target="../media/image28.png"/><Relationship Id="rId5" Type="http://schemas.openxmlformats.org/officeDocument/2006/relationships/image" Target="../media/image15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31.jpg"/><Relationship Id="rId5" Type="http://schemas.openxmlformats.org/officeDocument/2006/relationships/image" Target="../media/image26.jpg"/><Relationship Id="rId6" Type="http://schemas.openxmlformats.org/officeDocument/2006/relationships/image" Target="../media/image2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10" Type="http://schemas.openxmlformats.org/officeDocument/2006/relationships/image" Target="../media/image27.png"/><Relationship Id="rId9" Type="http://schemas.openxmlformats.org/officeDocument/2006/relationships/image" Target="../media/image30.jp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6" name="Google Shape;56;p1"/>
          <p:cNvSpPr/>
          <p:nvPr/>
        </p:nvSpPr>
        <p:spPr>
          <a:xfrm>
            <a:off x="270000" y="289175"/>
            <a:ext cx="8562300" cy="4586100"/>
          </a:xfrm>
          <a:prstGeom prst="roundRect">
            <a:avLst>
              <a:gd fmla="val 9091" name="adj"/>
            </a:avLst>
          </a:prstGeom>
          <a:solidFill>
            <a:srgbClr val="E4EF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4427775" y="0"/>
            <a:ext cx="4716300" cy="1094100"/>
          </a:xfrm>
          <a:prstGeom prst="roundRect">
            <a:avLst>
              <a:gd fmla="val 2053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title="мпт экономика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9527" y="274050"/>
            <a:ext cx="768787" cy="536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 title="нп экономика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850" y="274051"/>
            <a:ext cx="838477" cy="711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title="мб бурятия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1633" y="301611"/>
            <a:ext cx="1040544" cy="48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title="правительство бурятии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35657" y="301601"/>
            <a:ext cx="1040547" cy="486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1"/>
          <p:cNvGrpSpPr/>
          <p:nvPr/>
        </p:nvGrpSpPr>
        <p:grpSpPr>
          <a:xfrm>
            <a:off x="831085" y="-2"/>
            <a:ext cx="2787166" cy="2052514"/>
            <a:chOff x="2258160" y="4544160"/>
            <a:chExt cx="2351841" cy="1732080"/>
          </a:xfrm>
        </p:grpSpPr>
        <p:sp>
          <p:nvSpPr>
            <p:cNvPr id="63" name="Google Shape;63;p1"/>
            <p:cNvSpPr/>
            <p:nvPr/>
          </p:nvSpPr>
          <p:spPr>
            <a:xfrm rot="2700000">
              <a:off x="3677920" y="4704080"/>
              <a:ext cx="772161" cy="772161"/>
            </a:xfrm>
            <a:prstGeom prst="rect">
              <a:avLst/>
            </a:prstGeom>
            <a:solidFill>
              <a:srgbClr val="D8E4EE"/>
            </a:solidFill>
            <a:ln>
              <a:noFill/>
            </a:ln>
          </p:spPr>
          <p:txBody>
            <a:bodyPr anchorCtr="0" anchor="ctr" bIns="41325" lIns="82625" spcFirstLastPara="1" rIns="82625" wrap="square" tIns="413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5"/>
                <a:buFont typeface="Arial"/>
                <a:buNone/>
              </a:pPr>
              <a:r>
                <a:t/>
              </a:r>
              <a:endParaRPr b="0" i="0" sz="204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 rot="2700000">
              <a:off x="3048000" y="5344159"/>
              <a:ext cx="772161" cy="772161"/>
            </a:xfrm>
            <a:prstGeom prst="rect">
              <a:avLst/>
            </a:prstGeom>
            <a:solidFill>
              <a:srgbClr val="D8E4EE"/>
            </a:solidFill>
            <a:ln>
              <a:noFill/>
            </a:ln>
          </p:spPr>
          <p:txBody>
            <a:bodyPr anchorCtr="0" anchor="ctr" bIns="41325" lIns="82625" spcFirstLastPara="1" rIns="82625" wrap="square" tIns="413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5"/>
                <a:buFont typeface="Arial"/>
                <a:buNone/>
              </a:pPr>
              <a:r>
                <a:t/>
              </a:r>
              <a:endParaRPr b="0" i="0" sz="204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 rot="2700000">
              <a:off x="2418080" y="4704080"/>
              <a:ext cx="772161" cy="772161"/>
            </a:xfrm>
            <a:prstGeom prst="rect">
              <a:avLst/>
            </a:prstGeom>
            <a:solidFill>
              <a:srgbClr val="D8E4EE"/>
            </a:solidFill>
            <a:ln>
              <a:noFill/>
            </a:ln>
          </p:spPr>
          <p:txBody>
            <a:bodyPr anchorCtr="0" anchor="ctr" bIns="41325" lIns="82625" spcFirstLastPara="1" rIns="82625" wrap="square" tIns="413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5"/>
                <a:buFont typeface="Arial"/>
                <a:buNone/>
              </a:pPr>
              <a:r>
                <a:t/>
              </a:r>
              <a:endParaRPr b="0" i="0" sz="204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" name="Google Shape;66;p1"/>
          <p:cNvSpPr txBox="1"/>
          <p:nvPr/>
        </p:nvSpPr>
        <p:spPr>
          <a:xfrm>
            <a:off x="720000" y="1249200"/>
            <a:ext cx="6018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" sz="1500" u="none" cap="none" strike="noStrike">
                <a:solidFill>
                  <a:srgbClr val="ED533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АКСЕЛЕРАТОР ИННОВАЦИОННЫХ ПРОЕКТОВ</a:t>
            </a:r>
            <a:endParaRPr b="1" i="0" sz="1500" u="none" cap="none" strike="noStrike">
              <a:solidFill>
                <a:srgbClr val="ED533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1214575" y="0"/>
            <a:ext cx="2251800" cy="27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" name="Google Shape;68;p1"/>
          <p:cNvCxnSpPr/>
          <p:nvPr/>
        </p:nvCxnSpPr>
        <p:spPr>
          <a:xfrm>
            <a:off x="268950" y="4400350"/>
            <a:ext cx="11136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"/>
          <p:cNvCxnSpPr/>
          <p:nvPr/>
        </p:nvCxnSpPr>
        <p:spPr>
          <a:xfrm>
            <a:off x="1370200" y="4387525"/>
            <a:ext cx="0" cy="1194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"/>
          <p:cNvCxnSpPr/>
          <p:nvPr/>
        </p:nvCxnSpPr>
        <p:spPr>
          <a:xfrm>
            <a:off x="1356000" y="4493200"/>
            <a:ext cx="7872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71" name="Google Shape;71;p1"/>
          <p:cNvSpPr txBox="1"/>
          <p:nvPr/>
        </p:nvSpPr>
        <p:spPr>
          <a:xfrm>
            <a:off x="660750" y="1788202"/>
            <a:ext cx="49749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3048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500">
                <a:solidFill>
                  <a:srgbClr val="10315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"Фармер" — фермерская экосистема. </a:t>
            </a:r>
            <a:endParaRPr b="1" sz="2500">
              <a:solidFill>
                <a:srgbClr val="10315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23212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Цифровая экосистема, где фермеры получают удобное обучение и деньги, инвесторы — доход и продукты, а продавцы — клиентов. </a:t>
            </a:r>
            <a:endParaRPr b="1" i="0" sz="3500" u="none" cap="none" strike="noStrike">
              <a:solidFill>
                <a:srgbClr val="10315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-877875" y="-31537"/>
            <a:ext cx="394500" cy="1147800"/>
          </a:xfrm>
          <a:prstGeom prst="rect">
            <a:avLst/>
          </a:prstGeom>
          <a:solidFill>
            <a:srgbClr val="ED53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-1335075" y="-31537"/>
            <a:ext cx="394500" cy="1147800"/>
          </a:xfrm>
          <a:prstGeom prst="rect">
            <a:avLst/>
          </a:prstGeom>
          <a:solidFill>
            <a:srgbClr val="2321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" title="bad7fdc3c16b84758cb7aafa42153fa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5650" y="1323925"/>
            <a:ext cx="2981151" cy="298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7775" y="1474925"/>
            <a:ext cx="9144000" cy="3668400"/>
          </a:xfrm>
          <a:prstGeom prst="rect">
            <a:avLst/>
          </a:prstGeom>
          <a:solidFill>
            <a:srgbClr val="E4EFF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5769675" y="4062675"/>
            <a:ext cx="3265200" cy="937800"/>
          </a:xfrm>
          <a:prstGeom prst="rect">
            <a:avLst/>
          </a:prstGeom>
          <a:solidFill>
            <a:srgbClr val="D8E4EE"/>
          </a:solidFill>
          <a:ln>
            <a:noFill/>
          </a:ln>
        </p:spPr>
        <p:txBody>
          <a:bodyPr anchorCtr="0" anchor="ctr" bIns="41325" lIns="82625" spcFirstLastPara="1" rIns="82625" wrap="square" tIns="41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Arial"/>
              <a:buNone/>
            </a:pPr>
            <a:r>
              <a:t/>
            </a:r>
            <a:endParaRPr b="0" i="0" sz="2045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2" title="точки.png"/>
          <p:cNvPicPr preferRelativeResize="0"/>
          <p:nvPr/>
        </p:nvPicPr>
        <p:blipFill rotWithShape="1">
          <a:blip r:embed="rId3">
            <a:alphaModFix amt="83000"/>
          </a:blip>
          <a:srcRect b="6603" l="7422" r="49572" t="34493"/>
          <a:stretch/>
        </p:blipFill>
        <p:spPr>
          <a:xfrm rot="-5400000">
            <a:off x="6917851" y="2950851"/>
            <a:ext cx="2828524" cy="14055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2"/>
          <p:cNvSpPr/>
          <p:nvPr/>
        </p:nvSpPr>
        <p:spPr>
          <a:xfrm>
            <a:off x="438475" y="1094250"/>
            <a:ext cx="8251500" cy="3521400"/>
          </a:xfrm>
          <a:prstGeom prst="roundRect">
            <a:avLst>
              <a:gd fmla="val 842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3" name="Google Shape;83;p2"/>
          <p:cNvSpPr txBox="1"/>
          <p:nvPr>
            <p:ph idx="4294967295" type="title"/>
          </p:nvPr>
        </p:nvSpPr>
        <p:spPr>
          <a:xfrm>
            <a:off x="327925" y="521550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Проблема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973800" y="3326743"/>
            <a:ext cx="372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3048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оборот малых ферм &lt;10 млн руб., 15–20% закрываются ежегодно).</a:t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3048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Google Shape;85;p2"/>
          <p:cNvSpPr txBox="1"/>
          <p:nvPr>
            <p:ph idx="4294967295" type="title"/>
          </p:nvPr>
        </p:nvSpPr>
        <p:spPr>
          <a:xfrm>
            <a:off x="1279900" y="1201500"/>
            <a:ext cx="3228600" cy="22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Фермерам нужны инструменты :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Потребность в обучении 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Обновление техники 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Привлечение инвестиций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Мотивация  в повышении </a:t>
            </a: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эффективности</a:t>
            </a: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хозяйства за счет новых технологий 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-113575" y="2906413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ED53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-113575" y="3154238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ED53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" name="Google Shape;88;p2"/>
          <p:cNvCxnSpPr/>
          <p:nvPr/>
        </p:nvCxnSpPr>
        <p:spPr>
          <a:xfrm rot="10800000">
            <a:off x="7452000" y="548234"/>
            <a:ext cx="1692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89" name="Google Shape;89;p2"/>
          <p:cNvCxnSpPr/>
          <p:nvPr/>
        </p:nvCxnSpPr>
        <p:spPr>
          <a:xfrm rot="10800000">
            <a:off x="8127000" y="865650"/>
            <a:ext cx="1017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90" name="Google Shape;90;p2"/>
          <p:cNvSpPr/>
          <p:nvPr/>
        </p:nvSpPr>
        <p:spPr>
          <a:xfrm>
            <a:off x="982825" y="1252650"/>
            <a:ext cx="297000" cy="297000"/>
          </a:xfrm>
          <a:prstGeom prst="ellipse">
            <a:avLst/>
          </a:prstGeom>
          <a:noFill/>
          <a:ln cap="flat" cmpd="sng" w="19050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8997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</a:t>
            </a:r>
            <a:endParaRPr b="0" i="0" sz="1600" u="none" cap="none" strike="noStrike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1279900" y="3364650"/>
            <a:ext cx="2910900" cy="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5318425" y="2598438"/>
            <a:ext cx="2910900" cy="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3048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2"/>
          <p:cNvSpPr txBox="1"/>
          <p:nvPr>
            <p:ph idx="4294967295" type="title"/>
          </p:nvPr>
        </p:nvSpPr>
        <p:spPr>
          <a:xfrm>
            <a:off x="5409325" y="1187400"/>
            <a:ext cx="2820000" cy="25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Продавцы</a:t>
            </a: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не знают нужд фермеров 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Дорогая реклама через точечные выставки 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Не знание своего клиента </a:t>
            </a:r>
            <a:endParaRPr sz="14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175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060746"/>
              </a:buClr>
              <a:buSzPts val="1400"/>
              <a:buFont typeface="Raleway SemiBold"/>
              <a:buAutoNum type="arabicParenR"/>
            </a:pPr>
            <a:r>
              <a:rPr lang="ru" sz="14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ru" sz="14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онверсия продаж &lt;20%, отсутствие актуальных данных </a:t>
            </a:r>
            <a:endParaRPr sz="1400">
              <a:solidFill>
                <a:srgbClr val="06074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5021425" y="1252650"/>
            <a:ext cx="297000" cy="297000"/>
          </a:xfrm>
          <a:prstGeom prst="ellipse">
            <a:avLst/>
          </a:prstGeom>
          <a:noFill/>
          <a:ln cap="flat" cmpd="sng" w="19050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8997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" sz="1600" u="none" cap="none" strike="noStrike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</a:t>
            </a:r>
            <a:endParaRPr b="0" i="0" sz="1600" u="none" cap="none" strike="noStrike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95" name="Google Shape;95;p2"/>
          <p:cNvSpPr txBox="1"/>
          <p:nvPr>
            <p:ph idx="4294967295" type="title"/>
          </p:nvPr>
        </p:nvSpPr>
        <p:spPr>
          <a:xfrm>
            <a:off x="-3092075" y="1308750"/>
            <a:ext cx="2820000" cy="15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1500">
                <a:solidFill>
                  <a:srgbClr val="060746"/>
                </a:solidFill>
                <a:latin typeface="Raleway"/>
                <a:ea typeface="Raleway"/>
                <a:cs typeface="Raleway"/>
                <a:sym typeface="Raleway"/>
              </a:rPr>
              <a:t>Заголовок - Raleway жирный</a:t>
            </a:r>
            <a:endParaRPr b="1" sz="1500">
              <a:solidFill>
                <a:srgbClr val="06074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Название - Raleway полужирный</a:t>
            </a:r>
            <a:endParaRPr sz="15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00">
                <a:solidFill>
                  <a:srgbClr val="23212E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Основной текст - Raleway обычный</a:t>
            </a:r>
            <a:endParaRPr sz="1500">
              <a:solidFill>
                <a:srgbClr val="23212E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-2987150" y="3026825"/>
            <a:ext cx="416700" cy="1309800"/>
          </a:xfrm>
          <a:prstGeom prst="rect">
            <a:avLst/>
          </a:prstGeom>
          <a:solidFill>
            <a:srgbClr val="1031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-2377550" y="3026825"/>
            <a:ext cx="416700" cy="1309800"/>
          </a:xfrm>
          <a:prstGeom prst="rect">
            <a:avLst/>
          </a:prstGeom>
          <a:solidFill>
            <a:srgbClr val="2321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p3"/>
          <p:cNvCxnSpPr/>
          <p:nvPr/>
        </p:nvCxnSpPr>
        <p:spPr>
          <a:xfrm>
            <a:off x="471900" y="3676650"/>
            <a:ext cx="56082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103" name="Google Shape;103;p3"/>
          <p:cNvSpPr txBox="1"/>
          <p:nvPr>
            <p:ph type="title"/>
          </p:nvPr>
        </p:nvSpPr>
        <p:spPr>
          <a:xfrm>
            <a:off x="360000" y="521225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Продукт / Решение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381550" y="1155000"/>
            <a:ext cx="6022800" cy="15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3048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23212E"/>
                </a:solidFill>
              </a:rPr>
              <a:t>"Фармер" — Фермерская экосистима с обучением и маркетплейсом. Фермеры размещают проекты (доли в животных/полях), инвесторы вкладывают и получают доход/продукты, продавцы анализируют данные и продают товары.</a:t>
            </a:r>
            <a:endParaRPr sz="1200">
              <a:solidFill>
                <a:srgbClr val="23212E"/>
              </a:solidFill>
            </a:endParaRPr>
          </a:p>
          <a:p>
            <a:pPr indent="-304800" lvl="0" marL="3048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23212E"/>
                </a:solidFill>
              </a:rPr>
              <a:t>Основное свойство: Уникальная аналитика и возможность обучаться с AI</a:t>
            </a:r>
            <a:endParaRPr sz="1200">
              <a:solidFill>
                <a:srgbClr val="23212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rgbClr val="23212E"/>
              </a:solidFill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4437825" y="2666388"/>
            <a:ext cx="1342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ru" sz="2200" u="none" cap="none" strike="noStrike">
                <a:solidFill>
                  <a:srgbClr val="ED5337"/>
                </a:solidFill>
                <a:latin typeface="Mulish"/>
                <a:ea typeface="Mulish"/>
                <a:cs typeface="Mulish"/>
                <a:sym typeface="Mulish"/>
              </a:rPr>
              <a:t>24/7</a:t>
            </a:r>
            <a:endParaRPr b="0" i="0" sz="100" u="none" cap="none" strike="noStrike">
              <a:solidFill>
                <a:srgbClr val="ED53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4437825" y="3177788"/>
            <a:ext cx="1342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" sz="105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доступ</a:t>
            </a:r>
            <a:endParaRPr b="0" i="0" sz="105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2457029" y="2802775"/>
            <a:ext cx="1342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ru" sz="1800">
                <a:solidFill>
                  <a:srgbClr val="ED5337"/>
                </a:solidFill>
                <a:latin typeface="Mulish"/>
                <a:ea typeface="Mulish"/>
                <a:cs typeface="Mulish"/>
                <a:sym typeface="Mulish"/>
              </a:rPr>
              <a:t>50-60 тыс.</a:t>
            </a:r>
            <a:r>
              <a:rPr b="1" i="0" lang="ru" sz="1800" u="none" cap="none" strike="noStrike">
                <a:solidFill>
                  <a:srgbClr val="ED5337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b="0" i="0" sz="1100" u="none" cap="none" strike="noStrike">
              <a:solidFill>
                <a:srgbClr val="ED53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2457027" y="3178875"/>
            <a:ext cx="1342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" sz="105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Ф</a:t>
            </a:r>
            <a:r>
              <a:rPr b="0" i="0" lang="ru" sz="105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ермеров </a:t>
            </a:r>
            <a:endParaRPr b="0" i="0" sz="105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476225" y="3175575"/>
            <a:ext cx="13428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" sz="105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Продавцов </a:t>
            </a:r>
            <a:endParaRPr b="0" i="0" sz="105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10" name="Google Shape;110;p3"/>
          <p:cNvCxnSpPr/>
          <p:nvPr/>
        </p:nvCxnSpPr>
        <p:spPr>
          <a:xfrm>
            <a:off x="1132575" y="3592338"/>
            <a:ext cx="0" cy="168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3"/>
          <p:cNvCxnSpPr/>
          <p:nvPr/>
        </p:nvCxnSpPr>
        <p:spPr>
          <a:xfrm>
            <a:off x="3128425" y="3592338"/>
            <a:ext cx="0" cy="168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" name="Google Shape;112;p3"/>
          <p:cNvCxnSpPr/>
          <p:nvPr/>
        </p:nvCxnSpPr>
        <p:spPr>
          <a:xfrm>
            <a:off x="5109225" y="3609563"/>
            <a:ext cx="0" cy="168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3"/>
          <p:cNvSpPr txBox="1"/>
          <p:nvPr/>
        </p:nvSpPr>
        <p:spPr>
          <a:xfrm>
            <a:off x="381550" y="3836125"/>
            <a:ext cx="5258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rgbClr val="23212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"Фармер" помогает малым фермам расти устойчиво, снижая зависимость от кредитов и способствуя экологии через инвестиции в природу.</a:t>
            </a:r>
            <a:endParaRPr b="0" i="0" sz="1400" u="none" cap="none" strike="noStrike">
              <a:solidFill>
                <a:srgbClr val="2321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6583376" y="1082498"/>
            <a:ext cx="2286000" cy="2398800"/>
          </a:xfrm>
          <a:prstGeom prst="rect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фото, картинка,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схема предполагаемого продукта</a:t>
            </a:r>
            <a:endParaRPr b="0" i="0" sz="105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" sz="1050" u="none" cap="none" strike="noStrike">
                <a:solidFill>
                  <a:srgbClr val="132C40"/>
                </a:solidFill>
                <a:latin typeface="Arial"/>
                <a:ea typeface="Arial"/>
                <a:cs typeface="Arial"/>
                <a:sym typeface="Arial"/>
              </a:rPr>
              <a:t>рамку удалить</a:t>
            </a:r>
            <a:endParaRPr b="0" i="0" sz="1050" u="none" cap="none" strike="noStrike">
              <a:solidFill>
                <a:srgbClr val="132C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8493500" y="2920700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77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8493500" y="3168525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77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615525" y="2779675"/>
            <a:ext cx="103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EC5338"/>
                </a:solidFill>
              </a:rPr>
              <a:t>3 тыс.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118" name="Google Shape;118;p3" title="Снимок экрана 2025—11—20 в 10.58.3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4355" y="0"/>
            <a:ext cx="250394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/>
          <p:nvPr>
            <p:ph type="title"/>
          </p:nvPr>
        </p:nvSpPr>
        <p:spPr>
          <a:xfrm>
            <a:off x="360000" y="521225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124" name="Google Shape;124;p4"/>
          <p:cNvGraphicFramePr/>
          <p:nvPr/>
        </p:nvGraphicFramePr>
        <p:xfrm>
          <a:off x="488723" y="10042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{6467EF14-D188-4E81-A72A-C67718BCDE80}</a:tableStyleId>
              </a:tblPr>
              <a:tblGrid>
                <a:gridCol w="2691300"/>
                <a:gridCol w="2496700"/>
                <a:gridCol w="3217750"/>
              </a:tblGrid>
              <a:tr h="42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" sz="1600" u="none" cap="none" strike="noStrike">
                          <a:solidFill>
                            <a:srgbClr val="ED5337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Что продаем</a:t>
                      </a:r>
                      <a:endParaRPr b="1" sz="1600" u="none" cap="none" strike="noStrike">
                        <a:solidFill>
                          <a:srgbClr val="ED5337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" sz="1600" u="none" cap="none" strike="noStrike">
                          <a:solidFill>
                            <a:srgbClr val="ED5337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Кому </a:t>
                      </a:r>
                      <a:endParaRPr b="1" sz="1600" u="none" cap="none" strike="noStrike">
                        <a:solidFill>
                          <a:srgbClr val="ED5337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" sz="1600" u="none" cap="none" strike="noStrike">
                          <a:solidFill>
                            <a:srgbClr val="ED5337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Как и за сколько</a:t>
                      </a:r>
                      <a:endParaRPr sz="1400" u="none" cap="none" strike="noStrike">
                        <a:solidFill>
                          <a:srgbClr val="ED5337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Платформа с аналитикой, инвестициями и продажами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подписка на обучение включая диагностику и аналитику), 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 типа: доход, продукты, патронаж), 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(данные, продажи, реклама , размещение рекламы ).</a:t>
                      </a:r>
                      <a:endParaRPr sz="1200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Фермерам 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Инвесторам 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Продавцам </a:t>
                      </a:r>
                      <a:endParaRPr sz="12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Продаем онлайн через сайт - платформу  -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подписки 500–3000 руб./мес.)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250 р - размещение объявлений о продаже техники скота 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комиссия 5–10%со сделки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12E"/>
                        </a:buClr>
                        <a:buSzPts val="1400"/>
                        <a:buFont typeface="Raleway"/>
                        <a:buAutoNum type="arabicParenR"/>
                      </a:pPr>
                      <a:r>
                        <a:rPr lang="ru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Подписки от 3000 до 10000 руб./ мес.) размещение рекламы и товаров</a:t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0315D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25" name="Google Shape;125;p4"/>
          <p:cNvCxnSpPr/>
          <p:nvPr/>
        </p:nvCxnSpPr>
        <p:spPr>
          <a:xfrm rot="10800000">
            <a:off x="7452000" y="548234"/>
            <a:ext cx="1692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6" name="Google Shape;126;p4"/>
          <p:cNvCxnSpPr/>
          <p:nvPr/>
        </p:nvCxnSpPr>
        <p:spPr>
          <a:xfrm rot="10800000">
            <a:off x="8127000" y="865650"/>
            <a:ext cx="1017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>
            <p:ph type="title"/>
          </p:nvPr>
        </p:nvSpPr>
        <p:spPr>
          <a:xfrm>
            <a:off x="360000" y="521225"/>
            <a:ext cx="5245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488944" y="1578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377002" y="2281250"/>
            <a:ext cx="23622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lang="ru" sz="22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250 тыс. фермеров только в РФ </a:t>
            </a:r>
            <a:r>
              <a:rPr b="0" i="0" lang="ru" sz="100" u="none" cap="none" strike="noStrike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₽</a:t>
            </a:r>
            <a:endParaRPr b="1" i="0" sz="2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376996" y="1162649"/>
            <a:ext cx="2362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Общий объем целевого рынка </a:t>
            </a:r>
            <a:endParaRPr b="0" i="0" sz="14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377000" y="3467800"/>
            <a:ext cx="2362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Источник : Росстат, Минсельхоз 2024:</a:t>
            </a:r>
            <a:endParaRPr b="0" i="0" sz="1400" u="none" cap="none" strike="noStrike">
              <a:solidFill>
                <a:srgbClr val="7F7F7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3101977" y="2281250"/>
            <a:ext cx="2362200" cy="8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lang="ru" sz="22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50 тысяч фермеров</a:t>
            </a:r>
            <a:r>
              <a:rPr b="1" lang="ru" sz="2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i="0" sz="2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3101975" y="1162650"/>
            <a:ext cx="2362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Доступный объём рынка </a:t>
            </a:r>
            <a:endParaRPr b="0" i="0" sz="1400" u="none" cap="none" strike="noStrike">
              <a:solidFill>
                <a:srgbClr val="2321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3101975" y="3467800"/>
            <a:ext cx="2503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Источник: ЦБ РФ, KPMG 2024</a:t>
            </a:r>
            <a:endParaRPr b="0" i="0" sz="1400" u="none" cap="none" strike="noStrike">
              <a:solidFill>
                <a:srgbClr val="7F7F7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6043927" y="2281250"/>
            <a:ext cx="29061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lang="ru" sz="22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5 тысяч фермеров </a:t>
            </a:r>
            <a:endParaRPr b="1" i="0" sz="2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6043925" y="1162650"/>
            <a:ext cx="2906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₽ Реально достижимый объем рынка в первый год  (наш захват 2 %).</a:t>
            </a:r>
            <a:endParaRPr b="0" i="0" sz="14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6043927" y="3177452"/>
            <a:ext cx="290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376996" y="3951147"/>
            <a:ext cx="609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Прогноз:</a:t>
            </a:r>
            <a:r>
              <a:rPr b="0" i="0" lang="ru" sz="18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ежегодный рост рынка в рублях  на </a:t>
            </a:r>
            <a:r>
              <a:rPr lang="ru" sz="18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15-20</a:t>
            </a:r>
            <a:r>
              <a:rPr b="0" i="0" lang="ru" sz="18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%.</a:t>
            </a:r>
            <a:endParaRPr b="0" i="0" sz="900" u="none" cap="none" strike="noStrike">
              <a:solidFill>
                <a:srgbClr val="BFBF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377000" y="4320450"/>
            <a:ext cx="2503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" sz="900" u="none" cap="none" strike="noStrike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Источник:Минсельхоз РФ</a:t>
            </a:r>
            <a:endParaRPr b="0" i="0" sz="1400" u="none" cap="none" strike="noStrike">
              <a:solidFill>
                <a:srgbClr val="7F7F7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4" name="Google Shape;144;p5" title="точки.png"/>
          <p:cNvPicPr preferRelativeResize="0"/>
          <p:nvPr/>
        </p:nvPicPr>
        <p:blipFill rotWithShape="1">
          <a:blip r:embed="rId4">
            <a:alphaModFix amt="83000"/>
          </a:blip>
          <a:srcRect b="6601" l="7421" r="73290" t="47160"/>
          <a:stretch/>
        </p:blipFill>
        <p:spPr>
          <a:xfrm rot="5400000">
            <a:off x="7864136" y="3961214"/>
            <a:ext cx="1268577" cy="110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/>
          <p:nvPr/>
        </p:nvSpPr>
        <p:spPr>
          <a:xfrm rot="10800000">
            <a:off x="8534650" y="3839626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ED53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/>
          <p:nvPr/>
        </p:nvSpPr>
        <p:spPr>
          <a:xfrm rot="10800000">
            <a:off x="8534650" y="3591801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ED53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-7775" y="1308750"/>
            <a:ext cx="9144000" cy="3834600"/>
          </a:xfrm>
          <a:prstGeom prst="rect">
            <a:avLst/>
          </a:prstGeom>
          <a:solidFill>
            <a:srgbClr val="E4EFF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5769675" y="4062675"/>
            <a:ext cx="3265200" cy="937800"/>
          </a:xfrm>
          <a:prstGeom prst="rect">
            <a:avLst/>
          </a:prstGeom>
          <a:solidFill>
            <a:srgbClr val="D8E4EE"/>
          </a:solidFill>
          <a:ln>
            <a:noFill/>
          </a:ln>
        </p:spPr>
        <p:txBody>
          <a:bodyPr anchorCtr="0" anchor="ctr" bIns="41325" lIns="82625" spcFirstLastPara="1" rIns="82625" wrap="square" tIns="41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Arial"/>
              <a:buNone/>
            </a:pPr>
            <a:r>
              <a:t/>
            </a:r>
            <a:endParaRPr b="0" i="0" sz="2045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6" title="точки.png"/>
          <p:cNvPicPr preferRelativeResize="0"/>
          <p:nvPr/>
        </p:nvPicPr>
        <p:blipFill rotWithShape="1">
          <a:blip r:embed="rId3">
            <a:alphaModFix amt="83000"/>
          </a:blip>
          <a:srcRect b="6603" l="7422" r="49572" t="34493"/>
          <a:stretch/>
        </p:blipFill>
        <p:spPr>
          <a:xfrm rot="-5400000">
            <a:off x="6917851" y="2950851"/>
            <a:ext cx="2828524" cy="140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327925" y="1093925"/>
            <a:ext cx="8472600" cy="3668400"/>
          </a:xfrm>
          <a:prstGeom prst="roundRect">
            <a:avLst>
              <a:gd fmla="val 842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55" name="Google Shape;155;p6"/>
          <p:cNvSpPr txBox="1"/>
          <p:nvPr>
            <p:ph idx="4294967295" type="title"/>
          </p:nvPr>
        </p:nvSpPr>
        <p:spPr>
          <a:xfrm>
            <a:off x="327925" y="521550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Конкуренты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-136825" y="655475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77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-136825" y="903300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77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 txBox="1"/>
          <p:nvPr>
            <p:ph idx="4294967295" type="title"/>
          </p:nvPr>
        </p:nvSpPr>
        <p:spPr>
          <a:xfrm>
            <a:off x="-3092075" y="1308750"/>
            <a:ext cx="2820000" cy="15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1500">
                <a:solidFill>
                  <a:srgbClr val="060746"/>
                </a:solidFill>
                <a:latin typeface="Raleway"/>
                <a:ea typeface="Raleway"/>
                <a:cs typeface="Raleway"/>
                <a:sym typeface="Raleway"/>
              </a:rPr>
              <a:t>Заголовок - Raleway жирный</a:t>
            </a:r>
            <a:endParaRPr b="1" sz="1500">
              <a:solidFill>
                <a:srgbClr val="06074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00">
                <a:solidFill>
                  <a:srgbClr val="ED533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Ваш продукт - Raleway полужирный</a:t>
            </a:r>
            <a:endParaRPr sz="1500">
              <a:solidFill>
                <a:srgbClr val="ED5337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00">
                <a:solidFill>
                  <a:srgbClr val="23212E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Основной текст - Raleway средний</a:t>
            </a:r>
            <a:endParaRPr sz="1500">
              <a:solidFill>
                <a:srgbClr val="23212E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-2987150" y="3026825"/>
            <a:ext cx="416700" cy="1309800"/>
          </a:xfrm>
          <a:prstGeom prst="rect">
            <a:avLst/>
          </a:prstGeom>
          <a:solidFill>
            <a:srgbClr val="1031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-2377550" y="3026825"/>
            <a:ext cx="416700" cy="1309800"/>
          </a:xfrm>
          <a:prstGeom prst="rect">
            <a:avLst/>
          </a:prstGeom>
          <a:solidFill>
            <a:srgbClr val="2321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1" name="Google Shape;161;p6"/>
          <p:cNvGraphicFramePr/>
          <p:nvPr/>
        </p:nvGraphicFramePr>
        <p:xfrm>
          <a:off x="386046" y="11991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{6467EF14-D188-4E81-A72A-C67718BCDE80}</a:tableStyleId>
              </a:tblPr>
              <a:tblGrid>
                <a:gridCol w="1622900"/>
                <a:gridCol w="1680500"/>
                <a:gridCol w="1680500"/>
                <a:gridCol w="1680500"/>
                <a:gridCol w="1680500"/>
              </a:tblGrid>
              <a:tr h="65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000000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Геймификация</a:t>
                      </a:r>
                      <a:endParaRPr sz="14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 Аналитика с рейтингами</a:t>
                      </a:r>
                      <a:endParaRPr sz="14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Возможность обучаться </a:t>
                      </a:r>
                      <a:endParaRPr>
                        <a:solidFill>
                          <a:srgbClr val="ED5337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Большая база данных</a:t>
                      </a:r>
                      <a:endParaRPr sz="14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49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ФАРМЕР </a:t>
                      </a:r>
                      <a:endParaRPr sz="1100" u="none" cap="none" strike="noStrike">
                        <a:solidFill>
                          <a:srgbClr val="ED5337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</a:t>
                      </a:r>
                      <a:endParaRPr sz="1100" u="none" cap="none" strike="noStrike">
                        <a:solidFill>
                          <a:srgbClr val="ED5337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</a:t>
                      </a:r>
                      <a:endParaRPr sz="1100" u="none" cap="none" strike="noStrike">
                        <a:solidFill>
                          <a:srgbClr val="ED5337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да </a:t>
                      </a:r>
                      <a:endParaRPr sz="1100" u="none" cap="none" strike="noStrike">
                        <a:solidFill>
                          <a:srgbClr val="ED5337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ED5337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на пути </a:t>
                      </a:r>
                      <a:endParaRPr sz="1100" u="none" cap="none" strike="noStrike">
                        <a:solidFill>
                          <a:srgbClr val="ED5337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/>
                </a:tc>
              </a:tr>
              <a:tr h="51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Россельхозбанк </a:t>
                      </a:r>
                      <a:r>
                        <a:rPr lang="ru" sz="9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“Свое фермерство”</a:t>
                      </a:r>
                      <a:endParaRPr sz="9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1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Авито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частично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1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Телеграм каналы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  <a:tr h="51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Пчелошеринг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да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 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23212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нет</a:t>
                      </a:r>
                      <a:endParaRPr sz="1100" u="none" cap="none" strike="noStrike">
                        <a:solidFill>
                          <a:srgbClr val="23212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2" name="Google Shape;162;p6"/>
          <p:cNvSpPr/>
          <p:nvPr/>
        </p:nvSpPr>
        <p:spPr>
          <a:xfrm>
            <a:off x="-1767950" y="3026825"/>
            <a:ext cx="416700" cy="1309800"/>
          </a:xfrm>
          <a:prstGeom prst="rect">
            <a:avLst/>
          </a:prstGeom>
          <a:solidFill>
            <a:srgbClr val="ED53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"/>
          <p:cNvSpPr txBox="1"/>
          <p:nvPr>
            <p:ph type="title"/>
          </p:nvPr>
        </p:nvSpPr>
        <p:spPr>
          <a:xfrm>
            <a:off x="360000" y="521225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Финансовые показатели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68" name="Google Shape;168;p7"/>
          <p:cNvCxnSpPr/>
          <p:nvPr/>
        </p:nvCxnSpPr>
        <p:spPr>
          <a:xfrm rot="-5400000">
            <a:off x="7542325" y="3717156"/>
            <a:ext cx="28527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69" name="Google Shape;169;p7"/>
          <p:cNvCxnSpPr/>
          <p:nvPr/>
        </p:nvCxnSpPr>
        <p:spPr>
          <a:xfrm rot="-5400000">
            <a:off x="7793875" y="4286106"/>
            <a:ext cx="17148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70" name="Google Shape;170;p7"/>
          <p:cNvSpPr txBox="1"/>
          <p:nvPr/>
        </p:nvSpPr>
        <p:spPr>
          <a:xfrm>
            <a:off x="360000" y="1778000"/>
            <a:ext cx="779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3048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Выручка 20 млн .за 2026 год ; </a:t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192000" y="3191225"/>
            <a:ext cx="79653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● Инвестиции: 3 млн руб. на запуск.</a:t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● EBITDA: ~150 млн руб. за 3 года.</a:t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● Безубыточность: Через 18–24 месяца.</a:t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72" name="Google Shape;172;p7"/>
          <p:cNvSpPr txBox="1"/>
          <p:nvPr>
            <p:ph type="title"/>
          </p:nvPr>
        </p:nvSpPr>
        <p:spPr>
          <a:xfrm>
            <a:off x="360000" y="1093925"/>
            <a:ext cx="66432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2104"/>
              <a:buNone/>
            </a:pPr>
            <a:r>
              <a:rPr lang="ru" sz="1900">
                <a:solidFill>
                  <a:srgbClr val="060746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Ключевые метрики (на основе наших прогнозов)</a:t>
            </a:r>
            <a:endParaRPr sz="1900">
              <a:solidFill>
                <a:srgbClr val="060746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-2589050" y="1477800"/>
            <a:ext cx="2404500" cy="8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Чтобы поменять цвет маркеров - выделить точки и поменять цвет текста 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826469" y="2290800"/>
            <a:ext cx="2641918" cy="228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 txBox="1"/>
          <p:nvPr>
            <p:ph type="title"/>
          </p:nvPr>
        </p:nvSpPr>
        <p:spPr>
          <a:xfrm>
            <a:off x="360000" y="521225"/>
            <a:ext cx="5665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17"/>
          <p:cNvSpPr/>
          <p:nvPr/>
        </p:nvSpPr>
        <p:spPr>
          <a:xfrm>
            <a:off x="476801" y="1362475"/>
            <a:ext cx="8877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Ключевые партнеры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476806" y="4046384"/>
            <a:ext cx="15603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Структура издержек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17"/>
          <p:cNvSpPr/>
          <p:nvPr/>
        </p:nvSpPr>
        <p:spPr>
          <a:xfrm>
            <a:off x="4783954" y="4046384"/>
            <a:ext cx="26511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Потоки поступления доходов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3866294" y="1362475"/>
            <a:ext cx="11667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Ценностные предложения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7458748" y="1362475"/>
            <a:ext cx="15429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Потребительские сегменты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2062750" y="1362487"/>
            <a:ext cx="11667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Ключевые виды деятельности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6" name="Google Shape;186;p17"/>
          <p:cNvSpPr/>
          <p:nvPr/>
        </p:nvSpPr>
        <p:spPr>
          <a:xfrm>
            <a:off x="5593850" y="1362475"/>
            <a:ext cx="14349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Взаимоотношения </a:t>
            </a:r>
            <a:b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с клиентами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17"/>
          <p:cNvSpPr/>
          <p:nvPr/>
        </p:nvSpPr>
        <p:spPr>
          <a:xfrm>
            <a:off x="2062750" y="2917074"/>
            <a:ext cx="11667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Ключевые ресурсы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5593851" y="2917061"/>
            <a:ext cx="11667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ru" sz="10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Каналы сбыта</a:t>
            </a:r>
            <a:endParaRPr b="1" i="0" sz="10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17"/>
          <p:cNvSpPr txBox="1"/>
          <p:nvPr/>
        </p:nvSpPr>
        <p:spPr>
          <a:xfrm>
            <a:off x="7457600" y="1833575"/>
            <a:ext cx="14544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Фермеры, 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t/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Инвесторы, 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t/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Продавцы.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3868475" y="1833575"/>
            <a:ext cx="1380600" cy="8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Аналитика, 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t/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Геймификация , 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t/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Обучение 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5605713" y="3370563"/>
            <a:ext cx="15429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Сайт , соцсети, Государсво 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5605713" y="1833575"/>
            <a:ext cx="14349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-304800" lvl="0" marL="3048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Поддержка, сообщество.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3048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t/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2053813" y="3301263"/>
            <a:ext cx="13806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Команда 7–10 человек, </a:t>
            </a:r>
            <a:endParaRPr b="1" sz="900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3 млн руб.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17"/>
          <p:cNvSpPr txBox="1"/>
          <p:nvPr/>
        </p:nvSpPr>
        <p:spPr>
          <a:xfrm>
            <a:off x="2052050" y="1833588"/>
            <a:ext cx="1409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Анализ данных , обучение фермеров , продажа рекламы , 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476925" y="1833575"/>
            <a:ext cx="13860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Минсельхоз, страховые, банки.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17"/>
          <p:cNvSpPr txBox="1"/>
          <p:nvPr/>
        </p:nvSpPr>
        <p:spPr>
          <a:xfrm>
            <a:off x="413426" y="4382375"/>
            <a:ext cx="2639400" cy="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Разработка 30%, команда 20%, маркетинг 40%, операции 10%.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4785324" y="4372200"/>
            <a:ext cx="4492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4650" lIns="94650" spcFirstLastPara="1" rIns="94650" wrap="square" tIns="94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5"/>
              <a:buFont typeface="Arial"/>
              <a:buNone/>
            </a:pPr>
            <a:r>
              <a:rPr b="1" lang="ru" sz="900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Комиссии 5–10%, подписки , реклама</a:t>
            </a:r>
            <a:endParaRPr b="1" i="0" sz="9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98" name="Google Shape;198;p17"/>
          <p:cNvCxnSpPr/>
          <p:nvPr/>
        </p:nvCxnSpPr>
        <p:spPr>
          <a:xfrm>
            <a:off x="1837335" y="1362475"/>
            <a:ext cx="0" cy="248760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9" name="Google Shape;199;p17"/>
          <p:cNvCxnSpPr/>
          <p:nvPr/>
        </p:nvCxnSpPr>
        <p:spPr>
          <a:xfrm>
            <a:off x="3650895" y="1362475"/>
            <a:ext cx="0" cy="248970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" name="Google Shape;200;p17"/>
          <p:cNvCxnSpPr/>
          <p:nvPr/>
        </p:nvCxnSpPr>
        <p:spPr>
          <a:xfrm>
            <a:off x="5464455" y="1362475"/>
            <a:ext cx="0" cy="248760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" name="Google Shape;201;p17"/>
          <p:cNvCxnSpPr/>
          <p:nvPr/>
        </p:nvCxnSpPr>
        <p:spPr>
          <a:xfrm>
            <a:off x="7278015" y="1362475"/>
            <a:ext cx="0" cy="248970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2" name="Google Shape;202;p17"/>
          <p:cNvCxnSpPr/>
          <p:nvPr/>
        </p:nvCxnSpPr>
        <p:spPr>
          <a:xfrm rot="10800000">
            <a:off x="1834100" y="2711850"/>
            <a:ext cx="1816800" cy="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" name="Google Shape;203;p17"/>
          <p:cNvCxnSpPr/>
          <p:nvPr/>
        </p:nvCxnSpPr>
        <p:spPr>
          <a:xfrm rot="10800000">
            <a:off x="5464475" y="2711850"/>
            <a:ext cx="1816800" cy="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" name="Google Shape;204;p17"/>
          <p:cNvCxnSpPr/>
          <p:nvPr/>
        </p:nvCxnSpPr>
        <p:spPr>
          <a:xfrm rot="10800000">
            <a:off x="450600" y="3850775"/>
            <a:ext cx="8370600" cy="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5" name="Google Shape;205;p17"/>
          <p:cNvCxnSpPr/>
          <p:nvPr/>
        </p:nvCxnSpPr>
        <p:spPr>
          <a:xfrm>
            <a:off x="4572000" y="3848175"/>
            <a:ext cx="0" cy="1066500"/>
          </a:xfrm>
          <a:prstGeom prst="straightConnector1">
            <a:avLst/>
          </a:prstGeom>
          <a:noFill/>
          <a:ln cap="flat" cmpd="sng" w="9525">
            <a:solidFill>
              <a:srgbClr val="BFDF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6" name="Google Shape;206;p17"/>
          <p:cNvSpPr/>
          <p:nvPr/>
        </p:nvSpPr>
        <p:spPr>
          <a:xfrm>
            <a:off x="1426850" y="1389375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17" title="free-icon-font-link-alt-7931091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7200" y="1459725"/>
            <a:ext cx="140401" cy="14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7"/>
          <p:cNvSpPr/>
          <p:nvPr/>
        </p:nvSpPr>
        <p:spPr>
          <a:xfrm>
            <a:off x="3229450" y="1389375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7" title="free-icon-font-tools-11270161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5975" y="1455900"/>
            <a:ext cx="148050" cy="1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7"/>
          <p:cNvSpPr/>
          <p:nvPr/>
        </p:nvSpPr>
        <p:spPr>
          <a:xfrm>
            <a:off x="5032050" y="1389375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17" title="free-icon-font-hand-holding-heart-5069104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98650" y="1455900"/>
            <a:ext cx="148050" cy="1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7"/>
          <p:cNvSpPr/>
          <p:nvPr/>
        </p:nvSpPr>
        <p:spPr>
          <a:xfrm>
            <a:off x="6860850" y="1389375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7" title="free-icon-font-handshake-7653230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24274" y="1452799"/>
            <a:ext cx="154250" cy="1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7"/>
          <p:cNvSpPr/>
          <p:nvPr/>
        </p:nvSpPr>
        <p:spPr>
          <a:xfrm>
            <a:off x="8689650" y="1389375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17" title="free-icon-font-users-alt-5069162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60000" y="1459725"/>
            <a:ext cx="140401" cy="14039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7"/>
          <p:cNvSpPr/>
          <p:nvPr/>
        </p:nvSpPr>
        <p:spPr>
          <a:xfrm>
            <a:off x="6860850" y="2939750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17" title="free-icon-font-plane-alt-6955742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924275" y="3003175"/>
            <a:ext cx="154250" cy="1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7"/>
          <p:cNvSpPr/>
          <p:nvPr/>
        </p:nvSpPr>
        <p:spPr>
          <a:xfrm>
            <a:off x="3229450" y="2939750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17" title="free-icon-font-hand-holding-droplet-12442285.png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92875" y="3003185"/>
            <a:ext cx="154250" cy="15423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7"/>
          <p:cNvSpPr/>
          <p:nvPr/>
        </p:nvSpPr>
        <p:spPr>
          <a:xfrm>
            <a:off x="4050852" y="4082750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7" title="free-icon-font-memo-circle-check-9585392.pn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109363" y="4141274"/>
            <a:ext cx="164076" cy="1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7"/>
          <p:cNvSpPr/>
          <p:nvPr/>
        </p:nvSpPr>
        <p:spPr>
          <a:xfrm>
            <a:off x="8241852" y="4082750"/>
            <a:ext cx="281100" cy="281100"/>
          </a:xfrm>
          <a:prstGeom prst="ellipse">
            <a:avLst/>
          </a:prstGeom>
          <a:solidFill>
            <a:srgbClr val="D1E7FA">
              <a:alpha val="60000"/>
            </a:srgbClr>
          </a:solidFill>
          <a:ln>
            <a:noFill/>
          </a:ln>
        </p:spPr>
        <p:txBody>
          <a:bodyPr anchorCtr="0" anchor="ctr" bIns="77900" lIns="77900" spcFirstLastPara="1" rIns="77900" wrap="square" tIns="77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119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7" title="free-icon-font-coins-7928197.png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305274" y="4146176"/>
            <a:ext cx="154250" cy="154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17"/>
          <p:cNvCxnSpPr/>
          <p:nvPr/>
        </p:nvCxnSpPr>
        <p:spPr>
          <a:xfrm rot="10800000">
            <a:off x="7452000" y="548234"/>
            <a:ext cx="1692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225" name="Google Shape;225;p17"/>
          <p:cNvCxnSpPr/>
          <p:nvPr/>
        </p:nvCxnSpPr>
        <p:spPr>
          <a:xfrm rot="10800000">
            <a:off x="8127000" y="865650"/>
            <a:ext cx="1017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>
            <p:ph type="title"/>
          </p:nvPr>
        </p:nvSpPr>
        <p:spPr>
          <a:xfrm>
            <a:off x="360000" y="521225"/>
            <a:ext cx="5665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Текущие результаты :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8"/>
          <p:cNvSpPr txBox="1"/>
          <p:nvPr/>
        </p:nvSpPr>
        <p:spPr>
          <a:xfrm>
            <a:off x="145150" y="1133925"/>
            <a:ext cx="45963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400"/>
              <a:buFont typeface="Raleway"/>
              <a:buAutoNum type="arabicParenR"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Запущенный </a:t>
            </a:r>
            <a:r>
              <a:rPr b="0" i="0" lang="ru" sz="14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с MVP</a:t>
            </a: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400"/>
              <a:buFont typeface="Raleway"/>
              <a:buAutoNum type="arabicParenR"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Первые пользователи - 28 фермеров , 9 продавцов , 13 инвесторов </a:t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400"/>
              <a:buFont typeface="Raleway"/>
              <a:buAutoNum type="arabicParenR"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Реклама через минсельхоз Бурятии </a:t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400"/>
              <a:buFont typeface="Raleway"/>
              <a:buAutoNum type="arabicParenR"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Предварительные договоренности с продавцами</a:t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400"/>
              <a:buFont typeface="Raleway"/>
              <a:buAutoNum type="arabicParenR"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Команда разработчиков </a:t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400"/>
              <a:buFont typeface="Raleway"/>
              <a:buAutoNum type="arabicParenR"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Акселератор от Сбербанка по внедрению Гигачат для обучения фермеров </a:t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-2589050" y="1477800"/>
            <a:ext cx="2404500" cy="8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Чтобы поменять цвет маркеров - выделить точки и поменять цвет текста 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826469" y="2290800"/>
            <a:ext cx="2641918" cy="228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8"/>
          <p:cNvSpPr/>
          <p:nvPr/>
        </p:nvSpPr>
        <p:spPr>
          <a:xfrm>
            <a:off x="5255975" y="797600"/>
            <a:ext cx="3888000" cy="4346100"/>
          </a:xfrm>
          <a:prstGeom prst="rect">
            <a:avLst/>
          </a:prstGeom>
          <a:solidFill>
            <a:srgbClr val="D8E4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5" name="Google Shape;235;p8"/>
          <p:cNvCxnSpPr/>
          <p:nvPr/>
        </p:nvCxnSpPr>
        <p:spPr>
          <a:xfrm>
            <a:off x="5337775" y="4928750"/>
            <a:ext cx="3831300" cy="30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6" name="Google Shape;236;p8"/>
          <p:cNvSpPr/>
          <p:nvPr/>
        </p:nvSpPr>
        <p:spPr>
          <a:xfrm>
            <a:off x="8572000" y="4091900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77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8"/>
          <p:cNvSpPr/>
          <p:nvPr/>
        </p:nvSpPr>
        <p:spPr>
          <a:xfrm>
            <a:off x="8572000" y="4339725"/>
            <a:ext cx="805800" cy="172500"/>
          </a:xfrm>
          <a:prstGeom prst="roundRect">
            <a:avLst>
              <a:gd fmla="val 27119" name="adj"/>
            </a:avLst>
          </a:prstGeom>
          <a:solidFill>
            <a:srgbClr val="77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8" title="IMG_331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7233" y="1206557"/>
            <a:ext cx="3618086" cy="271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"/>
          <p:cNvSpPr txBox="1"/>
          <p:nvPr>
            <p:ph type="title"/>
          </p:nvPr>
        </p:nvSpPr>
        <p:spPr>
          <a:xfrm>
            <a:off x="360000" y="521225"/>
            <a:ext cx="5665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Рост: план продаж и развития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44" name="Google Shape;244;p10"/>
          <p:cNvCxnSpPr/>
          <p:nvPr/>
        </p:nvCxnSpPr>
        <p:spPr>
          <a:xfrm>
            <a:off x="344450" y="2381250"/>
            <a:ext cx="86406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245" name="Google Shape;245;p10"/>
          <p:cNvSpPr txBox="1"/>
          <p:nvPr/>
        </p:nvSpPr>
        <p:spPr>
          <a:xfrm>
            <a:off x="360000" y="1142375"/>
            <a:ext cx="4078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6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Цель:</a:t>
            </a:r>
            <a:r>
              <a:rPr b="1" i="0" lang="ru" sz="16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ru" sz="16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занять 20% рынка к 2029 году</a:t>
            </a:r>
            <a:endParaRPr b="0" i="0" sz="1400" u="none" cap="none" strike="noStrike">
              <a:solidFill>
                <a:srgbClr val="2321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535275" y="1677375"/>
            <a:ext cx="141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" sz="3200" u="none" cap="none" strike="noStrike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2025</a:t>
            </a:r>
            <a:endParaRPr b="1" i="0" sz="3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10"/>
          <p:cNvSpPr txBox="1"/>
          <p:nvPr/>
        </p:nvSpPr>
        <p:spPr>
          <a:xfrm>
            <a:off x="2236085" y="1677375"/>
            <a:ext cx="141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" sz="3200" u="none" cap="none" strike="noStrike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2026</a:t>
            </a:r>
            <a:endParaRPr b="1" i="0" sz="3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3936895" y="1677375"/>
            <a:ext cx="141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" sz="3200" u="none" cap="none" strike="noStrike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2027</a:t>
            </a:r>
            <a:endParaRPr b="1" i="0" sz="3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5637704" y="1677375"/>
            <a:ext cx="141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" sz="3200" u="none" cap="none" strike="noStrike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2028</a:t>
            </a:r>
            <a:endParaRPr b="1" i="0" sz="3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7338514" y="1677375"/>
            <a:ext cx="141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" sz="3200" u="none" cap="none" strike="noStrike">
                <a:solidFill>
                  <a:srgbClr val="ED5337"/>
                </a:solidFill>
                <a:latin typeface="Raleway"/>
                <a:ea typeface="Raleway"/>
                <a:cs typeface="Raleway"/>
                <a:sym typeface="Raleway"/>
              </a:rPr>
              <a:t>2029</a:t>
            </a:r>
            <a:endParaRPr b="1" i="0" sz="3200" u="none" cap="none" strike="noStrike">
              <a:solidFill>
                <a:srgbClr val="ED533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2191814" y="2408025"/>
            <a:ext cx="150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 </a:t>
            </a: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млн ₽ </a:t>
            </a:r>
            <a:endParaRPr b="0" i="0" sz="1200" u="none" cap="none" strike="noStrike">
              <a:solidFill>
                <a:srgbClr val="23212E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продаж</a:t>
            </a:r>
            <a:endParaRPr b="1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2" name="Google Shape;252;p10"/>
          <p:cNvSpPr txBox="1"/>
          <p:nvPr/>
        </p:nvSpPr>
        <p:spPr>
          <a:xfrm>
            <a:off x="387965" y="2427175"/>
            <a:ext cx="171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3</a:t>
            </a: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млн ₽ инвестиции </a:t>
            </a:r>
            <a:endParaRPr b="0" i="0" sz="1200" u="none" cap="none" strike="noStrike">
              <a:solidFill>
                <a:srgbClr val="23212E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3" name="Google Shape;253;p10"/>
          <p:cNvSpPr txBox="1"/>
          <p:nvPr/>
        </p:nvSpPr>
        <p:spPr>
          <a:xfrm>
            <a:off x="3892638" y="2427175"/>
            <a:ext cx="1505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120 </a:t>
            </a: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млн ₽ продаж</a:t>
            </a:r>
            <a:endParaRPr b="1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10"/>
          <p:cNvSpPr txBox="1"/>
          <p:nvPr/>
        </p:nvSpPr>
        <p:spPr>
          <a:xfrm>
            <a:off x="5593487" y="2427175"/>
            <a:ext cx="150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600 </a:t>
            </a: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млн ₽ продаж</a:t>
            </a:r>
            <a:endParaRPr b="1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5" name="Google Shape;255;p10"/>
          <p:cNvSpPr txBox="1"/>
          <p:nvPr/>
        </p:nvSpPr>
        <p:spPr>
          <a:xfrm>
            <a:off x="7294311" y="2427175"/>
            <a:ext cx="150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1,8  </a:t>
            </a: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млр</a:t>
            </a:r>
            <a:r>
              <a:rPr lang="ru" sz="1200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</a:t>
            </a:r>
            <a:r>
              <a:rPr b="0" i="0" lang="ru" sz="1200" u="none" cap="none" strike="noStrike">
                <a:solidFill>
                  <a:srgbClr val="23212E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₽ продаж</a:t>
            </a:r>
            <a:endParaRPr b="1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56" name="Google Shape;256;p10"/>
          <p:cNvCxnSpPr/>
          <p:nvPr/>
        </p:nvCxnSpPr>
        <p:spPr>
          <a:xfrm rot="10800000">
            <a:off x="1243725" y="2314950"/>
            <a:ext cx="0" cy="132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7" name="Google Shape;257;p10"/>
          <p:cNvCxnSpPr/>
          <p:nvPr/>
        </p:nvCxnSpPr>
        <p:spPr>
          <a:xfrm rot="10800000">
            <a:off x="2944525" y="2314950"/>
            <a:ext cx="0" cy="132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8" name="Google Shape;258;p10"/>
          <p:cNvCxnSpPr/>
          <p:nvPr/>
        </p:nvCxnSpPr>
        <p:spPr>
          <a:xfrm rot="10800000">
            <a:off x="4645350" y="2314950"/>
            <a:ext cx="0" cy="132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9" name="Google Shape;259;p10"/>
          <p:cNvCxnSpPr/>
          <p:nvPr/>
        </p:nvCxnSpPr>
        <p:spPr>
          <a:xfrm rot="10800000">
            <a:off x="6346150" y="2314950"/>
            <a:ext cx="0" cy="132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" name="Google Shape;260;p10"/>
          <p:cNvCxnSpPr/>
          <p:nvPr/>
        </p:nvCxnSpPr>
        <p:spPr>
          <a:xfrm rot="10800000">
            <a:off x="8047000" y="2314950"/>
            <a:ext cx="0" cy="1326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1" name="Google Shape;261;p10"/>
          <p:cNvSpPr txBox="1"/>
          <p:nvPr/>
        </p:nvSpPr>
        <p:spPr>
          <a:xfrm>
            <a:off x="0" y="3053975"/>
            <a:ext cx="2191800" cy="24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Запуск MVP</a:t>
            </a:r>
            <a:endParaRPr sz="10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Участие в премии Агролидеры России </a:t>
            </a:r>
            <a:endParaRPr sz="10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Привлечение команды </a:t>
            </a:r>
            <a:endParaRPr sz="10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Партнерства со страховыми и банками</a:t>
            </a:r>
            <a:endParaRPr sz="10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Улучшение аналитики AI.</a:t>
            </a:r>
            <a:endParaRPr sz="10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92100" lvl="0" marL="4572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000"/>
              <a:buFont typeface="Raleway"/>
              <a:buChar char="●"/>
            </a:pPr>
            <a:r>
              <a:rPr lang="ru" sz="10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первые 100 фермеров и 10 продавцов </a:t>
            </a:r>
            <a:endParaRPr sz="10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10"/>
          <p:cNvSpPr txBox="1"/>
          <p:nvPr/>
        </p:nvSpPr>
        <p:spPr>
          <a:xfrm>
            <a:off x="1992600" y="3016150"/>
            <a:ext cx="19002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Расширение команды </a:t>
            </a:r>
            <a:r>
              <a:rPr b="0" i="0" lang="ru" sz="11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Подключение 1500 </a:t>
            </a: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фермеров</a:t>
            </a: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Улучшение обучения для фермеров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5338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100 продавцов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аккредитация</a:t>
            </a: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как краудфандинговой платформы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10"/>
          <p:cNvSpPr txBox="1"/>
          <p:nvPr/>
        </p:nvSpPr>
        <p:spPr>
          <a:xfrm>
            <a:off x="3692600" y="3016150"/>
            <a:ext cx="1660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10 тысяч фермеров 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5 тысяч сделок 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500 продавцов 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полный запуск игры фермы 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4" name="Google Shape;264;p10"/>
          <p:cNvSpPr txBox="1"/>
          <p:nvPr/>
        </p:nvSpPr>
        <p:spPr>
          <a:xfrm>
            <a:off x="5394225" y="3016150"/>
            <a:ext cx="17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50 тысяч фермеров </a:t>
            </a:r>
            <a:r>
              <a:rPr b="0" i="0" lang="ru" sz="11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25 тысяч сделок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3000 продавцов 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выход в страны снг и бразилии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10"/>
          <p:cNvSpPr txBox="1"/>
          <p:nvPr/>
        </p:nvSpPr>
        <p:spPr>
          <a:xfrm>
            <a:off x="7088875" y="3016150"/>
            <a:ext cx="1711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150 тысяч фермеров </a:t>
            </a:r>
            <a:r>
              <a:rPr b="0" i="0" lang="ru" sz="11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500 млн пользователей </a:t>
            </a:r>
            <a:endParaRPr b="0" i="0" sz="11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5337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7000 продавцов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59849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12E"/>
              </a:buClr>
              <a:buSzPts val="1100"/>
              <a:buFont typeface="Raleway"/>
              <a:buChar char="●"/>
            </a:pPr>
            <a:r>
              <a:rPr lang="ru" sz="11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125 тыс сделок </a:t>
            </a:r>
            <a:endParaRPr sz="11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1"/>
          <p:cNvSpPr txBox="1"/>
          <p:nvPr>
            <p:ph type="title"/>
          </p:nvPr>
        </p:nvSpPr>
        <p:spPr>
          <a:xfrm>
            <a:off x="360000" y="521225"/>
            <a:ext cx="5665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Запрос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1" name="Google Shape;271;p11"/>
          <p:cNvSpPr txBox="1"/>
          <p:nvPr/>
        </p:nvSpPr>
        <p:spPr>
          <a:xfrm>
            <a:off x="-4035691" y="1009913"/>
            <a:ext cx="3940800" cy="24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Опишите запрос к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партнерам (нужны ресурсы, доступ к оборудованию, экспертиза и т.п.)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инвесторам, фондам  (сколько денег нужно, на что)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R&amp;D (экспертиза, доступ к оборудованию/лаборатории и тп)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Опишите, какой результат будет получен при получении этих ресурсов.</a:t>
            </a:r>
            <a:endParaRPr b="0" i="1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ru" sz="1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Если у вас разные запросы, делите на несколько слайдов: блок «пилотирование», блок «инвестиции», блок PR и т.п.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 txBox="1"/>
          <p:nvPr>
            <p:ph type="title"/>
          </p:nvPr>
        </p:nvSpPr>
        <p:spPr>
          <a:xfrm>
            <a:off x="360000" y="941525"/>
            <a:ext cx="49071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2104"/>
              <a:buNone/>
            </a:pPr>
            <a:r>
              <a:rPr lang="ru" sz="1900">
                <a:solidFill>
                  <a:srgbClr val="ED533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Блок «пилотирование»</a:t>
            </a:r>
            <a:endParaRPr sz="1900">
              <a:solidFill>
                <a:srgbClr val="ED5337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73" name="Google Shape;273;p11"/>
          <p:cNvSpPr txBox="1"/>
          <p:nvPr/>
        </p:nvSpPr>
        <p:spPr>
          <a:xfrm>
            <a:off x="360000" y="1500425"/>
            <a:ext cx="822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К партнерам — доступ к оборудованию для AI-аналитики; к инвесторам — 3 млн руб. на разработку и маркетинг; к R&amp;D — экспертиза по страхованию и данным.</a:t>
            </a:r>
            <a:endParaRPr b="0" i="0" sz="14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11"/>
          <p:cNvSpPr txBox="1"/>
          <p:nvPr/>
        </p:nvSpPr>
        <p:spPr>
          <a:xfrm>
            <a:off x="360000" y="2414825"/>
            <a:ext cx="8223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400" u="none" cap="none" strike="noStrike">
                <a:solidFill>
                  <a:srgbClr val="ED5337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Результат:</a:t>
            </a:r>
            <a:r>
              <a:rPr b="0" i="0" lang="ru" sz="14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Получим масштабирование, запуск в 3 регионах, рост выручки </a:t>
            </a:r>
            <a:endParaRPr b="0" i="0" sz="14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5" name="Google Shape;275;p11"/>
          <p:cNvSpPr txBox="1"/>
          <p:nvPr/>
        </p:nvSpPr>
        <p:spPr>
          <a:xfrm>
            <a:off x="348675" y="3287875"/>
            <a:ext cx="3089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" sz="3200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b="1" i="0" lang="ru" sz="32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 млн ₽</a:t>
            </a:r>
            <a:endParaRPr b="0" i="0" sz="3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6" name="Google Shape;276;p11"/>
          <p:cNvSpPr txBox="1"/>
          <p:nvPr/>
        </p:nvSpPr>
        <p:spPr>
          <a:xfrm>
            <a:off x="348674" y="3057345"/>
            <a:ext cx="238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rgbClr val="23212E"/>
                </a:solidFill>
                <a:latin typeface="Raleway"/>
                <a:ea typeface="Raleway"/>
                <a:cs typeface="Raleway"/>
                <a:sym typeface="Raleway"/>
              </a:rPr>
              <a:t>Инвесторам</a:t>
            </a:r>
            <a:endParaRPr b="0" i="0" sz="12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348674" y="3838303"/>
            <a:ext cx="107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C526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8" name="Google Shape;278;p11"/>
          <p:cNvSpPr txBox="1"/>
          <p:nvPr/>
        </p:nvSpPr>
        <p:spPr>
          <a:xfrm>
            <a:off x="698498" y="3838297"/>
            <a:ext cx="24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>
                <a:solidFill>
                  <a:srgbClr val="3C526E"/>
                </a:solidFill>
                <a:latin typeface="Raleway"/>
                <a:ea typeface="Raleway"/>
                <a:cs typeface="Raleway"/>
                <a:sym typeface="Raleway"/>
              </a:rPr>
              <a:t>за 10 процентов проекта </a:t>
            </a:r>
            <a:endParaRPr b="0" i="0" sz="1200" u="none" cap="none" strike="noStrike">
              <a:solidFill>
                <a:srgbClr val="3C526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p11"/>
          <p:cNvSpPr txBox="1"/>
          <p:nvPr/>
        </p:nvSpPr>
        <p:spPr>
          <a:xfrm>
            <a:off x="2916026" y="3838303"/>
            <a:ext cx="869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2800">
              <a:solidFill>
                <a:srgbClr val="3C526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80" name="Google Shape;280;p11"/>
          <p:cNvCxnSpPr/>
          <p:nvPr/>
        </p:nvCxnSpPr>
        <p:spPr>
          <a:xfrm>
            <a:off x="3968151" y="3175958"/>
            <a:ext cx="0" cy="1462500"/>
          </a:xfrm>
          <a:prstGeom prst="straightConnector1">
            <a:avLst/>
          </a:prstGeom>
          <a:noFill/>
          <a:ln cap="flat" cmpd="sng" w="19050">
            <a:solidFill>
              <a:srgbClr val="77E4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" name="Google Shape;281;p11"/>
          <p:cNvCxnSpPr/>
          <p:nvPr/>
        </p:nvCxnSpPr>
        <p:spPr>
          <a:xfrm rot="10800000">
            <a:off x="7452000" y="548234"/>
            <a:ext cx="1692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282" name="Google Shape;282;p11"/>
          <p:cNvCxnSpPr/>
          <p:nvPr/>
        </p:nvCxnSpPr>
        <p:spPr>
          <a:xfrm rot="10800000">
            <a:off x="8127000" y="865650"/>
            <a:ext cx="10170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2"/>
          <p:cNvSpPr txBox="1"/>
          <p:nvPr>
            <p:ph idx="4294967295" type="title"/>
          </p:nvPr>
        </p:nvSpPr>
        <p:spPr>
          <a:xfrm>
            <a:off x="360000" y="521225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Команда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88" name="Google Shape;288;p12"/>
          <p:cNvCxnSpPr/>
          <p:nvPr/>
        </p:nvCxnSpPr>
        <p:spPr>
          <a:xfrm>
            <a:off x="-5900" y="1091950"/>
            <a:ext cx="9140700" cy="237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9" name="Google Shape;289;p12"/>
          <p:cNvCxnSpPr/>
          <p:nvPr/>
        </p:nvCxnSpPr>
        <p:spPr>
          <a:xfrm flipH="1">
            <a:off x="3928605" y="1093925"/>
            <a:ext cx="6900" cy="30159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290" name="Google Shape;290;p12"/>
          <p:cNvCxnSpPr/>
          <p:nvPr/>
        </p:nvCxnSpPr>
        <p:spPr>
          <a:xfrm flipH="1">
            <a:off x="6541185" y="1093925"/>
            <a:ext cx="6900" cy="301590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291" name="Google Shape;291;p12"/>
          <p:cNvSpPr txBox="1"/>
          <p:nvPr/>
        </p:nvSpPr>
        <p:spPr>
          <a:xfrm>
            <a:off x="448725" y="3178575"/>
            <a:ext cx="3064200" cy="11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0315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Илья Краснопеев </a:t>
            </a:r>
            <a:br>
              <a:rPr b="0" i="0" lang="ru" sz="1100" u="none" cap="none" strike="noStrike">
                <a:solidFill>
                  <a:srgbClr val="10315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endParaRPr b="0" i="0" sz="1100" u="none" cap="none" strike="noStrike">
              <a:solidFill>
                <a:srgbClr val="10315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-304800" lvl="0" marL="304800" rtl="0" algn="l">
              <a:lnSpc>
                <a:spcPct val="127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Роль: Автор и CEO.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304800" rtl="0" algn="l">
              <a:lnSpc>
                <a:spcPct val="12763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Ключевые компетенции: Опыт в фермерстве, производство меда, туризм. публичная личность 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2" name="Google Shape;292;p12"/>
          <p:cNvSpPr txBox="1"/>
          <p:nvPr/>
        </p:nvSpPr>
        <p:spPr>
          <a:xfrm>
            <a:off x="4047625" y="3178575"/>
            <a:ext cx="2381400" cy="15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0315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Нима Доржиев </a:t>
            </a:r>
            <a:br>
              <a:rPr b="0" i="0" lang="ru" sz="1100" u="none" cap="none" strike="noStrike">
                <a:solidFill>
                  <a:srgbClr val="10315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endParaRPr b="0" i="0" sz="11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Backend-разработчик — для реализации серверной логики и взаимодействий с базами данных.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3" name="Google Shape;293;p12"/>
          <p:cNvSpPr txBox="1"/>
          <p:nvPr/>
        </p:nvSpPr>
        <p:spPr>
          <a:xfrm>
            <a:off x="6660225" y="3178575"/>
            <a:ext cx="2114400" cy="18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10315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Арсалан Очиров </a:t>
            </a:r>
            <a:endParaRPr sz="1100">
              <a:solidFill>
                <a:srgbClr val="10315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10315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UI/UX дизайнер— разработка дизайна и улучшения пользовательского опыта.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Frontend-разработчик— для создания визуальной части и работы с интерфейсами.</a:t>
            </a:r>
            <a:endParaRPr sz="10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321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4" name="Google Shape;294;p12" title="IMG_213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750" y="1235775"/>
            <a:ext cx="3064151" cy="172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2" title="fdc3ca4b-345c-4dfa-b8d5-a19e5ca922b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9776" y="1235775"/>
            <a:ext cx="1457111" cy="194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2" title="photo_2025-11-25 23.21.21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500" y="1234763"/>
            <a:ext cx="1457100" cy="1944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"/>
          <p:cNvSpPr/>
          <p:nvPr/>
        </p:nvSpPr>
        <p:spPr>
          <a:xfrm>
            <a:off x="4427775" y="289175"/>
            <a:ext cx="4404600" cy="4586100"/>
          </a:xfrm>
          <a:prstGeom prst="roundRect">
            <a:avLst>
              <a:gd fmla="val 9091" name="adj"/>
            </a:avLst>
          </a:prstGeom>
          <a:solidFill>
            <a:srgbClr val="E4EF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4239675" y="0"/>
            <a:ext cx="4904400" cy="1094100"/>
          </a:xfrm>
          <a:prstGeom prst="roundRect">
            <a:avLst>
              <a:gd fmla="val 2053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13" title="мпт экономика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9527" y="274050"/>
            <a:ext cx="768787" cy="536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3" title="нп экономика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850" y="274051"/>
            <a:ext cx="838477" cy="711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3" title="мб бурятия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1633" y="301611"/>
            <a:ext cx="1040544" cy="48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3" title="правительство бурятии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35657" y="301601"/>
            <a:ext cx="1040547" cy="4860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7" name="Google Shape;307;p13"/>
          <p:cNvCxnSpPr/>
          <p:nvPr/>
        </p:nvCxnSpPr>
        <p:spPr>
          <a:xfrm>
            <a:off x="0" y="582100"/>
            <a:ext cx="15642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308" name="Google Shape;308;p13"/>
          <p:cNvCxnSpPr/>
          <p:nvPr/>
        </p:nvCxnSpPr>
        <p:spPr>
          <a:xfrm>
            <a:off x="0" y="810700"/>
            <a:ext cx="3276300" cy="0"/>
          </a:xfrm>
          <a:prstGeom prst="straightConnector1">
            <a:avLst/>
          </a:prstGeom>
          <a:noFill/>
          <a:ln cap="flat" cmpd="sng" w="28575">
            <a:solidFill>
              <a:srgbClr val="ED5337"/>
            </a:solidFill>
            <a:prstDash val="solid"/>
            <a:round/>
            <a:headEnd len="sm" w="sm" type="none"/>
            <a:tailEnd len="med" w="med" type="oval"/>
          </a:ln>
        </p:spPr>
      </p:cxnSp>
      <p:pic>
        <p:nvPicPr>
          <p:cNvPr id="309" name="Google Shape;309;p13" title="точки.png"/>
          <p:cNvPicPr preferRelativeResize="0"/>
          <p:nvPr/>
        </p:nvPicPr>
        <p:blipFill rotWithShape="1">
          <a:blip r:embed="rId7">
            <a:alphaModFix amt="83000"/>
          </a:blip>
          <a:srcRect b="12921" l="7421" r="66827" t="4296"/>
          <a:stretch/>
        </p:blipFill>
        <p:spPr>
          <a:xfrm rot="10800000">
            <a:off x="7138448" y="2190426"/>
            <a:ext cx="1693727" cy="197529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3"/>
          <p:cNvSpPr txBox="1"/>
          <p:nvPr>
            <p:ph idx="4294967295" type="title"/>
          </p:nvPr>
        </p:nvSpPr>
        <p:spPr>
          <a:xfrm>
            <a:off x="360000" y="978425"/>
            <a:ext cx="847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420">
                <a:solidFill>
                  <a:srgbClr val="10315D"/>
                </a:solidFill>
                <a:latin typeface="Raleway"/>
                <a:ea typeface="Raleway"/>
                <a:cs typeface="Raleway"/>
                <a:sym typeface="Raleway"/>
              </a:rPr>
              <a:t>Контакты</a:t>
            </a:r>
            <a:endParaRPr b="1" sz="2420">
              <a:solidFill>
                <a:srgbClr val="10315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1" name="Google Shape;311;p13" title="t_me-Ilia_Krasnopeev.jpg"/>
          <p:cNvPicPr preferRelativeResize="0"/>
          <p:nvPr/>
        </p:nvPicPr>
        <p:blipFill rotWithShape="1">
          <a:blip r:embed="rId8">
            <a:alphaModFix/>
          </a:blip>
          <a:srcRect b="31215" l="11650" r="11296" t="21373"/>
          <a:stretch/>
        </p:blipFill>
        <p:spPr>
          <a:xfrm>
            <a:off x="852700" y="1543225"/>
            <a:ext cx="1968524" cy="2622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2" name="Google Shape;312;p13" title="t_me-ifarmer_rf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90600" y="1094100"/>
            <a:ext cx="1749476" cy="378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3" title="IMG_3464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04026" y="1105363"/>
            <a:ext cx="1749476" cy="378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