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Light"/>
      <p:regular r:id="rId29"/>
      <p:bold r:id="rId30"/>
      <p:italic r:id="rId31"/>
      <p:boldItalic r:id="rId32"/>
    </p:embeddedFont>
    <p:embeddedFont>
      <p:font typeface="Raleway Medium"/>
      <p:regular r:id="rId33"/>
      <p:bold r:id="rId34"/>
      <p:italic r:id="rId35"/>
      <p:boldItalic r:id="rId36"/>
    </p:embeddedFont>
    <p:embeddedFont>
      <p:font typeface="Helvetica Neue"/>
      <p:regular r:id="rId37"/>
      <p:bold r:id="rId38"/>
      <p:italic r:id="rId39"/>
      <p:boldItalic r:id="rId40"/>
    </p:embeddedFont>
    <p:embeddedFont>
      <p:font typeface="Raleway ExtraLight"/>
      <p:regular r:id="rId41"/>
      <p:bold r:id="rId42"/>
      <p:italic r:id="rId43"/>
      <p:boldItalic r:id="rId44"/>
    </p:embeddedFont>
    <p:embeddedFont>
      <p:font typeface="Century Gothic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77">
          <p15:clr>
            <a:srgbClr val="747775"/>
          </p15:clr>
        </p15:guide>
        <p15:guide id="2" pos="2037">
          <p15:clr>
            <a:srgbClr val="747775"/>
          </p15:clr>
        </p15:guide>
        <p15:guide id="3" orient="horz" pos="1531">
          <p15:clr>
            <a:srgbClr val="747775"/>
          </p15:clr>
        </p15:guide>
        <p15:guide id="4" pos="5159">
          <p15:clr>
            <a:srgbClr val="747775"/>
          </p15:clr>
        </p15:guide>
        <p15:guide id="5" pos="601">
          <p15:clr>
            <a:srgbClr val="747775"/>
          </p15:clr>
        </p15:guide>
        <p15:guide id="6" pos="288">
          <p15:clr>
            <a:srgbClr val="747775"/>
          </p15:clr>
        </p15:guide>
        <p15:guide id="7" pos="5376">
          <p15:clr>
            <a:srgbClr val="747775"/>
          </p15:clr>
        </p15:guide>
        <p15:guide id="8" orient="horz" pos="2632">
          <p15:clr>
            <a:srgbClr val="747775"/>
          </p15:clr>
        </p15:guide>
        <p15:guide id="9" orient="horz" pos="200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65784A9-3113-4380-A0F5-0A59F58AD46C}">
  <a:tblStyle styleId="{C65784A9-3113-4380-A0F5-0A59F58AD46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77" orient="horz"/>
        <p:guide pos="2037"/>
        <p:guide pos="1531" orient="horz"/>
        <p:guide pos="5159"/>
        <p:guide pos="601"/>
        <p:guide pos="288"/>
        <p:guide pos="5376"/>
        <p:guide pos="2632" orient="horz"/>
        <p:guide pos="200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Italic.fntdata"/><Relationship Id="rId20" Type="http://schemas.openxmlformats.org/officeDocument/2006/relationships/slide" Target="slides/slide13.xml"/><Relationship Id="rId42" Type="http://schemas.openxmlformats.org/officeDocument/2006/relationships/font" Target="fonts/RalewayExtraLight-bold.fntdata"/><Relationship Id="rId41" Type="http://schemas.openxmlformats.org/officeDocument/2006/relationships/font" Target="fonts/RalewayExtraLight-regular.fntdata"/><Relationship Id="rId22" Type="http://schemas.openxmlformats.org/officeDocument/2006/relationships/font" Target="fonts/Raleway-bold.fntdata"/><Relationship Id="rId44" Type="http://schemas.openxmlformats.org/officeDocument/2006/relationships/font" Target="fonts/RalewayExtraLight-boldItalic.fntdata"/><Relationship Id="rId21" Type="http://schemas.openxmlformats.org/officeDocument/2006/relationships/font" Target="fonts/Raleway-regular.fntdata"/><Relationship Id="rId43" Type="http://schemas.openxmlformats.org/officeDocument/2006/relationships/font" Target="fonts/RalewayExtraLight-italic.fntdata"/><Relationship Id="rId24" Type="http://schemas.openxmlformats.org/officeDocument/2006/relationships/font" Target="fonts/Raleway-boldItalic.fntdata"/><Relationship Id="rId46" Type="http://schemas.openxmlformats.org/officeDocument/2006/relationships/font" Target="fonts/CenturyGothic-bold.fntdata"/><Relationship Id="rId23" Type="http://schemas.openxmlformats.org/officeDocument/2006/relationships/font" Target="fonts/Raleway-italic.fntdata"/><Relationship Id="rId45" Type="http://schemas.openxmlformats.org/officeDocument/2006/relationships/font" Target="fonts/CenturyGothic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48" Type="http://schemas.openxmlformats.org/officeDocument/2006/relationships/font" Target="fonts/CenturyGothic-boldItalic.fntdata"/><Relationship Id="rId25" Type="http://schemas.openxmlformats.org/officeDocument/2006/relationships/font" Target="fonts/RalewaySemiBold-regular.fntdata"/><Relationship Id="rId47" Type="http://schemas.openxmlformats.org/officeDocument/2006/relationships/font" Target="fonts/CenturyGothic-italic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Light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Light-italic.fntdata"/><Relationship Id="rId30" Type="http://schemas.openxmlformats.org/officeDocument/2006/relationships/font" Target="fonts/RalewayLight-bold.fntdata"/><Relationship Id="rId11" Type="http://schemas.openxmlformats.org/officeDocument/2006/relationships/slide" Target="slides/slide4.xml"/><Relationship Id="rId33" Type="http://schemas.openxmlformats.org/officeDocument/2006/relationships/font" Target="fonts/RalewayMedium-regular.fntdata"/><Relationship Id="rId10" Type="http://schemas.openxmlformats.org/officeDocument/2006/relationships/slide" Target="slides/slide3.xml"/><Relationship Id="rId32" Type="http://schemas.openxmlformats.org/officeDocument/2006/relationships/font" Target="fonts/RalewayLight-boldItalic.fntdata"/><Relationship Id="rId13" Type="http://schemas.openxmlformats.org/officeDocument/2006/relationships/slide" Target="slides/slide6.xml"/><Relationship Id="rId35" Type="http://schemas.openxmlformats.org/officeDocument/2006/relationships/font" Target="fonts/RalewayMedium-italic.fntdata"/><Relationship Id="rId12" Type="http://schemas.openxmlformats.org/officeDocument/2006/relationships/slide" Target="slides/slide5.xml"/><Relationship Id="rId34" Type="http://schemas.openxmlformats.org/officeDocument/2006/relationships/font" Target="fonts/RalewayMedium-bold.fntdata"/><Relationship Id="rId15" Type="http://schemas.openxmlformats.org/officeDocument/2006/relationships/slide" Target="slides/slide8.xml"/><Relationship Id="rId37" Type="http://schemas.openxmlformats.org/officeDocument/2006/relationships/font" Target="fonts/HelveticaNeue-regular.fntdata"/><Relationship Id="rId14" Type="http://schemas.openxmlformats.org/officeDocument/2006/relationships/slide" Target="slides/slide7.xml"/><Relationship Id="rId36" Type="http://schemas.openxmlformats.org/officeDocument/2006/relationships/font" Target="fonts/RalewayMedium-boldItalic.fntdata"/><Relationship Id="rId17" Type="http://schemas.openxmlformats.org/officeDocument/2006/relationships/slide" Target="slides/slide10.xml"/><Relationship Id="rId39" Type="http://schemas.openxmlformats.org/officeDocument/2006/relationships/font" Target="fonts/HelveticaNeue-italic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a203cee3f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g2a203cee3f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9a2694c55a_8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g29a2694c55a_8_1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4.jpg"/><Relationship Id="rId6" Type="http://schemas.openxmlformats.org/officeDocument/2006/relationships/image" Target="../media/image13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3.png"/><Relationship Id="rId8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Relationship Id="rId4" Type="http://schemas.openxmlformats.org/officeDocument/2006/relationships/image" Target="../media/image25.jpg"/><Relationship Id="rId5" Type="http://schemas.openxmlformats.org/officeDocument/2006/relationships/image" Target="../media/image29.png"/><Relationship Id="rId6" Type="http://schemas.openxmlformats.org/officeDocument/2006/relationships/image" Target="../media/image33.png"/><Relationship Id="rId7" Type="http://schemas.openxmlformats.org/officeDocument/2006/relationships/image" Target="../media/image3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851374" y="1766625"/>
            <a:ext cx="3844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100">
                <a:solidFill>
                  <a:schemeClr val="dk1"/>
                </a:solidFill>
              </a:rPr>
              <a:t>Math</a:t>
            </a:r>
            <a:r>
              <a:rPr lang="ru" sz="4100">
                <a:solidFill>
                  <a:schemeClr val="accent5"/>
                </a:solidFill>
              </a:rPr>
              <a:t>иватор</a:t>
            </a:r>
            <a:endParaRPr sz="4100">
              <a:solidFill>
                <a:schemeClr val="accent5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 txBox="1"/>
          <p:nvPr/>
        </p:nvSpPr>
        <p:spPr>
          <a:xfrm>
            <a:off x="101700" y="3330125"/>
            <a:ext cx="5080500" cy="9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Научно-техническое решение, создающее инновационное и эффективное образовательное приложение, способствующее развитию математических навыков у детей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92039" y="295815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6"/>
          <p:cNvSpPr txBox="1"/>
          <p:nvPr/>
        </p:nvSpPr>
        <p:spPr>
          <a:xfrm>
            <a:off x="1530000" y="1570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4" name="Google Shape;124;p26"/>
          <p:cNvGrpSpPr/>
          <p:nvPr/>
        </p:nvGrpSpPr>
        <p:grpSpPr>
          <a:xfrm>
            <a:off x="-5075" y="775975"/>
            <a:ext cx="4728304" cy="97200"/>
            <a:chOff x="0" y="692501"/>
            <a:chExt cx="2624940" cy="97200"/>
          </a:xfrm>
        </p:grpSpPr>
        <p:sp>
          <p:nvSpPr>
            <p:cNvPr id="125" name="Google Shape;12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0" name="Google Shape;130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201150" y="1165225"/>
            <a:ext cx="3280200" cy="30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Дети предпочитают проводить время в социальных сетях и заниматься развлечениями вместо уроков и развития умственных способностей</a:t>
            </a:r>
            <a:endParaRPr sz="2100">
              <a:solidFill>
                <a:schemeClr val="dk1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33" name="Google Shape;133;p26"/>
          <p:cNvSpPr txBox="1"/>
          <p:nvPr>
            <p:ph idx="2" type="body"/>
          </p:nvPr>
        </p:nvSpPr>
        <p:spPr>
          <a:xfrm>
            <a:off x="3526513" y="1165225"/>
            <a:ext cx="3393000" cy="3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lang="ru" sz="21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С развитием технологий и доступностью гаджетов, дети все больше времени проводят в виртуальном мире, что может негативно сказаться на их успеваемости и умственном развитии</a:t>
            </a:r>
            <a:endParaRPr sz="1295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134" name="Google Shape;13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64701" y="0"/>
            <a:ext cx="2179299" cy="18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/>
          <p:cNvPicPr preferRelativeResize="0"/>
          <p:nvPr/>
        </p:nvPicPr>
        <p:blipFill rotWithShape="1">
          <a:blip r:embed="rId6">
            <a:alphaModFix/>
          </a:blip>
          <a:srcRect b="-9" l="0" r="0" t="2894"/>
          <a:stretch/>
        </p:blipFill>
        <p:spPr>
          <a:xfrm>
            <a:off x="6964700" y="1852775"/>
            <a:ext cx="2179300" cy="182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 rotWithShape="1">
          <a:blip r:embed="rId7">
            <a:alphaModFix/>
          </a:blip>
          <a:srcRect b="3381" l="0" r="-361" t="0"/>
          <a:stretch/>
        </p:blipFill>
        <p:spPr>
          <a:xfrm>
            <a:off x="6783975" y="3674575"/>
            <a:ext cx="2360025" cy="151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1529992" y="63646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0" y="1804375"/>
            <a:ext cx="3086100" cy="21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ru" sz="145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ru" sz="145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A1    </a:t>
            </a: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	                      Родители </a:t>
            </a:r>
            <a:endParaRPr sz="1455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ru" sz="145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A2</a:t>
            </a: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	       Бабушки, дедушки</a:t>
            </a:r>
            <a:endParaRPr sz="1455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ru" sz="145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A3</a:t>
            </a: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	                              Дети</a:t>
            </a:r>
            <a:endParaRPr sz="1455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5">
              <a:solidFill>
                <a:srgbClr val="FCAF1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FCAF17"/>
                </a:solidFill>
                <a:latin typeface="Arial"/>
                <a:ea typeface="Arial"/>
                <a:cs typeface="Arial"/>
                <a:sym typeface="Arial"/>
              </a:rPr>
              <a:t>B	B1</a:t>
            </a: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	                        Учителя</a:t>
            </a:r>
            <a:endParaRPr sz="1455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ru" sz="1455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B2</a:t>
            </a: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Администрация школы</a:t>
            </a:r>
            <a:endParaRPr sz="1455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5">
              <a:solidFill>
                <a:srgbClr val="FF2F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FF2F2D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ru" sz="145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                             Репетиторы</a:t>
            </a:r>
            <a:endParaRPr sz="1455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/>
          <p:nvPr/>
        </p:nvSpPr>
        <p:spPr>
          <a:xfrm>
            <a:off x="3086100" y="1758800"/>
            <a:ext cx="5910000" cy="22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595959"/>
                </a:solidFill>
              </a:rPr>
              <a:t>заинтересованность в благополучии детей</a:t>
            </a:r>
            <a:endParaRPr sz="1455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595959"/>
                </a:solidFill>
              </a:rPr>
              <a:t>заинтересованность в благополучии внуков</a:t>
            </a:r>
            <a:endParaRPr sz="1455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595959"/>
                </a:solidFill>
              </a:rPr>
              <a:t>не хотят затруднять родителей д/з и весело проводить время</a:t>
            </a:r>
            <a:endParaRPr sz="1455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5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595959"/>
                </a:solidFill>
              </a:rPr>
              <a:t>заинтересованы в успеваемости своих учеников</a:t>
            </a:r>
            <a:endParaRPr sz="1455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55">
                <a:solidFill>
                  <a:srgbClr val="595959"/>
                </a:solidFill>
              </a:rPr>
              <a:t>заинтересованность в рейтинге успеваемости учеников школы</a:t>
            </a:r>
            <a:endParaRPr sz="1455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5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55">
                <a:solidFill>
                  <a:srgbClr val="595959"/>
                </a:solidFill>
              </a:rPr>
              <a:t>заинтересованы в отработке навыка воспитанников</a:t>
            </a:r>
            <a:endParaRPr sz="1455">
              <a:solidFill>
                <a:srgbClr val="595959"/>
              </a:solidFill>
            </a:endParaRPr>
          </a:p>
        </p:txBody>
      </p:sp>
      <p:cxnSp>
        <p:nvCxnSpPr>
          <p:cNvPr id="152" name="Google Shape;152;p27"/>
          <p:cNvCxnSpPr/>
          <p:nvPr/>
        </p:nvCxnSpPr>
        <p:spPr>
          <a:xfrm rot="10800000">
            <a:off x="3086325" y="1758550"/>
            <a:ext cx="9000" cy="2271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152999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2948538" y="1683800"/>
            <a:ext cx="5585100" cy="24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 sz="1800">
                <a:highlight>
                  <a:srgbClr val="FFFFFF"/>
                </a:highlight>
              </a:rPr>
              <a:t>недост</a:t>
            </a:r>
            <a:r>
              <a:rPr lang="ru" sz="1800">
                <a:highlight>
                  <a:srgbClr val="FFFFFF"/>
                </a:highlight>
              </a:rPr>
              <a:t>аток времени у родителей для занятий с детьми</a:t>
            </a:r>
            <a:endParaRPr sz="1800"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 sz="1800">
                <a:highlight>
                  <a:srgbClr val="FFFFFF"/>
                </a:highlight>
              </a:rPr>
              <a:t>проблемы учителей в связи с непониманием предмета учениками</a:t>
            </a:r>
            <a:endParaRPr sz="1800"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 sz="1800">
                <a:highlight>
                  <a:srgbClr val="FFFFFF"/>
                </a:highlight>
              </a:rPr>
              <a:t>недостаточная</a:t>
            </a:r>
            <a:r>
              <a:rPr lang="ru" sz="1800">
                <a:highlight>
                  <a:srgbClr val="FFFFFF"/>
                </a:highlight>
              </a:rPr>
              <a:t> мотивация детей к изучению математики</a:t>
            </a:r>
            <a:endParaRPr sz="1800">
              <a:highlight>
                <a:srgbClr val="FFFFFF"/>
              </a:highlight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725" y="1766627"/>
            <a:ext cx="2307275" cy="230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1299442" y="569431"/>
            <a:ext cx="46557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300">
                <a:solidFill>
                  <a:schemeClr val="dk1"/>
                </a:solidFill>
              </a:rPr>
              <a:t>РЕШЕНИЕ</a:t>
            </a:r>
            <a:endParaRPr sz="33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727350" y="1383525"/>
            <a:ext cx="7706100" cy="3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Доступный и понятный материал по математике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Разнообразные упражнения и задачи для тренировки навыков и практического применения знани</a:t>
            </a:r>
            <a:r>
              <a:rPr lang="ru" sz="1800">
                <a:solidFill>
                  <a:srgbClr val="132C40"/>
                </a:solidFill>
              </a:rPr>
              <a:t>й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Персональные рекомендации и подсказки ученикам, а также возможность задавать вопросы преподавателям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Поощрение прогресса и достижений учеников через систему наград и достижений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743" y="4535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350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5" y="2088575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5275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826" y="1420537"/>
            <a:ext cx="315975" cy="3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826" y="1960849"/>
            <a:ext cx="315975" cy="3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814" y="2884774"/>
            <a:ext cx="315975" cy="3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214" y="3829387"/>
            <a:ext cx="315975" cy="31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/>
        </p:nvSpPr>
        <p:spPr>
          <a:xfrm>
            <a:off x="343200" y="1464825"/>
            <a:ext cx="81018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Math</a:t>
            </a:r>
            <a:r>
              <a:rPr lang="ru" sz="2000">
                <a:solidFill>
                  <a:schemeClr val="accent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иватор</a:t>
            </a:r>
            <a:endParaRPr sz="13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детям просто и интересно повышать свои навыки и знания в области математики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2286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выполнения школьником заданий по математике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2286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недостатка знаний в области математики, заинтересованности в обучении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2286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специального приложения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2286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Получая ценность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совмещение развлечения и обучения</a:t>
            </a:r>
            <a:endParaRPr sz="150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0" y="291950"/>
            <a:ext cx="8788200" cy="711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0"/>
          <p:cNvSpPr txBox="1"/>
          <p:nvPr>
            <p:ph type="title"/>
          </p:nvPr>
        </p:nvSpPr>
        <p:spPr>
          <a:xfrm>
            <a:off x="1074825" y="388550"/>
            <a:ext cx="82140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600">
                <a:solidFill>
                  <a:schemeClr val="lt1"/>
                </a:solidFill>
              </a:rPr>
              <a:t>ЦЕННОСТЬ, ЦЕННОСТНОЕ ПРЕДЛОЖЕНИЕ</a:t>
            </a:r>
            <a:endParaRPr sz="2600">
              <a:solidFill>
                <a:schemeClr val="lt1"/>
              </a:solidFill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9" name="Google Shape;199;p30"/>
          <p:cNvPicPr preferRelativeResize="0"/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6899425" y="3385775"/>
            <a:ext cx="1583649" cy="15836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25" y="588425"/>
            <a:ext cx="8788200" cy="711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1"/>
          <p:cNvSpPr txBox="1"/>
          <p:nvPr>
            <p:ph type="title"/>
          </p:nvPr>
        </p:nvSpPr>
        <p:spPr>
          <a:xfrm>
            <a:off x="1529992" y="6542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31"/>
          <p:cNvSpPr txBox="1"/>
          <p:nvPr>
            <p:ph idx="1" type="body"/>
          </p:nvPr>
        </p:nvSpPr>
        <p:spPr>
          <a:xfrm>
            <a:off x="3446250" y="1416550"/>
            <a:ext cx="5540400" cy="3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5818E"/>
                </a:solidFill>
              </a:rPr>
              <a:t>TAM</a:t>
            </a:r>
            <a:endParaRPr b="1" sz="1500">
              <a:solidFill>
                <a:srgbClr val="45818E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595959"/>
                </a:solidFill>
              </a:rPr>
              <a:t>11,5 млн детей в возрасте 6 - 12 лет. </a:t>
            </a:r>
            <a:endParaRPr sz="15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595959"/>
                </a:solidFill>
              </a:rPr>
              <a:t>Н</a:t>
            </a:r>
            <a:r>
              <a:rPr lang="ru" sz="1500">
                <a:solidFill>
                  <a:srgbClr val="595959"/>
                </a:solidFill>
              </a:rPr>
              <a:t>аше приложение необходимо </a:t>
            </a:r>
            <a:r>
              <a:rPr lang="ru" sz="1500">
                <a:solidFill>
                  <a:srgbClr val="595959"/>
                </a:solidFill>
              </a:rPr>
              <a:t>50% из них (5,75 млн чел.) </a:t>
            </a:r>
            <a:endParaRPr sz="15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595959"/>
                </a:solidFill>
              </a:rPr>
              <a:t>TAM - 4,02 млрд рублей в год</a:t>
            </a:r>
            <a:endParaRPr sz="15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C4587"/>
                </a:solidFill>
              </a:rPr>
              <a:t>SAM</a:t>
            </a:r>
            <a:endParaRPr b="1" sz="1500">
              <a:solidFill>
                <a:srgbClr val="1C4587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595959"/>
                </a:solidFill>
              </a:rPr>
              <a:t>5,75 млн человек</a:t>
            </a:r>
            <a:endParaRPr sz="15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595959"/>
                </a:solidFill>
              </a:rPr>
              <a:t>Приложение готовы приобрести 10% из них (575 тыс чел.)</a:t>
            </a:r>
            <a:endParaRPr sz="15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595959"/>
                </a:solidFill>
              </a:rPr>
              <a:t>SAM - 402,5 млн рублей в год</a:t>
            </a:r>
            <a:endParaRPr sz="15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980000"/>
                </a:solidFill>
              </a:rPr>
              <a:t>SOM</a:t>
            </a:r>
            <a:endParaRPr b="1" sz="150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595959"/>
                </a:solidFill>
              </a:rPr>
              <a:t>Процент конверсии достигнет уровня 5% для покупок (28,75 тыс чел.) </a:t>
            </a:r>
            <a:endParaRPr sz="15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595959"/>
                </a:solidFill>
              </a:rPr>
              <a:t>SOM - 20,12 млн рублей в год</a:t>
            </a:r>
            <a:endParaRPr sz="1500">
              <a:solidFill>
                <a:srgbClr val="595959"/>
              </a:solidFill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3" name="Google Shape;21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50" y="1581613"/>
            <a:ext cx="3367699" cy="3271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0" y="0"/>
            <a:ext cx="8793300" cy="7113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851400" y="658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6" name="Google Shape;226;p32"/>
          <p:cNvGraphicFramePr/>
          <p:nvPr/>
        </p:nvGraphicFramePr>
        <p:xfrm>
          <a:off x="0" y="7112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{C65784A9-3113-4380-A0F5-0A59F58AD46C}</a:tableStyleId>
              </a:tblPr>
              <a:tblGrid>
                <a:gridCol w="2079675"/>
                <a:gridCol w="3555825"/>
                <a:gridCol w="3152675"/>
              </a:tblGrid>
              <a:tr h="998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5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ГДЗ</a:t>
                      </a:r>
                      <a:endParaRPr b="1" sz="115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85725" lvl="0" marL="89999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Экономия времени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5725" lvl="0" marL="89999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Доступность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5725" lvl="0" marL="89999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Развитие навыков самоконтроля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-89999" lvl="0" marL="899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 Снижение мотивации к обучению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 Риск формирования неправильных учебных навыков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 Угроза снижения успеваемости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1093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5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Учи.ру</a:t>
                      </a:r>
                      <a:endParaRPr b="1" sz="115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Возможность отслеживать прогресс обучения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Наличие бесплатных заданий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Возможность получать награды и сертификаты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Некоторые задания могут быть сложными для начинающих учеников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Платные курсы и дополнительные материалы(4300р/год)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783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5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PhotoMath</a:t>
                      </a:r>
                      <a:endParaRPr b="1" sz="115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Есть бесплатная версия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Сканирование задач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Несколько методов решения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-95250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Не всегда считывает задание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95250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Есть платная версия(120р-5300р)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7712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5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Funexpected</a:t>
                      </a:r>
                      <a:endParaRPr b="1" sz="115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 Бесплатная версия (7 дней)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 Интерфейс/графика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 Пояснения для родителей</a:t>
                      </a:r>
                      <a:endParaRPr sz="12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5250" marB="95250" marR="28575" marL="28575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 Платная версия (799 р/мес, 9588 р/год)</a:t>
                      </a:r>
                      <a:endParaRPr sz="12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 Проблемы с оплатой</a:t>
                      </a:r>
                      <a:endParaRPr sz="12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76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5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Математика: решение примеров</a:t>
                      </a:r>
                      <a:endParaRPr b="1" sz="115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Бесплатная версия</a:t>
                      </a:r>
                      <a:endParaRPr sz="12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Возможность выбора заданий</a:t>
                      </a:r>
                      <a:endParaRPr b="1"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Реклама (отключение 79-149р)</a:t>
                      </a:r>
                      <a:endParaRPr sz="12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89999" lvl="0" marL="89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•	Не считывает ошибки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0" y="588425"/>
            <a:ext cx="8788200" cy="7113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 txBox="1"/>
          <p:nvPr>
            <p:ph type="title"/>
          </p:nvPr>
        </p:nvSpPr>
        <p:spPr>
          <a:xfrm>
            <a:off x="1529992" y="6208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5" name="Google Shape;235;p33"/>
          <p:cNvSpPr txBox="1"/>
          <p:nvPr>
            <p:ph idx="1" type="body"/>
          </p:nvPr>
        </p:nvSpPr>
        <p:spPr>
          <a:xfrm>
            <a:off x="445650" y="2034425"/>
            <a:ext cx="78969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 Light"/>
                <a:ea typeface="Raleway Light"/>
                <a:cs typeface="Raleway Light"/>
                <a:sym typeface="Raleway Light"/>
              </a:rPr>
              <a:t>Мы разработаем приложение</a:t>
            </a:r>
            <a:endParaRPr sz="19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 Light"/>
                <a:ea typeface="Raleway Light"/>
                <a:cs typeface="Raleway Light"/>
                <a:sym typeface="Raleway Light"/>
              </a:rPr>
              <a:t>Это будет стоить 700 рублей в год, предусмотрен пробный период 2 недели</a:t>
            </a:r>
            <a:endParaRPr sz="19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 Light"/>
                <a:ea typeface="Raleway Light"/>
                <a:cs typeface="Raleway Light"/>
                <a:sym typeface="Raleway Light"/>
              </a:rPr>
              <a:t>Бизнес-модель: Инвестор          производство         потребитель</a:t>
            </a:r>
            <a:endParaRPr sz="19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5847650" y="3512975"/>
            <a:ext cx="375000" cy="125400"/>
          </a:xfrm>
          <a:prstGeom prst="rightArrow">
            <a:avLst>
              <a:gd fmla="val 26754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3626850" y="3512975"/>
            <a:ext cx="375000" cy="125400"/>
          </a:xfrm>
          <a:prstGeom prst="rightArrow">
            <a:avLst>
              <a:gd fmla="val 26754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/>
          <p:nvPr>
            <p:ph type="title"/>
          </p:nvPr>
        </p:nvSpPr>
        <p:spPr>
          <a:xfrm rot="-5400000">
            <a:off x="-1885900" y="1971450"/>
            <a:ext cx="5143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300">
                <a:latin typeface="Raleway"/>
                <a:ea typeface="Raleway"/>
                <a:cs typeface="Raleway"/>
                <a:sym typeface="Raleway"/>
              </a:rPr>
              <a:t>ТЕКУЩИЕ</a:t>
            </a:r>
            <a:endParaRPr sz="3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300">
                <a:latin typeface="Raleway"/>
                <a:ea typeface="Raleway"/>
                <a:cs typeface="Raleway"/>
                <a:sym typeface="Raleway"/>
              </a:rPr>
              <a:t>РЕЗУЛЬТАТЫ</a:t>
            </a:r>
            <a:endParaRPr sz="33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34"/>
          <p:cNvSpPr txBox="1"/>
          <p:nvPr>
            <p:ph idx="1" type="body"/>
          </p:nvPr>
        </p:nvSpPr>
        <p:spPr>
          <a:xfrm>
            <a:off x="1530000" y="940200"/>
            <a:ext cx="71214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Raleway Light"/>
              <a:buChar char="❏"/>
            </a:pPr>
            <a:r>
              <a:rPr lang="ru" sz="2000">
                <a:latin typeface="Raleway Light"/>
                <a:ea typeface="Raleway Light"/>
                <a:cs typeface="Raleway Light"/>
                <a:sym typeface="Raleway Light"/>
              </a:rPr>
              <a:t>С</a:t>
            </a:r>
            <a:r>
              <a:rPr lang="ru" sz="2000">
                <a:latin typeface="Raleway Light"/>
                <a:ea typeface="Raleway Light"/>
                <a:cs typeface="Raleway Light"/>
                <a:sym typeface="Raleway Light"/>
              </a:rPr>
              <a:t>формирована концепция</a:t>
            </a:r>
            <a:endParaRPr sz="20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 Light"/>
              <a:buChar char="❏"/>
            </a:pPr>
            <a:r>
              <a:rPr lang="ru" sz="2000">
                <a:latin typeface="Raleway Light"/>
                <a:ea typeface="Raleway Light"/>
                <a:cs typeface="Raleway Light"/>
                <a:sym typeface="Raleway Light"/>
              </a:rPr>
              <a:t>Рассмотрены сегменты целевой аудитории</a:t>
            </a:r>
            <a:endParaRPr sz="20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Raleway Light"/>
              <a:buChar char="❏"/>
            </a:pPr>
            <a:r>
              <a:rPr lang="ru" sz="2000">
                <a:latin typeface="Raleway Light"/>
                <a:ea typeface="Raleway Light"/>
                <a:cs typeface="Raleway Light"/>
                <a:sym typeface="Raleway Light"/>
              </a:rPr>
              <a:t>Сформировано ценностное предложение</a:t>
            </a:r>
            <a:endParaRPr sz="20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Raleway Light"/>
              <a:buChar char="❏"/>
            </a:pPr>
            <a:r>
              <a:rPr lang="ru" sz="2000">
                <a:latin typeface="Raleway Light"/>
                <a:ea typeface="Raleway Light"/>
                <a:cs typeface="Raleway Light"/>
                <a:sym typeface="Raleway Light"/>
              </a:rPr>
              <a:t>Определены и изучены основные конкуренты</a:t>
            </a:r>
            <a:endParaRPr sz="20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2000"/>
              <a:buFont typeface="Raleway Light"/>
              <a:buChar char="❏"/>
            </a:pPr>
            <a:r>
              <a:rPr lang="ru" sz="2000">
                <a:latin typeface="Raleway Light"/>
                <a:ea typeface="Raleway Light"/>
                <a:cs typeface="Raleway Light"/>
                <a:sym typeface="Raleway Light"/>
              </a:rPr>
              <a:t>Определены технологические направления</a:t>
            </a:r>
            <a:endParaRPr sz="20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Raleway Light"/>
              <a:buChar char="❏"/>
            </a:pPr>
            <a:r>
              <a:rPr lang="ru" sz="2000">
                <a:latin typeface="Raleway Light"/>
                <a:ea typeface="Raleway Light"/>
                <a:cs typeface="Raleway Light"/>
                <a:sym typeface="Raleway Light"/>
              </a:rPr>
              <a:t>Определены сквозные технологии</a:t>
            </a:r>
            <a:endParaRPr sz="2000">
              <a:latin typeface="Raleway Light"/>
              <a:ea typeface="Raleway Light"/>
              <a:cs typeface="Raleway Light"/>
              <a:sym typeface="Raleway Ligh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Raleway Light"/>
              <a:buChar char="❏"/>
            </a:pPr>
            <a:r>
              <a:rPr lang="ru" sz="2000">
                <a:latin typeface="Raleway Light"/>
                <a:ea typeface="Raleway Light"/>
                <a:cs typeface="Raleway Light"/>
                <a:sym typeface="Raleway Light"/>
              </a:rPr>
              <a:t>Проведен анализ рынка</a:t>
            </a:r>
            <a:endParaRPr sz="200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/>
          <p:nvPr>
            <p:ph type="title"/>
          </p:nvPr>
        </p:nvSpPr>
        <p:spPr>
          <a:xfrm>
            <a:off x="1483842" y="500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ПЛАНЫ РАЗВИТИЯ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1433150" y="1658175"/>
            <a:ext cx="6501000" cy="29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655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eriod"/>
            </a:pPr>
            <a:r>
              <a:rPr lang="ru" sz="1700">
                <a:solidFill>
                  <a:srgbClr val="132C40"/>
                </a:solidFill>
              </a:rPr>
              <a:t>Разработать дизайн приложения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r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2. Создать базу данных задач разного уровня сложности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3. Разработать систему уровней и прокачки персонажа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r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4. Тестирование и исправление ошибок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5. Запуск и продвижение приложения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6" name="Google Shape;2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150" y="1347900"/>
            <a:ext cx="955100" cy="95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7800" y="1270000"/>
            <a:ext cx="955100" cy="95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150" y="2544563"/>
            <a:ext cx="955100" cy="95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27800" y="3741250"/>
            <a:ext cx="955100" cy="95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3150" y="3741250"/>
            <a:ext cx="955100" cy="95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5"/>
          <p:cNvSpPr/>
          <p:nvPr/>
        </p:nvSpPr>
        <p:spPr>
          <a:xfrm>
            <a:off x="456806" y="446244"/>
            <a:ext cx="687900" cy="687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0702" y="52016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/>
          <p:nvPr>
            <p:ph type="title"/>
          </p:nvPr>
        </p:nvSpPr>
        <p:spPr>
          <a:xfrm rot="-5400000">
            <a:off x="-1816375" y="1971450"/>
            <a:ext cx="5025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КОМАНДА</a:t>
            </a:r>
            <a:endParaRPr sz="3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СТАРТАПА</a:t>
            </a:r>
            <a:endParaRPr sz="3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4" name="Google Shape;284;p36"/>
          <p:cNvGraphicFramePr/>
          <p:nvPr/>
        </p:nvGraphicFramePr>
        <p:xfrm>
          <a:off x="1296575" y="394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{C65784A9-3113-4380-A0F5-0A59F58AD46C}</a:tableStyleId>
              </a:tblPr>
              <a:tblGrid>
                <a:gridCol w="1439100"/>
                <a:gridCol w="1527500"/>
                <a:gridCol w="1425050"/>
                <a:gridCol w="1438725"/>
                <a:gridCol w="1420375"/>
              </a:tblGrid>
              <a:tr h="8593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ЛИДЕР</a:t>
                      </a:r>
                      <a:endParaRPr sz="1300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5250" marB="95250" marR="95250" marL="95250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ИСПОЛНИТЕЛЬ</a:t>
                      </a:r>
                      <a:endParaRPr sz="1300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5250" marB="95250" marR="95250" marL="95250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МАРКЕТОЛОГ </a:t>
                      </a:r>
                      <a:endParaRPr sz="1300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5250" marB="95250" marR="95250" marL="95250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АНАЛИТИК</a:t>
                      </a:r>
                      <a:endParaRPr sz="1300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525" marB="9525" marR="9525" marL="9525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ИСПОЛНИТЕЛЬ</a:t>
                      </a:r>
                      <a:endParaRPr sz="1300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525" marB="9525" marR="9525" marL="9525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1391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Явкина Кристина</a:t>
                      </a:r>
                      <a:endParaRPr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5250" marB="95250" marR="95250" marL="95250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Дададжанова Рухшона</a:t>
                      </a:r>
                      <a:endParaRPr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5250" marB="95250" marR="95250" marL="95250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r>
                        <a:rPr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Колосова Валерия</a:t>
                      </a:r>
                      <a:endParaRPr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5250" marB="95250" marR="95250" marL="95250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Поскрякова Яна</a:t>
                      </a:r>
                      <a:endParaRPr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525" marB="9525" marR="9525" marL="9525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Ленивцев Даниил</a:t>
                      </a:r>
                      <a:endParaRPr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525" marB="9525" marR="9525" marL="9525" anchor="ctr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5250" marB="95250" marR="95250" marL="95250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5250" marB="95250" marR="95250" marL="95250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br>
                        <a:rPr lang="ru"/>
                      </a:br>
                      <a:br>
                        <a:rPr lang="ru"/>
                      </a:br>
                      <a:br>
                        <a:rPr lang="ru"/>
                      </a:br>
                      <a:endParaRPr/>
                    </a:p>
                  </a:txBody>
                  <a:tcPr marT="95250" marB="95250" marR="95250" marL="95250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525" marR="9525" marL="9525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525" marR="9525" marL="9525">
                    <a:lnL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85" name="Google Shape;285;p36"/>
          <p:cNvPicPr preferRelativeResize="0"/>
          <p:nvPr/>
        </p:nvPicPr>
        <p:blipFill rotWithShape="1">
          <a:blip r:embed="rId3">
            <a:alphaModFix/>
          </a:blip>
          <a:srcRect b="0" l="18671" r="12353" t="0"/>
          <a:stretch/>
        </p:blipFill>
        <p:spPr>
          <a:xfrm>
            <a:off x="7190800" y="2808938"/>
            <a:ext cx="1284524" cy="1862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6"/>
          <p:cNvPicPr preferRelativeResize="0"/>
          <p:nvPr/>
        </p:nvPicPr>
        <p:blipFill rotWithShape="1">
          <a:blip r:embed="rId4">
            <a:alphaModFix/>
          </a:blip>
          <a:srcRect b="5176" l="6796" r="24962" t="19917"/>
          <a:stretch/>
        </p:blipFill>
        <p:spPr>
          <a:xfrm>
            <a:off x="5760588" y="2800313"/>
            <a:ext cx="1284538" cy="1879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6"/>
          <p:cNvPicPr preferRelativeResize="0"/>
          <p:nvPr/>
        </p:nvPicPr>
        <p:blipFill rotWithShape="1">
          <a:blip r:embed="rId5">
            <a:alphaModFix/>
          </a:blip>
          <a:srcRect b="3285" l="25245" r="9232" t="3387"/>
          <a:stretch/>
        </p:blipFill>
        <p:spPr>
          <a:xfrm>
            <a:off x="4331325" y="2871075"/>
            <a:ext cx="1284524" cy="173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6"/>
          <p:cNvPicPr preferRelativeResize="0"/>
          <p:nvPr/>
        </p:nvPicPr>
        <p:blipFill rotWithShape="1">
          <a:blip r:embed="rId6">
            <a:alphaModFix/>
          </a:blip>
          <a:srcRect b="0" l="5117" r="6199" t="0"/>
          <a:stretch/>
        </p:blipFill>
        <p:spPr>
          <a:xfrm>
            <a:off x="1439113" y="2800313"/>
            <a:ext cx="1200601" cy="18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6"/>
          <p:cNvPicPr preferRelativeResize="0"/>
          <p:nvPr/>
        </p:nvPicPr>
        <p:blipFill rotWithShape="1">
          <a:blip r:embed="rId7">
            <a:alphaModFix/>
          </a:blip>
          <a:srcRect b="0" l="13956" r="11210" t="0"/>
          <a:stretch/>
        </p:blipFill>
        <p:spPr>
          <a:xfrm>
            <a:off x="2808312" y="2800313"/>
            <a:ext cx="1378264" cy="187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 txBox="1"/>
          <p:nvPr>
            <p:ph type="title"/>
          </p:nvPr>
        </p:nvSpPr>
        <p:spPr>
          <a:xfrm>
            <a:off x="251150" y="3034176"/>
            <a:ext cx="46557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accent2"/>
                </a:solidFill>
              </a:rPr>
              <a:t>КОНТАКТЫ ЛИДЕРА</a:t>
            </a:r>
            <a:endParaRPr sz="3000">
              <a:solidFill>
                <a:schemeClr val="accent2"/>
              </a:solidFill>
            </a:endParaRPr>
          </a:p>
        </p:txBody>
      </p:sp>
      <p:sp>
        <p:nvSpPr>
          <p:cNvPr id="295" name="Google Shape;295;p37"/>
          <p:cNvSpPr txBox="1"/>
          <p:nvPr>
            <p:ph idx="1" type="body"/>
          </p:nvPr>
        </p:nvSpPr>
        <p:spPr>
          <a:xfrm>
            <a:off x="251150" y="3673475"/>
            <a:ext cx="5274600" cy="9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304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accent5"/>
                </a:solidFill>
              </a:rPr>
              <a:t>Явкина Кристина</a:t>
            </a:r>
            <a:endParaRPr sz="1600"/>
          </a:p>
          <a:p>
            <a:pPr indent="0" lvl="0" marL="0" marR="304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FF2F2D"/>
                </a:solidFill>
              </a:rPr>
              <a:t>Email</a:t>
            </a:r>
            <a:r>
              <a:rPr b="1" lang="ru" sz="1600"/>
              <a:t>:</a:t>
            </a:r>
            <a:r>
              <a:rPr lang="ru" sz="1600"/>
              <a:t> yavkina_kp@edu.surgu.ru</a:t>
            </a:r>
            <a:endParaRPr sz="1600"/>
          </a:p>
          <a:p>
            <a:pPr indent="0" lvl="0" marL="0" marR="304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F00FF"/>
                </a:solidFill>
              </a:rPr>
              <a:t>Т</a:t>
            </a:r>
            <a:r>
              <a:rPr b="1" lang="ru" sz="1600">
                <a:solidFill>
                  <a:srgbClr val="8F00FF"/>
                </a:solidFill>
              </a:rPr>
              <a:t>елефон</a:t>
            </a:r>
            <a:r>
              <a:rPr b="1" lang="ru" sz="1600"/>
              <a:t>, </a:t>
            </a:r>
            <a:r>
              <a:rPr b="1" lang="ru" sz="1600">
                <a:solidFill>
                  <a:srgbClr val="6AA84F"/>
                </a:solidFill>
              </a:rPr>
              <a:t>мессенджеры</a:t>
            </a:r>
            <a:r>
              <a:rPr b="1" lang="ru" sz="1600"/>
              <a:t>:</a:t>
            </a:r>
            <a:r>
              <a:rPr lang="ru" sz="1600"/>
              <a:t> +79527123233</a:t>
            </a:r>
            <a:endParaRPr sz="1600"/>
          </a:p>
          <a:p>
            <a:pPr indent="-228600" lvl="0" marL="495300" marR="304800" rtl="0" algn="l">
              <a:spcBef>
                <a:spcPts val="300"/>
              </a:spcBef>
              <a:spcAft>
                <a:spcPts val="0"/>
              </a:spcAft>
              <a:buClr>
                <a:srgbClr val="E1E3E6"/>
              </a:buClr>
              <a:buSzPts val="1400"/>
              <a:buFont typeface="Roboto"/>
              <a:buNone/>
            </a:pPr>
            <a:r>
              <a:t/>
            </a:r>
            <a:endParaRPr sz="1600"/>
          </a:p>
          <a:p>
            <a:pPr indent="-203200" lvl="0" marL="4064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7"/>
          <p:cNvSpPr/>
          <p:nvPr/>
        </p:nvSpPr>
        <p:spPr>
          <a:xfrm>
            <a:off x="401718" y="210044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626" y="28395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37"/>
          <p:cNvSpPr txBox="1"/>
          <p:nvPr>
            <p:ph type="title"/>
          </p:nvPr>
        </p:nvSpPr>
        <p:spPr>
          <a:xfrm>
            <a:off x="4811124" y="146150"/>
            <a:ext cx="3844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100">
                <a:solidFill>
                  <a:schemeClr val="dk1"/>
                </a:solidFill>
              </a:rPr>
              <a:t>Math</a:t>
            </a:r>
            <a:r>
              <a:rPr lang="ru" sz="4100">
                <a:solidFill>
                  <a:schemeClr val="accent5"/>
                </a:solidFill>
              </a:rPr>
              <a:t>иватор</a:t>
            </a:r>
            <a:endParaRPr sz="4100">
              <a:solidFill>
                <a:schemeClr val="accent5"/>
              </a:solidFill>
            </a:endParaRPr>
          </a:p>
        </p:txBody>
      </p:sp>
      <p:sp>
        <p:nvSpPr>
          <p:cNvPr id="305" name="Google Shape;305;p37"/>
          <p:cNvSpPr txBox="1"/>
          <p:nvPr/>
        </p:nvSpPr>
        <p:spPr>
          <a:xfrm>
            <a:off x="251150" y="1859563"/>
            <a:ext cx="82824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>
              <a:solidFill>
                <a:srgbClr val="595959"/>
              </a:solidFill>
              <a:latin typeface="Raleway ExtraLight"/>
              <a:ea typeface="Raleway ExtraLight"/>
              <a:cs typeface="Raleway ExtraLight"/>
              <a:sym typeface="Raleway Extra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