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C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88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0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821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67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20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0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025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972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880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534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990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663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322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524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491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93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92E8D01-7CEB-4A5D-9FF6-DB299C0B437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AA358-4D5B-4369-A25F-564AD83C0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533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20716" y="2291739"/>
            <a:ext cx="9144000" cy="23876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мини-производства биологически активных субстанций на базе собственной пасеки»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АпиБиоРесурс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-Мини</a:t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556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5469" y="209387"/>
            <a:ext cx="7668119" cy="140484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quote-cjk-patch"/>
              </a:rPr>
              <a:t>Актуальность проекта</a:t>
            </a:r>
            <a:r>
              <a:rPr lang="ru-RU" sz="2800" b="1" dirty="0">
                <a:solidFill>
                  <a:srgbClr val="0F1115"/>
                </a:solidFill>
                <a:latin typeface="quote-cjk-patch"/>
              </a:rPr>
              <a:t/>
            </a:r>
            <a:br>
              <a:rPr lang="ru-RU" sz="2800" b="1" dirty="0">
                <a:solidFill>
                  <a:srgbClr val="0F1115"/>
                </a:solidFill>
                <a:latin typeface="quote-cjk-patch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632" y="1090246"/>
            <a:ext cx="6456728" cy="5158153"/>
          </a:xfrm>
        </p:spPr>
        <p:txBody>
          <a:bodyPr/>
          <a:lstStyle/>
          <a:p>
            <a:r>
              <a:rPr lang="ru-RU" dirty="0">
                <a:solidFill>
                  <a:srgbClr val="0F1115"/>
                </a:solidFill>
                <a:latin typeface="quote-cjk-patch"/>
              </a:rPr>
              <a:t>В Российской Федерации более 90% пасек являются малыми хозяйствами (до 50 пчелосемей). Владельцы таких пасек вынуждены продавать сырьё (подмор, прополис,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трутневый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гомогенат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) перекупщикам по цене 300–500 руб./кг, тогда как после глубокой переработки стоимость субстанций достигает 4000–5000 руб./кг. Разница в цене — 10 раз.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11360" y="3543048"/>
            <a:ext cx="6096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quote-cjk-patch"/>
              </a:rPr>
              <a:t>Проблема: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i="0" dirty="0" smtClean="0">
                <a:solidFill>
                  <a:srgbClr val="0F1115"/>
                </a:solidFill>
                <a:effectLst/>
                <a:latin typeface="quote-cjk-patch"/>
              </a:rPr>
              <a:t>У владельца малой пасеки (30 пчелосемей) нет </a:t>
            </a:r>
            <a:r>
              <a:rPr lang="ru-RU" sz="2000" b="0" i="0" dirty="0" smtClean="0">
                <a:solidFill>
                  <a:srgbClr val="0F1115"/>
                </a:solidFill>
                <a:effectLst/>
                <a:latin typeface="quote-cjk-patch"/>
              </a:rPr>
              <a:t>возможности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quote-cjk-patch"/>
              </a:rPr>
              <a:t> самостоятельно перерабатывать сырьё в готовые субстанции с высокой добавленной стоимостью из-за отсутствия оборудования и технологических знаний.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41005" y="2013438"/>
            <a:ext cx="360435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quote-cjk-patch"/>
              </a:rPr>
              <a:t>Решение: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0" i="0" dirty="0" smtClean="0">
                <a:solidFill>
                  <a:srgbClr val="0F1115"/>
                </a:solidFill>
                <a:effectLst/>
                <a:latin typeface="quote-cjk-patch"/>
              </a:rPr>
              <a:t>Создание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quote-cjk-patch"/>
              </a:rPr>
              <a:t> компактной, недорогой линии глубокой переработки продуктов пчеловодства, работающей на сырье с 1 собственной пасеки, с целью последующей реализации субстанций ветеринарным клиникам.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07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472" y="338418"/>
            <a:ext cx="9404723" cy="140053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quote-cjk-patch"/>
              </a:rPr>
              <a:t>Цель и задачи проекта</a:t>
            </a:r>
            <a:r>
              <a:rPr lang="ru-RU" sz="2000" b="1" dirty="0">
                <a:solidFill>
                  <a:schemeClr val="tx1"/>
                </a:solidFill>
                <a:latin typeface="quote-cjk-patch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quote-cjk-patch"/>
              </a:rPr>
            </a:br>
            <a:r>
              <a:rPr lang="ru-RU" sz="2000" b="1" dirty="0">
                <a:solidFill>
                  <a:schemeClr val="tx1"/>
                </a:solidFill>
                <a:latin typeface="quote-cjk-patch"/>
              </a:rPr>
              <a:t>Цель проекта</a:t>
            </a:r>
            <a:r>
              <a:rPr lang="ru-RU" sz="2000" b="1" dirty="0" smtClean="0">
                <a:solidFill>
                  <a:schemeClr val="tx1"/>
                </a:solidFill>
                <a:latin typeface="quote-cjk-patch"/>
              </a:rPr>
              <a:t>:</a:t>
            </a:r>
            <a:br>
              <a:rPr lang="ru-RU" sz="2000" b="1" dirty="0" smtClean="0">
                <a:solidFill>
                  <a:schemeClr val="tx1"/>
                </a:solidFill>
                <a:latin typeface="quote-cjk-patch"/>
              </a:rPr>
            </a:br>
            <a:r>
              <a:rPr lang="ru-RU" sz="2000" dirty="0">
                <a:solidFill>
                  <a:schemeClr val="tx1"/>
                </a:solidFill>
                <a:latin typeface="quote-cjk-patch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quote-cjk-patch"/>
              </a:rPr>
            </a:br>
            <a:r>
              <a:rPr lang="ru-RU" sz="2000" dirty="0">
                <a:solidFill>
                  <a:srgbClr val="0F1115"/>
                </a:solidFill>
                <a:latin typeface="quote-cjk-patch"/>
              </a:rPr>
              <a:t>Создание действующего мини-производства по переработке продуктов пчеловодства с 1 собственной пасеки в биологически активные субстанции для ветеринарного применения.</a:t>
            </a:r>
            <a:br>
              <a:rPr lang="ru-RU" sz="2000" dirty="0">
                <a:solidFill>
                  <a:srgbClr val="0F1115"/>
                </a:solidFill>
                <a:latin typeface="quote-cjk-patch"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472" y="1973788"/>
            <a:ext cx="8946541" cy="4195481"/>
          </a:xfrm>
        </p:spPr>
        <p:txBody>
          <a:bodyPr>
            <a:normAutofit fontScale="92500" lnSpcReduction="10000"/>
          </a:bodyPr>
          <a:lstStyle/>
          <a:p>
            <a:endParaRPr lang="ru-RU" b="1" dirty="0" smtClean="0">
              <a:solidFill>
                <a:srgbClr val="0F1115"/>
              </a:solidFill>
              <a:latin typeface="quote-cjk-patch"/>
            </a:endParaRPr>
          </a:p>
          <a:p>
            <a:r>
              <a:rPr lang="ru-RU" b="1" dirty="0" smtClean="0">
                <a:solidFill>
                  <a:srgbClr val="0F1115"/>
                </a:solidFill>
                <a:latin typeface="quote-cjk-patch"/>
              </a:rPr>
              <a:t>Задачи </a:t>
            </a:r>
            <a:r>
              <a:rPr lang="ru-RU" b="1" dirty="0">
                <a:solidFill>
                  <a:srgbClr val="0F1115"/>
                </a:solidFill>
                <a:latin typeface="quote-cjk-patch"/>
              </a:rPr>
              <a:t>проекта:</a:t>
            </a:r>
            <a:endParaRPr lang="ru-RU" dirty="0">
              <a:solidFill>
                <a:srgbClr val="0F1115"/>
              </a:solidFill>
              <a:latin typeface="quote-cjk-patch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№ Задача Срок</a:t>
            </a: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1. Закуп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и сборка малогабаритного оборудования для экстракции1–2 </a:t>
            </a:r>
            <a:r>
              <a:rPr lang="ru-RU" dirty="0" err="1" smtClean="0">
                <a:solidFill>
                  <a:srgbClr val="0F1115"/>
                </a:solidFill>
                <a:latin typeface="quote-cjk-patch"/>
              </a:rPr>
              <a:t>мес</a:t>
            </a:r>
            <a:endParaRPr lang="ru-RU" dirty="0" smtClean="0">
              <a:solidFill>
                <a:srgbClr val="0F1115"/>
              </a:solidFill>
              <a:latin typeface="quote-cjk-patch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2. Отработка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технологического режима переработки 3 видов сырья2–3 </a:t>
            </a:r>
            <a:r>
              <a:rPr lang="ru-RU" dirty="0" err="1" smtClean="0">
                <a:solidFill>
                  <a:srgbClr val="0F1115"/>
                </a:solidFill>
                <a:latin typeface="quote-cjk-patch"/>
              </a:rPr>
              <a:t>мес</a:t>
            </a:r>
            <a:endParaRPr lang="ru-RU" dirty="0" smtClean="0">
              <a:solidFill>
                <a:srgbClr val="0F1115"/>
              </a:solidFill>
              <a:latin typeface="quote-cjk-patch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3. Получение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опытных партий субстанций3–4 </a:t>
            </a:r>
            <a:r>
              <a:rPr lang="ru-RU" dirty="0" err="1" smtClean="0">
                <a:solidFill>
                  <a:srgbClr val="0F1115"/>
                </a:solidFill>
                <a:latin typeface="quote-cjk-patch"/>
              </a:rPr>
              <a:t>мес</a:t>
            </a:r>
            <a:endParaRPr lang="ru-RU" dirty="0" smtClean="0">
              <a:solidFill>
                <a:srgbClr val="0F1115"/>
              </a:solidFill>
              <a:latin typeface="quote-cjk-patch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4. Ветеринарно-санитарная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экспертиза образцов4–5 </a:t>
            </a:r>
            <a:r>
              <a:rPr lang="ru-RU" dirty="0" err="1" smtClean="0">
                <a:solidFill>
                  <a:srgbClr val="0F1115"/>
                </a:solidFill>
                <a:latin typeface="quote-cjk-patch"/>
              </a:rPr>
              <a:t>мес</a:t>
            </a:r>
            <a:endParaRPr lang="ru-RU" dirty="0" smtClean="0">
              <a:solidFill>
                <a:srgbClr val="0F1115"/>
              </a:solidFill>
              <a:latin typeface="quote-cjk-patch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quote-cjk-patch"/>
              </a:rPr>
              <a:t>5. Начало 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продаж субстанций5–6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мес</a:t>
            </a:r>
            <a:endParaRPr lang="ru-RU" dirty="0">
              <a:solidFill>
                <a:srgbClr val="0F1115"/>
              </a:solidFill>
              <a:latin typeface="quote-cjk-patch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29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bg1"/>
                </a:solidFill>
              </a:rPr>
              <a:t>Сырьевая база (1 собственная пасека)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Параметр	Значение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Количество пасек	1 (в собственности заявителя)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Количество пчелосемей	30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Годовой объём сырья (подмор + прополис + </a:t>
            </a:r>
            <a:r>
              <a:rPr lang="ru-RU" sz="2000" dirty="0" err="1">
                <a:solidFill>
                  <a:schemeClr val="bg1"/>
                </a:solidFill>
              </a:rPr>
              <a:t>трутневый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гомогенат</a:t>
            </a:r>
            <a:r>
              <a:rPr lang="ru-RU" sz="2000" dirty="0">
                <a:solidFill>
                  <a:schemeClr val="bg1"/>
                </a:solidFill>
              </a:rPr>
              <a:t>)	≈ 100 кг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6111" y="2373923"/>
            <a:ext cx="5115268" cy="35125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24" y="2373923"/>
            <a:ext cx="3793059" cy="354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84729"/>
            <a:ext cx="8946541" cy="4195481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	Цена, руб.	Назначение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СО₂-экстракционная установка (базовая, ручная)	200 000	извлечение БАВ</a:t>
            </a:r>
          </a:p>
          <a:p>
            <a:pPr>
              <a:lnSpc>
                <a:spcPct val="120000"/>
              </a:lnSpc>
            </a:pPr>
            <a:r>
              <a:rPr lang="ru-RU" sz="8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Сублиматор</a:t>
            </a: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бытовой (лиофильная сушка)	60 000	получение порошка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Вакуумный фильтр (ручной)	15 000	очистка экстракта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Весы кухонные электронные (0,1 г)	3 000	дозировка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Мельница электрическая	5 000	измельчение сырья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материалы (сита, ёмкости, перчатки)	5 000	</a:t>
            </a:r>
            <a:r>
              <a:rPr lang="ru-RU" sz="8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расходники</a:t>
            </a:r>
            <a:endParaRPr lang="ru-RU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оборудования	30 000	транспорт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и настройка (самостоятельно)	0	заявитель</a:t>
            </a:r>
          </a:p>
          <a:p>
            <a:pPr>
              <a:lnSpc>
                <a:spcPct val="120000"/>
              </a:lnSpc>
            </a:pPr>
            <a:r>
              <a:rPr lang="ru-RU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	330 000	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13829" y="161509"/>
            <a:ext cx="6153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Технологическая линия (план закупки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76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0704" y="408757"/>
            <a:ext cx="8946541" cy="419548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и экономика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(из сырья с 1 пасеки, 100 кг в год):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	Выход субстанции	Цена реализации	Выручка в год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прополиса 5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	5 000 руб./кг	25 000 руб.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Субстанция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подмора 8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	4 000 руб./кг	32 000 руб.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Субстанция трутневого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гомогената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	6 000 руб./кг	12 000 руб.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	15 кг		69 000 руб./год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(на 1 год после запуска):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	Сумма, руб.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	69 000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(электричество, упаковка, транспорт)	15 000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Ветеринарная экспертиза (периодическая)	5 000</a:t>
            </a:r>
          </a:p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Чистая прибыль	49 000 руб./год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7801" y="3103684"/>
            <a:ext cx="2947545" cy="2722685"/>
          </a:xfrm>
          <a:prstGeom prst="rect">
            <a:avLst/>
          </a:prstGeom>
          <a:effectLst>
            <a:outerShdw blurRad="50800" dist="50800" algn="ctr" rotWithShape="0">
              <a:srgbClr val="000000"/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768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26441"/>
            <a:ext cx="8946541" cy="419548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Риск</a:t>
            </a:r>
            <a:r>
              <a:rPr lang="ru-RU" dirty="0">
                <a:solidFill>
                  <a:schemeClr val="bg1"/>
                </a:solidFill>
              </a:rPr>
              <a:t>	Вероятность	Влияние	Минимизация</a:t>
            </a:r>
          </a:p>
          <a:p>
            <a:r>
              <a:rPr lang="ru-RU" dirty="0">
                <a:solidFill>
                  <a:schemeClr val="bg1"/>
                </a:solidFill>
              </a:rPr>
              <a:t>Поломка оборудования	низкая	среднее	гарантия поставщика, ремонт своими силами</a:t>
            </a:r>
          </a:p>
          <a:p>
            <a:r>
              <a:rPr lang="ru-RU" dirty="0">
                <a:solidFill>
                  <a:schemeClr val="bg1"/>
                </a:solidFill>
              </a:rPr>
              <a:t>Нехватка сырья	низкая	низкое	своё сырьё, объём учтён</a:t>
            </a:r>
          </a:p>
          <a:p>
            <a:r>
              <a:rPr lang="ru-RU" dirty="0">
                <a:solidFill>
                  <a:schemeClr val="bg1"/>
                </a:solidFill>
              </a:rPr>
              <a:t>Низкий спрос	низкая	среднее	2 </a:t>
            </a:r>
            <a:r>
              <a:rPr lang="ru-RU" dirty="0" err="1">
                <a:solidFill>
                  <a:schemeClr val="bg1"/>
                </a:solidFill>
              </a:rPr>
              <a:t>ветклиники</a:t>
            </a:r>
            <a:r>
              <a:rPr lang="ru-RU" dirty="0">
                <a:solidFill>
                  <a:schemeClr val="bg1"/>
                </a:solidFill>
              </a:rPr>
              <a:t> готовы покупать (письма)</a:t>
            </a:r>
          </a:p>
          <a:p>
            <a:r>
              <a:rPr lang="ru-RU" dirty="0">
                <a:solidFill>
                  <a:schemeClr val="bg1"/>
                </a:solidFill>
              </a:rPr>
              <a:t>Технологические ошибки	низкая	низкое	лабораторный прототип отработан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28099" y="359359"/>
            <a:ext cx="46891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/>
              <a:t>Риски и их минимизация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047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quote-cjk-patch"/>
              </a:rPr>
              <a:t>Планы развития (</a:t>
            </a:r>
            <a:r>
              <a:rPr lang="ru-RU" sz="2800" b="1" dirty="0" err="1">
                <a:solidFill>
                  <a:schemeClr val="tx1"/>
                </a:solidFill>
                <a:latin typeface="quote-cjk-patch"/>
              </a:rPr>
              <a:t>постгрантовый</a:t>
            </a:r>
            <a:r>
              <a:rPr lang="ru-RU" sz="2800" b="1" dirty="0">
                <a:solidFill>
                  <a:schemeClr val="tx1"/>
                </a:solidFill>
                <a:latin typeface="quote-cjk-patch"/>
              </a:rPr>
              <a:t> период)</a:t>
            </a:r>
            <a:br>
              <a:rPr lang="ru-RU" sz="2800" b="1" dirty="0">
                <a:solidFill>
                  <a:schemeClr val="tx1"/>
                </a:solidFill>
                <a:latin typeface="quote-cjk-patch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23157"/>
            <a:ext cx="8946541" cy="4195481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F1115"/>
                </a:solidFill>
                <a:latin typeface="quote-cjk-patch"/>
              </a:rPr>
              <a:t>1–2 </a:t>
            </a:r>
            <a:r>
              <a:rPr lang="ru-RU" b="1" dirty="0">
                <a:solidFill>
                  <a:srgbClr val="0F1115"/>
                </a:solidFill>
                <a:latin typeface="quote-cjk-patch"/>
              </a:rPr>
              <a:t>год:</a:t>
            </a:r>
            <a:endParaRPr lang="ru-RU" dirty="0">
              <a:solidFill>
                <a:srgbClr val="0F1115"/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F1115"/>
                </a:solidFill>
                <a:latin typeface="quote-cjk-patch"/>
              </a:rPr>
              <a:t>Увеличение числа пчелосемей до 60 (бесплатно, собственными отводками)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F1115"/>
                </a:solidFill>
                <a:latin typeface="quote-cjk-patch"/>
              </a:rPr>
              <a:t>Переработка сырья от 2–3 соседних пасек (давальческая схема: 50% им, 50% мне)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F1115"/>
                </a:solidFill>
                <a:latin typeface="quote-cjk-patch"/>
              </a:rPr>
              <a:t>Создание страницы в </a:t>
            </a:r>
            <a:r>
              <a:rPr lang="ru-RU" dirty="0" err="1">
                <a:solidFill>
                  <a:srgbClr val="0F1115"/>
                </a:solidFill>
                <a:latin typeface="quote-cjk-patch"/>
              </a:rPr>
              <a:t>соцсетях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 для продажи субстанций</a:t>
            </a:r>
          </a:p>
          <a:p>
            <a:r>
              <a:rPr lang="ru-RU" b="1" dirty="0">
                <a:solidFill>
                  <a:srgbClr val="0F1115"/>
                </a:solidFill>
                <a:latin typeface="quote-cjk-patch"/>
              </a:rPr>
              <a:t>3–5 год:</a:t>
            </a:r>
            <a:endParaRPr lang="ru-RU" dirty="0">
              <a:solidFill>
                <a:srgbClr val="0F1115"/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F1115"/>
                </a:solidFill>
                <a:latin typeface="quote-cjk-patch"/>
              </a:rPr>
              <a:t>Выход на переработку 300+ кг сырья в год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err="1">
                <a:solidFill>
                  <a:srgbClr val="0F1115"/>
                </a:solidFill>
                <a:latin typeface="quote-cjk-patch"/>
              </a:rPr>
              <a:t>Найм</a:t>
            </a:r>
            <a:r>
              <a:rPr lang="ru-RU" dirty="0">
                <a:solidFill>
                  <a:srgbClr val="0F1115"/>
                </a:solidFill>
                <a:latin typeface="quote-cjk-patch"/>
              </a:rPr>
              <a:t> одного сотрудника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F1115"/>
                </a:solidFill>
                <a:latin typeface="quote-cjk-patch"/>
              </a:rPr>
              <a:t>Регистрация ветеринарного препарата (субстанция прополиса</a:t>
            </a:r>
            <a:r>
              <a:rPr lang="ru-RU" dirty="0" smtClean="0">
                <a:solidFill>
                  <a:srgbClr val="0F1115"/>
                </a:solidFill>
                <a:latin typeface="quote-cjk-patch"/>
              </a:rPr>
              <a:t>)</a:t>
            </a:r>
            <a:endParaRPr lang="ru-RU" dirty="0">
              <a:solidFill>
                <a:srgbClr val="0F1115"/>
              </a:solidFill>
              <a:latin typeface="quote-cjk-patch"/>
            </a:endParaRPr>
          </a:p>
        </p:txBody>
      </p:sp>
    </p:spTree>
    <p:extLst>
      <p:ext uri="{BB962C8B-B14F-4D97-AF65-F5344CB8AC3E}">
        <p14:creationId xmlns:p14="http://schemas.microsoft.com/office/powerpoint/2010/main" val="23364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154977"/>
              </p:ext>
            </p:extLst>
          </p:nvPr>
        </p:nvGraphicFramePr>
        <p:xfrm>
          <a:off x="43961" y="0"/>
          <a:ext cx="11386038" cy="6872580"/>
        </p:xfrm>
        <a:graphic>
          <a:graphicData uri="http://schemas.openxmlformats.org/drawingml/2006/table">
            <a:tbl>
              <a:tblPr/>
              <a:tblGrid>
                <a:gridCol w="3766038">
                  <a:extLst>
                    <a:ext uri="{9D8B030D-6E8A-4147-A177-3AD203B41FA5}">
                      <a16:colId xmlns:a16="http://schemas.microsoft.com/office/drawing/2014/main" val="1072131788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45573349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14656520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Статья расходов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Сумма, руб.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Обоснование / ссылка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11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CO₂-</a:t>
                      </a: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экстрактор лабораторный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200 000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КП поставщика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935943"/>
                  </a:ext>
                </a:extLst>
              </a:tr>
              <a:tr h="156682">
                <a:tc>
                  <a:txBody>
                    <a:bodyPr/>
                    <a:lstStyle/>
                    <a:p>
                      <a:r>
                        <a:rPr lang="ru-RU" sz="2000" b="0" dirty="0" err="1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Сублиматор</a:t>
                      </a: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 (лиофильная сушка)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60 000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бытовой, доработанный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644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Вакуумный фильтр ручной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15 000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маркетплейс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704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Весы электронные (0,1 г)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3 000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Ozon / Wildberries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4915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Мельница электрическая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5 000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маркетплейс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982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Фасовка (банки, этикетки)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12 000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типография + тара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281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Расходные материалы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5 000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сита, ёмкости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0571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Доставка оборудования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30 000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логистика (ТК)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3847769"/>
                  </a:ext>
                </a:extLst>
              </a:tr>
              <a:tr h="156682"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Ветеринарная экспертиза (3 образца)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15 000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аккредитованная лаборатория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414113"/>
                  </a:ext>
                </a:extLst>
              </a:tr>
              <a:tr h="156682"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Регистрационные действия (БАД)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20 000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госпошлины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733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Прочие расходы</a:t>
                      </a: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5 000</a:t>
                      </a: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непредвиденные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161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ИТОГО</a:t>
                      </a:r>
                      <a:endParaRPr lang="ru-RU" sz="2000" b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370 000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573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Запрашивается грант</a:t>
                      </a:r>
                      <a:endParaRPr lang="ru-RU" sz="2000" b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340 000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≈ 92% бюджета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912544"/>
                  </a:ext>
                </a:extLst>
              </a:tr>
              <a:tr h="156682"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Софинансирование</a:t>
                      </a: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 (заявитель)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3460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30 000</a:t>
                      </a:r>
                      <a:endParaRPr lang="ru-RU" sz="2000" b="0" dirty="0">
                        <a:solidFill>
                          <a:schemeClr val="bg1"/>
                        </a:solidFill>
                        <a:effectLst/>
                        <a:latin typeface="quote-cjk-patch"/>
                      </a:endParaRPr>
                    </a:p>
                  </a:txBody>
                  <a:tcPr marL="57674" marR="5767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quote-cjk-patch"/>
                        </a:rPr>
                        <a:t>≈ 8% бюджета</a:t>
                      </a:r>
                    </a:p>
                  </a:txBody>
                  <a:tcPr marL="57674" marR="34604" marT="36046" marB="3604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130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55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48435" y="795618"/>
            <a:ext cx="8946541" cy="419548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>
                <a:solidFill>
                  <a:srgbClr val="0F1115"/>
                </a:solidFill>
                <a:latin typeface="quote-cjk-patch"/>
              </a:rPr>
              <a:t>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АпиБиоРесурс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-Мини» — это реалистичная, технологически проработанная инициатива по созданию мини-производства биологически активных субстанций на базе 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собственной пасеки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Запрашиваемый грант в размере 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340 000 рублей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позволит закупить оборудование, отработать технологические режимы и начать выпуск продукции. Проект не требует найма сотрудников, сложного сопровождения и полностью контролируется заявителем.</a:t>
            </a:r>
          </a:p>
          <a:p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Запрашивается: 340 000 рублей.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 6 месяцев.</a:t>
            </a:r>
            <a:endParaRPr lang="ru-RU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0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 smtClean="0"/>
              <a:t>Наша команда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Руководитель: </a:t>
            </a:r>
            <a:r>
              <a:rPr lang="ru-RU" dirty="0" err="1" smtClean="0">
                <a:solidFill>
                  <a:schemeClr val="bg1"/>
                </a:solidFill>
              </a:rPr>
              <a:t>Эверстова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Наталья </a:t>
            </a:r>
            <a:r>
              <a:rPr lang="ru-RU" dirty="0" smtClean="0">
                <a:solidFill>
                  <a:schemeClr val="bg1"/>
                </a:solidFill>
              </a:rPr>
              <a:t>Федоровна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Бизнес-аналитик: Горбунов Данил Николаевич 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Тестировщик</a:t>
            </a:r>
            <a:r>
              <a:rPr lang="ru-RU" smtClean="0">
                <a:solidFill>
                  <a:schemeClr val="bg1"/>
                </a:solidFill>
              </a:rPr>
              <a:t>: Копырин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Дьулустан</a:t>
            </a:r>
            <a:r>
              <a:rPr lang="ru-RU" dirty="0">
                <a:solidFill>
                  <a:schemeClr val="bg1"/>
                </a:solidFill>
              </a:rPr>
              <a:t> Семенович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SMM</a:t>
            </a:r>
            <a:r>
              <a:rPr lang="ru-RU" dirty="0" smtClean="0">
                <a:solidFill>
                  <a:schemeClr val="bg1"/>
                </a:solidFill>
              </a:rPr>
              <a:t> Менеджер: Пай Алина Алексеевна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Педант: Иванова </a:t>
            </a:r>
            <a:r>
              <a:rPr lang="ru-RU" dirty="0" err="1" smtClean="0">
                <a:solidFill>
                  <a:schemeClr val="bg1"/>
                </a:solidFill>
              </a:rPr>
              <a:t>Мариетта</a:t>
            </a:r>
            <a:r>
              <a:rPr lang="ru-RU" dirty="0" smtClean="0">
                <a:solidFill>
                  <a:schemeClr val="bg1"/>
                </a:solidFill>
              </a:rPr>
              <a:t> Артемовна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2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365</Words>
  <Application>Microsoft Office PowerPoint</Application>
  <PresentationFormat>Широкоэкранный</PresentationFormat>
  <Paragraphs>111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Century Gothic</vt:lpstr>
      <vt:lpstr>quote-cjk-patch</vt:lpstr>
      <vt:lpstr>Times New Roman</vt:lpstr>
      <vt:lpstr>Wingdings 3</vt:lpstr>
      <vt:lpstr>Ион</vt:lpstr>
      <vt:lpstr>Название проекта   «Организация мини-производства биологически активных субстанций на базе собственной пасеки»  Краткое название: АпиБиоРесурс-Мини  </vt:lpstr>
      <vt:lpstr>Актуальность проекта </vt:lpstr>
      <vt:lpstr>Цель и задачи проекта Цель проекта:  Создание действующего мини-производства по переработке продуктов пчеловодства с 1 собственной пасеки в биологически активные субстанции для ветеринарного применения. </vt:lpstr>
      <vt:lpstr>Сырьевая база (1 собственная пасека) Параметр Значение Количество пасек 1 (в собственности заявителя) Количество пчелосемей 30 Годовой объём сырья (подмор + прополис + трутневый гомогенат) ≈ 100 кг</vt:lpstr>
      <vt:lpstr>Презентация PowerPoint</vt:lpstr>
      <vt:lpstr>Презентация PowerPoint</vt:lpstr>
      <vt:lpstr>Презентация PowerPoint</vt:lpstr>
      <vt:lpstr>Планы развития (постгрантовый период) </vt:lpstr>
      <vt:lpstr>Презентация PowerPoint</vt:lpstr>
      <vt:lpstr>Презентация PowerPoint</vt:lpstr>
      <vt:lpstr>Наша команда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  «Организация мини-производства биологически активных субстанций на базе собственной пасеки»  Краткое название: АпиБиоРесурс-Мини</dc:title>
  <dc:creator>Патриот14</dc:creator>
  <cp:lastModifiedBy>Патриот14</cp:lastModifiedBy>
  <cp:revision>6</cp:revision>
  <dcterms:created xsi:type="dcterms:W3CDTF">2026-05-26T02:11:13Z</dcterms:created>
  <dcterms:modified xsi:type="dcterms:W3CDTF">2026-05-26T03:00:40Z</dcterms:modified>
</cp:coreProperties>
</file>