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5"/>
    <p:sldMasterId id="2147483661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</p:sldIdLst>
  <p:sldSz cy="6858000" cx="12192000"/>
  <p:notesSz cx="12192000" cy="6858000"/>
  <p:embeddedFontLst>
    <p:embeddedFont>
      <p:font typeface="Roboto"/>
      <p:regular r:id="rId19"/>
      <p:bold r:id="rId20"/>
      <p:italic r:id="rId21"/>
      <p:boldItalic r:id="rId2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795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r:id="rId23" roundtripDataSignature="AMtx7mg4xSIwq0FSfrf9TvwrbBKSAsKJ5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D4AD335C-8EBA-43D2-953C-281CFF010286}">
  <a:tblStyle styleId="{D4AD335C-8EBA-43D2-953C-281CFF010286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795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Roboto-bold.fntdata"/><Relationship Id="rId22" Type="http://schemas.openxmlformats.org/officeDocument/2006/relationships/font" Target="fonts/Roboto-boldItalic.fntdata"/><Relationship Id="rId21" Type="http://schemas.openxmlformats.org/officeDocument/2006/relationships/font" Target="fonts/Roboto-italic.fntdata"/><Relationship Id="rId23" Type="http://customschemas.google.com/relationships/presentationmetadata" Target="meta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2.xml"/><Relationship Id="rId5" Type="http://schemas.openxmlformats.org/officeDocument/2006/relationships/slideMaster" Target="slideMasters/slideMaster1.xml"/><Relationship Id="rId6" Type="http://schemas.openxmlformats.org/officeDocument/2006/relationships/slideMaster" Target="slideMasters/slideMaster2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11" Type="http://schemas.openxmlformats.org/officeDocument/2006/relationships/slide" Target="slides/slide4.xml"/><Relationship Id="rId10" Type="http://schemas.openxmlformats.org/officeDocument/2006/relationships/slide" Target="slides/slide3.xml"/><Relationship Id="rId13" Type="http://schemas.openxmlformats.org/officeDocument/2006/relationships/slide" Target="slides/slide6.xml"/><Relationship Id="rId12" Type="http://schemas.openxmlformats.org/officeDocument/2006/relationships/slide" Target="slides/slide5.xml"/><Relationship Id="rId15" Type="http://schemas.openxmlformats.org/officeDocument/2006/relationships/slide" Target="slides/slide8.xml"/><Relationship Id="rId14" Type="http://schemas.openxmlformats.org/officeDocument/2006/relationships/slide" Target="slides/slide7.xml"/><Relationship Id="rId17" Type="http://schemas.openxmlformats.org/officeDocument/2006/relationships/slide" Target="slides/slide10.xml"/><Relationship Id="rId16" Type="http://schemas.openxmlformats.org/officeDocument/2006/relationships/slide" Target="slides/slide9.xml"/><Relationship Id="rId19" Type="http://schemas.openxmlformats.org/officeDocument/2006/relationships/font" Target="fonts/Roboto-regular.fntdata"/><Relationship Id="rId18" Type="http://schemas.openxmlformats.org/officeDocument/2006/relationships/slide" Target="slides/slide1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0" name="Google Shape;120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9" name="Google Shape;139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9" name="Google Shape;159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7" name="Google Shape;167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6" name="Google Shape;176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1" name="Google Shape;201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9" name="Google Shape;209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4" name="Google Shape;234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2" name="Google Shape;242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0" name="Google Shape;250;p1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Заголовок" type="tx">
  <p:cSld name="TITLE_AND_BODY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3"/>
          <p:cNvSpPr txBox="1"/>
          <p:nvPr>
            <p:ph idx="1" type="body"/>
          </p:nvPr>
        </p:nvSpPr>
        <p:spPr>
          <a:xfrm>
            <a:off x="600671" y="5929932"/>
            <a:ext cx="10985503" cy="3184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1pPr>
            <a:lvl2pPr indent="-3429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1" sz="1800"/>
            </a:lvl2pPr>
            <a:lvl3pPr indent="-3429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1" sz="1800"/>
            </a:lvl3pPr>
            <a:lvl4pPr indent="-3429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1" sz="1800"/>
            </a:lvl4pPr>
            <a:lvl5pPr indent="-3429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1" sz="1800"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3" name="Google Shape;13;p13"/>
          <p:cNvSpPr txBox="1"/>
          <p:nvPr>
            <p:ph type="title"/>
          </p:nvPr>
        </p:nvSpPr>
        <p:spPr>
          <a:xfrm>
            <a:off x="603249" y="1287496"/>
            <a:ext cx="10985503" cy="232410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800"/>
              <a:buFont typeface="Arial"/>
              <a:buNone/>
              <a:defRPr sz="5800"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13"/>
          <p:cNvSpPr txBox="1"/>
          <p:nvPr>
            <p:ph idx="2" type="body"/>
          </p:nvPr>
        </p:nvSpPr>
        <p:spPr>
          <a:xfrm>
            <a:off x="600672" y="3611595"/>
            <a:ext cx="10985501" cy="95250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0"/>
              <a:buNone/>
              <a:defRPr b="1" sz="2750"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" name="Google Shape;15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ый слайд" type="title">
  <p:cSld name="TITLE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23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23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9" name="Google Shape;19;p2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2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2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объект" type="obj">
  <p:cSld name="OBJECT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2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24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5" name="Google Shape;25;p2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2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2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аздела" type="secHead">
  <p:cSld name="SECTION_HEADER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25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25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1" name="Google Shape;31;p2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2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2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Два объекта" type="twoObj">
  <p:cSld name="TWO_OBJECTS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2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26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7" name="Google Shape;37;p26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8" name="Google Shape;38;p2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2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2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равнение" type="twoTxTwoObj">
  <p:cSld name="TWO_OBJECTS_WITH_TEXT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27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27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4" name="Google Shape;44;p27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5" name="Google Shape;45;p27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6" name="Google Shape;46;p27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7" name="Google Shape;47;p2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2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2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олько заголовок" type="titleOnly">
  <p:cSld name="TITLE_ONLY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2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2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2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2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ой слайд" type="blank">
  <p:cSld name="BLANK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2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2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2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бъект с подписью" type="objTx">
  <p:cSld name="OBJECT_WITH_CAPTION_TEXT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30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30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2" name="Google Shape;62;p30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3" name="Google Shape;63;p3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3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3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Рисунок с подписью" type="picTx">
  <p:cSld name="PICTURE_WITH_CAPTION_TEXT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31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31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9" name="Google Shape;69;p31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70" name="Google Shape;70;p3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3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3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вертикальный текст" type="vertTx">
  <p:cSld name="VERTICAL_TEXT"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3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32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6" name="Google Shape;76;p3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3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3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ртикальный заголовок и текст" type="vertTitleAndTx">
  <p:cSld name="VERTICAL_TITLE_AND_VERTICAL_TEXT"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33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33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2" name="Google Shape;82;p3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3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4" name="Google Shape;84;p3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Заголовок и объект">
  <p:cSld name="1_Заголовок и объект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ый слайд" type="title">
  <p:cSld name="TITLE"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6"/>
          <p:cNvSpPr txBox="1"/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b="0" i="0" sz="6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04" name="Google Shape;104;p16"/>
          <p:cNvSpPr txBox="1"/>
          <p:nvPr>
            <p:ph idx="1" type="body"/>
          </p:nvPr>
        </p:nvSpPr>
        <p:spPr>
          <a:xfrm>
            <a:off x="1524000" y="3602037"/>
            <a:ext cx="9144000" cy="165576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5" name="Google Shape;105;p16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объект">
  <p:cSld name="Заголовок и объект"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ользовательский макет">
  <p:cSld name="Пользовательский макет"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8"/>
          <p:cNvSpPr txBox="1"/>
          <p:nvPr>
            <p:ph type="title"/>
          </p:nvPr>
        </p:nvSpPr>
        <p:spPr>
          <a:xfrm>
            <a:off x="202173" y="318641"/>
            <a:ext cx="10514926" cy="79997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38"/>
              <a:buFont typeface="Arial"/>
              <a:buNone/>
              <a:defRPr b="0" i="0" sz="3638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Два объекта">
  <p:cSld name="Два объекта"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Заголовок" type="tx">
  <p:cSld name="TITLE_AND_BODY"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0"/>
          <p:cNvSpPr txBox="1"/>
          <p:nvPr>
            <p:ph idx="1" type="body"/>
          </p:nvPr>
        </p:nvSpPr>
        <p:spPr>
          <a:xfrm>
            <a:off x="600671" y="5929932"/>
            <a:ext cx="10985503" cy="3184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429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2" name="Google Shape;112;p20"/>
          <p:cNvSpPr txBox="1"/>
          <p:nvPr>
            <p:ph type="title"/>
          </p:nvPr>
        </p:nvSpPr>
        <p:spPr>
          <a:xfrm>
            <a:off x="603249" y="1287496"/>
            <a:ext cx="10985503" cy="232410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800"/>
              <a:buFont typeface="Arial"/>
              <a:buNone/>
              <a:defRPr b="0" i="0" sz="5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3" name="Google Shape;113;p20"/>
          <p:cNvSpPr txBox="1"/>
          <p:nvPr>
            <p:ph idx="2" type="body"/>
          </p:nvPr>
        </p:nvSpPr>
        <p:spPr>
          <a:xfrm>
            <a:off x="600672" y="3611595"/>
            <a:ext cx="10985501" cy="95250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0"/>
              <a:buFont typeface="Arial"/>
              <a:buNone/>
              <a:defRPr b="1" i="0" sz="27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4" name="Google Shape;114;p20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Пользовательский макет">
  <p:cSld name="1_Пользовательский макет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1"/>
          <p:cNvSpPr txBox="1"/>
          <p:nvPr>
            <p:ph type="title"/>
          </p:nvPr>
        </p:nvSpPr>
        <p:spPr>
          <a:xfrm>
            <a:off x="202173" y="318641"/>
            <a:ext cx="10514926" cy="79997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38"/>
              <a:buFont typeface="Arial"/>
              <a:buNone/>
              <a:defRPr b="0" i="0" sz="3638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Two Content">
  <p:cSld name="1_Two Content"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17.xml"/><Relationship Id="rId13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19.xml"/><Relationship Id="rId1" Type="http://schemas.openxmlformats.org/officeDocument/2006/relationships/image" Target="../media/image1.png"/><Relationship Id="rId2" Type="http://schemas.openxmlformats.org/officeDocument/2006/relationships/image" Target="../media/image8.png"/><Relationship Id="rId3" Type="http://schemas.openxmlformats.org/officeDocument/2006/relationships/image" Target="../media/image2.png"/><Relationship Id="rId4" Type="http://schemas.openxmlformats.org/officeDocument/2006/relationships/image" Target="../media/image9.png"/><Relationship Id="rId9" Type="http://schemas.openxmlformats.org/officeDocument/2006/relationships/slideLayout" Target="../slideLayouts/slideLayout16.xml"/><Relationship Id="rId14" Type="http://schemas.openxmlformats.org/officeDocument/2006/relationships/theme" Target="../theme/theme3.xml"/><Relationship Id="rId5" Type="http://schemas.openxmlformats.org/officeDocument/2006/relationships/image" Target="../media/image5.png"/><Relationship Id="rId6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4.xml"/><Relationship Id="rId8" Type="http://schemas.openxmlformats.org/officeDocument/2006/relationships/slideLayout" Target="../slideLayouts/slideLayout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2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" name="Google Shape;9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" name="Google Shape;10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6" name="Google Shape;86;p14"/>
          <p:cNvGrpSpPr/>
          <p:nvPr/>
        </p:nvGrpSpPr>
        <p:grpSpPr>
          <a:xfrm>
            <a:off x="-15875" y="6554570"/>
            <a:ext cx="12236450" cy="327002"/>
            <a:chOff x="-15875" y="6554788"/>
            <a:chExt cx="12236450" cy="327025"/>
          </a:xfrm>
        </p:grpSpPr>
        <p:sp>
          <p:nvSpPr>
            <p:cNvPr id="87" name="Google Shape;87;p14"/>
            <p:cNvSpPr/>
            <p:nvPr/>
          </p:nvSpPr>
          <p:spPr>
            <a:xfrm>
              <a:off x="-15875" y="6554788"/>
              <a:ext cx="1503363" cy="327025"/>
            </a:xfrm>
            <a:prstGeom prst="rect">
              <a:avLst/>
            </a:prstGeom>
            <a:blipFill rotWithShape="1">
              <a:blip r:embed="rId1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41875" lIns="41875" spcFirstLastPara="1" rIns="41875" wrap="square" tIns="418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8" name="Google Shape;88;p14"/>
            <p:cNvSpPr/>
            <p:nvPr/>
          </p:nvSpPr>
          <p:spPr>
            <a:xfrm>
              <a:off x="1481138" y="6554788"/>
              <a:ext cx="1501775" cy="327025"/>
            </a:xfrm>
            <a:prstGeom prst="rect">
              <a:avLst/>
            </a:prstGeom>
            <a:blipFill rotWithShape="1">
              <a:blip r:embed="rId2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41875" lIns="41875" spcFirstLastPara="1" rIns="41875" wrap="square" tIns="418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9" name="Google Shape;89;p14"/>
            <p:cNvSpPr/>
            <p:nvPr/>
          </p:nvSpPr>
          <p:spPr>
            <a:xfrm>
              <a:off x="2968625" y="6554788"/>
              <a:ext cx="1501775" cy="327025"/>
            </a:xfrm>
            <a:prstGeom prst="rect">
              <a:avLst/>
            </a:pr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41875" lIns="41875" spcFirstLastPara="1" rIns="41875" wrap="square" tIns="418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0" name="Google Shape;90;p14"/>
            <p:cNvSpPr/>
            <p:nvPr/>
          </p:nvSpPr>
          <p:spPr>
            <a:xfrm>
              <a:off x="4449763" y="6554788"/>
              <a:ext cx="1503362" cy="327025"/>
            </a:xfrm>
            <a:prstGeom prst="rect">
              <a:avLst/>
            </a:prstGeom>
            <a:blipFill rotWithShape="1">
              <a:blip r:embed="rId4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41875" lIns="41875" spcFirstLastPara="1" rIns="41875" wrap="square" tIns="418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1" name="Google Shape;91;p14"/>
            <p:cNvSpPr/>
            <p:nvPr/>
          </p:nvSpPr>
          <p:spPr>
            <a:xfrm>
              <a:off x="5951538" y="6554788"/>
              <a:ext cx="1501775" cy="327025"/>
            </a:xfrm>
            <a:prstGeom prst="rect">
              <a:avLst/>
            </a:pr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41875" lIns="41875" spcFirstLastPara="1" rIns="41875" wrap="square" tIns="418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2" name="Google Shape;92;p14"/>
            <p:cNvSpPr/>
            <p:nvPr/>
          </p:nvSpPr>
          <p:spPr>
            <a:xfrm>
              <a:off x="7419975" y="6554788"/>
              <a:ext cx="1501775" cy="327025"/>
            </a:xfrm>
            <a:prstGeom prst="rect">
              <a:avLst/>
            </a:prstGeom>
            <a:blipFill rotWithShape="1">
              <a:blip r:embed="rId5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41875" lIns="41875" spcFirstLastPara="1" rIns="41875" wrap="square" tIns="418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3" name="Google Shape;93;p14"/>
            <p:cNvSpPr/>
            <p:nvPr/>
          </p:nvSpPr>
          <p:spPr>
            <a:xfrm>
              <a:off x="8920163" y="6554788"/>
              <a:ext cx="1503362" cy="327025"/>
            </a:xfrm>
            <a:prstGeom prst="rect">
              <a:avLst/>
            </a:prstGeom>
            <a:blipFill rotWithShape="1">
              <a:blip r:embed="rId1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41875" lIns="41875" spcFirstLastPara="1" rIns="41875" wrap="square" tIns="418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4" name="Google Shape;94;p14"/>
            <p:cNvSpPr/>
            <p:nvPr/>
          </p:nvSpPr>
          <p:spPr>
            <a:xfrm>
              <a:off x="10234613" y="6554788"/>
              <a:ext cx="1503362" cy="327025"/>
            </a:xfrm>
            <a:prstGeom prst="rect">
              <a:avLst/>
            </a:prstGeom>
            <a:blipFill rotWithShape="1">
              <a:blip r:embed="rId4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41875" lIns="41875" spcFirstLastPara="1" rIns="41875" wrap="square" tIns="418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5" name="Google Shape;95;p14"/>
            <p:cNvSpPr/>
            <p:nvPr/>
          </p:nvSpPr>
          <p:spPr>
            <a:xfrm>
              <a:off x="11731625" y="6554788"/>
              <a:ext cx="488950" cy="327025"/>
            </a:xfrm>
            <a:prstGeom prst="rect">
              <a:avLst/>
            </a:prstGeom>
            <a:blipFill rotWithShape="1">
              <a:blip r:embed="rId1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41875" lIns="41875" spcFirstLastPara="1" rIns="41875" wrap="square" tIns="418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6" name="Google Shape;96;p14"/>
          <p:cNvSpPr/>
          <p:nvPr/>
        </p:nvSpPr>
        <p:spPr>
          <a:xfrm>
            <a:off x="11496718" y="-7697"/>
            <a:ext cx="696871" cy="1760415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25375" lIns="25375" spcFirstLastPara="1" rIns="25375" wrap="square" tIns="253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5E5E5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" name="Google Shape;97;p14"/>
          <p:cNvSpPr/>
          <p:nvPr/>
        </p:nvSpPr>
        <p:spPr>
          <a:xfrm>
            <a:off x="11496718" y="1751131"/>
            <a:ext cx="696871" cy="1760413"/>
          </a:xfrm>
          <a:prstGeom prst="rect">
            <a:avLst/>
          </a:prstGeom>
          <a:blipFill rotWithShape="1">
            <a:blip r:embed="rId1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25375" lIns="25375" spcFirstLastPara="1" rIns="25375" wrap="square" tIns="253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5E5E5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" name="Google Shape;98;p14"/>
          <p:cNvSpPr/>
          <p:nvPr/>
        </p:nvSpPr>
        <p:spPr>
          <a:xfrm>
            <a:off x="11496718" y="3505195"/>
            <a:ext cx="696871" cy="1760415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25375" lIns="25375" spcFirstLastPara="1" rIns="25375" wrap="square" tIns="253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5E5E5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" name="Google Shape;99;p14"/>
          <p:cNvSpPr/>
          <p:nvPr/>
        </p:nvSpPr>
        <p:spPr>
          <a:xfrm>
            <a:off x="11496718" y="5264021"/>
            <a:ext cx="696871" cy="1290547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25375" lIns="25375" spcFirstLastPara="1" rIns="25375" wrap="square" tIns="253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5E5E5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" name="Google Shape;100;p14"/>
          <p:cNvSpPr txBox="1"/>
          <p:nvPr/>
        </p:nvSpPr>
        <p:spPr>
          <a:xfrm>
            <a:off x="8988425" y="6564183"/>
            <a:ext cx="2743200" cy="30777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</a:pPr>
            <a:fld id="{00000000-1234-1234-1234-123412341234}" type="slidenum">
              <a:rPr b="1" i="0" lang="ru-RU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1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2" r:id="rId6"/>
    <p:sldLayoutId id="2147483663" r:id="rId7"/>
    <p:sldLayoutId id="2147483664" r:id="rId8"/>
    <p:sldLayoutId id="2147483665" r:id="rId9"/>
    <p:sldLayoutId id="2147483666" r:id="rId10"/>
    <p:sldLayoutId id="2147483667" r:id="rId11"/>
    <p:sldLayoutId id="2147483668" r:id="rId12"/>
    <p:sldLayoutId id="2147483669" r:id="rId1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>
        <p15:guide id="1" orient="horz" pos="3562">
          <p15:clr>
            <a:srgbClr val="F26B43"/>
          </p15:clr>
        </p15:guide>
        <p15:guide id="2" pos="6332">
          <p15:clr>
            <a:srgbClr val="F26B43"/>
          </p15:clr>
        </p15:guide>
      </p15:sldGuideLst>
    </p:ext>
  </p:extLst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78.png"/><Relationship Id="rId4" Type="http://schemas.openxmlformats.org/officeDocument/2006/relationships/image" Target="../media/image12.jpg"/><Relationship Id="rId5" Type="http://schemas.openxmlformats.org/officeDocument/2006/relationships/image" Target="../media/image10.png"/><Relationship Id="rId6" Type="http://schemas.openxmlformats.org/officeDocument/2006/relationships/image" Target="../media/image13.png"/><Relationship Id="rId7" Type="http://schemas.openxmlformats.org/officeDocument/2006/relationships/image" Target="../media/image14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5.png"/><Relationship Id="rId4" Type="http://schemas.openxmlformats.org/officeDocument/2006/relationships/image" Target="../media/image38.png"/><Relationship Id="rId5" Type="http://schemas.openxmlformats.org/officeDocument/2006/relationships/image" Target="../media/image37.png"/><Relationship Id="rId6" Type="http://schemas.openxmlformats.org/officeDocument/2006/relationships/image" Target="../media/image40.png"/><Relationship Id="rId7" Type="http://schemas.openxmlformats.org/officeDocument/2006/relationships/image" Target="../media/image23.png"/><Relationship Id="rId8" Type="http://schemas.openxmlformats.org/officeDocument/2006/relationships/image" Target="../media/image35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7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6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41.png"/><Relationship Id="rId4" Type="http://schemas.openxmlformats.org/officeDocument/2006/relationships/image" Target="../media/image36.png"/><Relationship Id="rId5" Type="http://schemas.openxmlformats.org/officeDocument/2006/relationships/image" Target="../media/image20.png"/><Relationship Id="rId6" Type="http://schemas.openxmlformats.org/officeDocument/2006/relationships/image" Target="../media/image24.png"/><Relationship Id="rId7" Type="http://schemas.openxmlformats.org/officeDocument/2006/relationships/image" Target="../media/image26.png"/><Relationship Id="rId8" Type="http://schemas.openxmlformats.org/officeDocument/2006/relationships/image" Target="../media/image19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8.png"/><Relationship Id="rId4" Type="http://schemas.openxmlformats.org/officeDocument/2006/relationships/image" Target="../media/image21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79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76.jpg"/><Relationship Id="rId4" Type="http://schemas.openxmlformats.org/officeDocument/2006/relationships/image" Target="../media/image77.jpg"/></Relationships>
</file>

<file path=ppt/slides/_rels/slide11.xml.rels><?xml version="1.0" encoding="UTF-8" standalone="yes"?><Relationships xmlns="http://schemas.openxmlformats.org/package/2006/relationships"><Relationship Id="rId40" Type="http://schemas.openxmlformats.org/officeDocument/2006/relationships/image" Target="../media/image67.png"/><Relationship Id="rId20" Type="http://schemas.openxmlformats.org/officeDocument/2006/relationships/image" Target="../media/image45.png"/><Relationship Id="rId42" Type="http://schemas.openxmlformats.org/officeDocument/2006/relationships/image" Target="../media/image75.png"/><Relationship Id="rId41" Type="http://schemas.openxmlformats.org/officeDocument/2006/relationships/image" Target="../media/image68.png"/><Relationship Id="rId22" Type="http://schemas.openxmlformats.org/officeDocument/2006/relationships/image" Target="../media/image44.png"/><Relationship Id="rId44" Type="http://schemas.openxmlformats.org/officeDocument/2006/relationships/image" Target="../media/image71.png"/><Relationship Id="rId21" Type="http://schemas.openxmlformats.org/officeDocument/2006/relationships/image" Target="../media/image52.png"/><Relationship Id="rId43" Type="http://schemas.openxmlformats.org/officeDocument/2006/relationships/image" Target="../media/image70.png"/><Relationship Id="rId24" Type="http://schemas.openxmlformats.org/officeDocument/2006/relationships/image" Target="../media/image51.png"/><Relationship Id="rId46" Type="http://schemas.openxmlformats.org/officeDocument/2006/relationships/image" Target="../media/image73.png"/><Relationship Id="rId23" Type="http://schemas.openxmlformats.org/officeDocument/2006/relationships/image" Target="../media/image50.png"/><Relationship Id="rId45" Type="http://schemas.openxmlformats.org/officeDocument/2006/relationships/image" Target="../media/image69.png"/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5.png"/><Relationship Id="rId4" Type="http://schemas.openxmlformats.org/officeDocument/2006/relationships/image" Target="../media/image22.png"/><Relationship Id="rId9" Type="http://schemas.openxmlformats.org/officeDocument/2006/relationships/image" Target="../media/image32.png"/><Relationship Id="rId26" Type="http://schemas.openxmlformats.org/officeDocument/2006/relationships/image" Target="../media/image55.png"/><Relationship Id="rId25" Type="http://schemas.openxmlformats.org/officeDocument/2006/relationships/image" Target="../media/image53.png"/><Relationship Id="rId47" Type="http://schemas.openxmlformats.org/officeDocument/2006/relationships/image" Target="../media/image72.png"/><Relationship Id="rId28" Type="http://schemas.openxmlformats.org/officeDocument/2006/relationships/image" Target="../media/image57.png"/><Relationship Id="rId27" Type="http://schemas.openxmlformats.org/officeDocument/2006/relationships/image" Target="../media/image54.png"/><Relationship Id="rId5" Type="http://schemas.openxmlformats.org/officeDocument/2006/relationships/image" Target="../media/image27.png"/><Relationship Id="rId6" Type="http://schemas.openxmlformats.org/officeDocument/2006/relationships/image" Target="../media/image29.png"/><Relationship Id="rId29" Type="http://schemas.openxmlformats.org/officeDocument/2006/relationships/image" Target="../media/image59.png"/><Relationship Id="rId7" Type="http://schemas.openxmlformats.org/officeDocument/2006/relationships/image" Target="../media/image28.png"/><Relationship Id="rId8" Type="http://schemas.openxmlformats.org/officeDocument/2006/relationships/image" Target="../media/image30.png"/><Relationship Id="rId31" Type="http://schemas.openxmlformats.org/officeDocument/2006/relationships/image" Target="../media/image63.png"/><Relationship Id="rId30" Type="http://schemas.openxmlformats.org/officeDocument/2006/relationships/image" Target="../media/image56.png"/><Relationship Id="rId11" Type="http://schemas.openxmlformats.org/officeDocument/2006/relationships/image" Target="../media/image31.png"/><Relationship Id="rId33" Type="http://schemas.openxmlformats.org/officeDocument/2006/relationships/image" Target="../media/image61.png"/><Relationship Id="rId10" Type="http://schemas.openxmlformats.org/officeDocument/2006/relationships/image" Target="../media/image33.png"/><Relationship Id="rId32" Type="http://schemas.openxmlformats.org/officeDocument/2006/relationships/image" Target="../media/image65.png"/><Relationship Id="rId13" Type="http://schemas.openxmlformats.org/officeDocument/2006/relationships/image" Target="../media/image39.png"/><Relationship Id="rId35" Type="http://schemas.openxmlformats.org/officeDocument/2006/relationships/image" Target="../media/image66.png"/><Relationship Id="rId12" Type="http://schemas.openxmlformats.org/officeDocument/2006/relationships/image" Target="../media/image34.png"/><Relationship Id="rId34" Type="http://schemas.openxmlformats.org/officeDocument/2006/relationships/image" Target="../media/image64.png"/><Relationship Id="rId15" Type="http://schemas.openxmlformats.org/officeDocument/2006/relationships/image" Target="../media/image46.png"/><Relationship Id="rId37" Type="http://schemas.openxmlformats.org/officeDocument/2006/relationships/image" Target="../media/image60.png"/><Relationship Id="rId14" Type="http://schemas.openxmlformats.org/officeDocument/2006/relationships/image" Target="../media/image48.png"/><Relationship Id="rId36" Type="http://schemas.openxmlformats.org/officeDocument/2006/relationships/image" Target="../media/image62.png"/><Relationship Id="rId17" Type="http://schemas.openxmlformats.org/officeDocument/2006/relationships/image" Target="../media/image42.png"/><Relationship Id="rId39" Type="http://schemas.openxmlformats.org/officeDocument/2006/relationships/image" Target="../media/image74.png"/><Relationship Id="rId16" Type="http://schemas.openxmlformats.org/officeDocument/2006/relationships/image" Target="../media/image47.png"/><Relationship Id="rId38" Type="http://schemas.openxmlformats.org/officeDocument/2006/relationships/image" Target="../media/image58.png"/><Relationship Id="rId19" Type="http://schemas.openxmlformats.org/officeDocument/2006/relationships/image" Target="../media/image49.png"/><Relationship Id="rId18" Type="http://schemas.openxmlformats.org/officeDocument/2006/relationships/image" Target="../media/image4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G_6814.png" id="122" name="Google Shape;122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59892" y="240"/>
            <a:ext cx="12251465" cy="689244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" name="Google Shape;123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flipH="1">
            <a:off x="2359672" y="3455485"/>
            <a:ext cx="2437805" cy="3429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Google Shape;124;p1"/>
          <p:cNvSpPr txBox="1"/>
          <p:nvPr/>
        </p:nvSpPr>
        <p:spPr>
          <a:xfrm>
            <a:off x="-96688" y="2641526"/>
            <a:ext cx="12385500" cy="1230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7701" marR="0" rtl="0" algn="l">
              <a:lnSpc>
                <a:spcPct val="10192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3638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АКСЕЛЕРАТОР ПГУ «НЕЙРОБУМ»  </a:t>
            </a:r>
            <a:endParaRPr/>
          </a:p>
          <a:p>
            <a:pPr indent="0" lvl="0" marL="7701" marR="0" rtl="0" algn="l">
              <a:lnSpc>
                <a:spcPct val="101924"/>
              </a:lnSpc>
              <a:spcBef>
                <a:spcPts val="55"/>
              </a:spcBef>
              <a:spcAft>
                <a:spcPts val="0"/>
              </a:spcAft>
              <a:buNone/>
            </a:pPr>
            <a:r>
              <a:rPr b="1" lang="ru-RU" sz="3638">
                <a:solidFill>
                  <a:schemeClr val="lt1"/>
                </a:solidFill>
              </a:rPr>
              <a:t>Мобильное приложение «Здоровье</a:t>
            </a:r>
            <a:r>
              <a:rPr b="1" i="0" lang="ru-RU" sz="3638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»</a:t>
            </a:r>
            <a:endParaRPr/>
          </a:p>
        </p:txBody>
      </p:sp>
      <p:pic>
        <p:nvPicPr>
          <p:cNvPr id="125" name="Google Shape;125;p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19336" y="186317"/>
            <a:ext cx="2104735" cy="165850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" name="Google Shape;126;p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815539" y="4403883"/>
            <a:ext cx="2500602" cy="2492896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p1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4781600" y="1"/>
            <a:ext cx="2534541" cy="253844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"/>
          <p:cNvSpPr txBox="1"/>
          <p:nvPr/>
        </p:nvSpPr>
        <p:spPr>
          <a:xfrm>
            <a:off x="206100" y="1024175"/>
            <a:ext cx="11189400" cy="532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457200" rtl="0" algn="just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400">
              <a:solidFill>
                <a:srgbClr val="24292F"/>
              </a:solidFill>
            </a:endParaRPr>
          </a:p>
          <a:p>
            <a:pPr indent="0" lvl="0" marL="457200" rtl="0" algn="just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rgbClr val="24292F"/>
              </a:solidFill>
            </a:endParaRPr>
          </a:p>
          <a:p>
            <a:pPr indent="-368300" lvl="0" marL="457200" rtl="0" algn="just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AutoNum type="arabicPeriod"/>
            </a:pPr>
            <a:r>
              <a:rPr b="1" lang="ru-RU" sz="2200">
                <a:solidFill>
                  <a:srgbClr val="24292F"/>
                </a:solidFill>
              </a:rPr>
              <a:t>Тренд на здоровый образ жизни</a:t>
            </a:r>
            <a:endParaRPr b="1" sz="2200">
              <a:solidFill>
                <a:srgbClr val="24292F"/>
              </a:solidFill>
            </a:endParaRPr>
          </a:p>
          <a:p>
            <a:pPr indent="0" lvl="0" marL="457200" rtl="0" algn="just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2200">
              <a:solidFill>
                <a:srgbClr val="24292F"/>
              </a:solidFill>
            </a:endParaRPr>
          </a:p>
          <a:p>
            <a:pPr indent="0" lvl="0" marL="457200" rtl="0" algn="just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2200">
              <a:solidFill>
                <a:srgbClr val="24292F"/>
              </a:solidFill>
            </a:endParaRPr>
          </a:p>
          <a:p>
            <a:pPr indent="-368300" lvl="0" marL="457200" marR="0" rtl="0" algn="just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AutoNum type="arabicPeriod"/>
            </a:pPr>
            <a:r>
              <a:rPr b="1" lang="ru-RU" sz="2200">
                <a:solidFill>
                  <a:srgbClr val="24292F"/>
                </a:solidFill>
              </a:rPr>
              <a:t>Загрязнение окружающей среды</a:t>
            </a:r>
            <a:r>
              <a:rPr lang="ru-RU" sz="2200">
                <a:solidFill>
                  <a:srgbClr val="24292F"/>
                </a:solidFill>
              </a:rPr>
              <a:t> оказывает негативное влияние на </a:t>
            </a:r>
            <a:r>
              <a:rPr lang="ru-RU" sz="2200">
                <a:solidFill>
                  <a:srgbClr val="24292F"/>
                </a:solidFill>
              </a:rPr>
              <a:t>здоровье людей, разрушая благоприятную для человека экосистему.</a:t>
            </a:r>
            <a:endParaRPr sz="2200">
              <a:solidFill>
                <a:srgbClr val="24292F"/>
              </a:solidFill>
            </a:endParaRPr>
          </a:p>
          <a:p>
            <a:pPr indent="-368300" lvl="0" marL="457200" marR="0" rtl="0" algn="just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AutoNum type="arabicPeriod"/>
            </a:pPr>
            <a:r>
              <a:rPr b="1" lang="ru-RU" sz="2200">
                <a:solidFill>
                  <a:srgbClr val="24292F"/>
                </a:solidFill>
              </a:rPr>
              <a:t>Быстрый ритм современной жизни</a:t>
            </a:r>
            <a:r>
              <a:rPr lang="ru-RU" sz="2200">
                <a:solidFill>
                  <a:srgbClr val="24292F"/>
                </a:solidFill>
              </a:rPr>
              <a:t> заставляет людей </a:t>
            </a:r>
            <a:r>
              <a:rPr b="1" lang="ru-RU" sz="2200">
                <a:solidFill>
                  <a:srgbClr val="24292F"/>
                </a:solidFill>
              </a:rPr>
              <a:t>экономить время на заботе о своем здоровье</a:t>
            </a:r>
            <a:endParaRPr b="1" sz="2200">
              <a:solidFill>
                <a:srgbClr val="24292F"/>
              </a:solidFill>
            </a:endParaRPr>
          </a:p>
          <a:p>
            <a:pPr indent="-368300" lvl="0" marL="457200" marR="0" rtl="0" algn="just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AutoNum type="arabicPeriod"/>
            </a:pPr>
            <a:r>
              <a:rPr lang="ru-RU" sz="2200">
                <a:solidFill>
                  <a:srgbClr val="24292F"/>
                </a:solidFill>
              </a:rPr>
              <a:t>Быстрое развитие цифровых технологий</a:t>
            </a:r>
            <a:r>
              <a:rPr b="1" lang="ru-RU" sz="2200">
                <a:solidFill>
                  <a:srgbClr val="24292F"/>
                </a:solidFill>
              </a:rPr>
              <a:t> </a:t>
            </a:r>
            <a:r>
              <a:rPr lang="ru-RU" sz="2200">
                <a:solidFill>
                  <a:srgbClr val="24292F"/>
                </a:solidFill>
              </a:rPr>
              <a:t>на российском рынке, стремительное внедрение проектов цифровизации во все сферы жизни и </a:t>
            </a:r>
            <a:r>
              <a:rPr b="1" lang="ru-RU" sz="2200">
                <a:solidFill>
                  <a:srgbClr val="24292F"/>
                </a:solidFill>
              </a:rPr>
              <a:t>переход к онлайн </a:t>
            </a:r>
            <a:endParaRPr b="1" sz="2200">
              <a:solidFill>
                <a:srgbClr val="24292F"/>
              </a:solidFill>
            </a:endParaRPr>
          </a:p>
          <a:p>
            <a:pPr indent="0" lvl="0" marL="0" rtl="0" algn="just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Font typeface="Arial"/>
              <a:buNone/>
            </a:pPr>
            <a:r>
              <a:t/>
            </a:r>
            <a:endParaRPr sz="1300">
              <a:solidFill>
                <a:srgbClr val="1F1F1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33" name="Google Shape;133;p2"/>
          <p:cNvPicPr preferRelativeResize="0"/>
          <p:nvPr/>
        </p:nvPicPr>
        <p:blipFill rotWithShape="1">
          <a:blip r:embed="rId3">
            <a:alphaModFix/>
          </a:blip>
          <a:srcRect b="0" l="4561" r="0" t="0"/>
          <a:stretch/>
        </p:blipFill>
        <p:spPr>
          <a:xfrm>
            <a:off x="5655800" y="961175"/>
            <a:ext cx="5811775" cy="1993950"/>
          </a:xfrm>
          <a:prstGeom prst="rect">
            <a:avLst/>
          </a:prstGeom>
          <a:noFill/>
          <a:ln>
            <a:noFill/>
          </a:ln>
        </p:spPr>
      </p:pic>
      <p:sp>
        <p:nvSpPr>
          <p:cNvPr id="134" name="Google Shape;134;p2"/>
          <p:cNvSpPr txBox="1"/>
          <p:nvPr/>
        </p:nvSpPr>
        <p:spPr>
          <a:xfrm>
            <a:off x="5583725" y="688650"/>
            <a:ext cx="58119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1000"/>
              </a:spcBef>
              <a:spcAft>
                <a:spcPts val="1000"/>
              </a:spcAft>
              <a:buNone/>
            </a:pPr>
            <a:r>
              <a:rPr b="1" lang="ru-RU" sz="1800">
                <a:solidFill>
                  <a:schemeClr val="dk1"/>
                </a:solidFill>
              </a:rPr>
              <a:t>Д</a:t>
            </a:r>
            <a:r>
              <a:rPr b="1" lang="ru-RU" sz="1800">
                <a:solidFill>
                  <a:schemeClr val="dk1"/>
                </a:solidFill>
              </a:rPr>
              <a:t>оля людей следящих за своим здоровьем</a:t>
            </a:r>
            <a:endParaRPr b="1" sz="1000">
              <a:solidFill>
                <a:schemeClr val="dk1"/>
              </a:solidFill>
            </a:endParaRPr>
          </a:p>
        </p:txBody>
      </p:sp>
      <p:sp>
        <p:nvSpPr>
          <p:cNvPr id="135" name="Google Shape;135;p2"/>
          <p:cNvSpPr txBox="1"/>
          <p:nvPr/>
        </p:nvSpPr>
        <p:spPr>
          <a:xfrm>
            <a:off x="67050" y="5526475"/>
            <a:ext cx="11467500" cy="1077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770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900">
                <a:solidFill>
                  <a:schemeClr val="accent1"/>
                </a:solidFill>
              </a:rPr>
              <a:t>Актуальность проблемы контроля здоровья </a:t>
            </a:r>
            <a:endParaRPr b="1" sz="2900">
              <a:solidFill>
                <a:schemeClr val="accent1"/>
              </a:solidFill>
            </a:endParaRPr>
          </a:p>
          <a:p>
            <a:pPr indent="0" lvl="0" marL="770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b="1" lang="ru-RU" sz="2900">
                <a:solidFill>
                  <a:schemeClr val="accent1"/>
                </a:solidFill>
              </a:rPr>
              <a:t>всегда важна для человека и общества</a:t>
            </a:r>
            <a:endParaRPr b="1" sz="2900">
              <a:solidFill>
                <a:schemeClr val="accent1"/>
              </a:solidFill>
            </a:endParaRPr>
          </a:p>
        </p:txBody>
      </p:sp>
      <p:sp>
        <p:nvSpPr>
          <p:cNvPr id="136" name="Google Shape;136;p2"/>
          <p:cNvSpPr txBox="1"/>
          <p:nvPr/>
        </p:nvSpPr>
        <p:spPr>
          <a:xfrm>
            <a:off x="360040" y="332656"/>
            <a:ext cx="8472264" cy="49944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925">
            <a:spAutoFit/>
          </a:bodyPr>
          <a:lstStyle/>
          <a:p>
            <a:pPr indent="0" lvl="0" marL="770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b="1" i="0" lang="ru-RU" sz="32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АКТУАЛЬНОСТЬ ПРОЕКТА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1" name="Google Shape;141;p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01473" y="1021175"/>
            <a:ext cx="3827551" cy="2870675"/>
          </a:xfrm>
          <a:prstGeom prst="rect">
            <a:avLst/>
          </a:prstGeom>
          <a:noFill/>
          <a:ln>
            <a:noFill/>
          </a:ln>
        </p:spPr>
      </p:pic>
      <p:sp>
        <p:nvSpPr>
          <p:cNvPr id="142" name="Google Shape;142;p3"/>
          <p:cNvSpPr txBox="1"/>
          <p:nvPr/>
        </p:nvSpPr>
        <p:spPr>
          <a:xfrm>
            <a:off x="360040" y="256456"/>
            <a:ext cx="8472300" cy="499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925">
            <a:spAutoFit/>
          </a:bodyPr>
          <a:lstStyle/>
          <a:p>
            <a:pPr indent="0" lvl="0" marL="770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b="1" i="0" lang="ru-RU" sz="32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ЦЕЛЕВАЯ АУДИТОРИЯ ПРОЕКТА</a:t>
            </a:r>
            <a:endParaRPr/>
          </a:p>
        </p:txBody>
      </p:sp>
      <p:pic>
        <p:nvPicPr>
          <p:cNvPr id="143" name="Google Shape;143;p3"/>
          <p:cNvPicPr preferRelativeResize="0"/>
          <p:nvPr/>
        </p:nvPicPr>
        <p:blipFill rotWithShape="1">
          <a:blip r:embed="rId4">
            <a:alphaModFix/>
          </a:blip>
          <a:srcRect b="0" l="2433" r="9732" t="13934"/>
          <a:stretch/>
        </p:blipFill>
        <p:spPr>
          <a:xfrm>
            <a:off x="398688" y="1624950"/>
            <a:ext cx="2639527" cy="1723800"/>
          </a:xfrm>
          <a:prstGeom prst="rect">
            <a:avLst/>
          </a:prstGeom>
          <a:noFill/>
          <a:ln>
            <a:noFill/>
          </a:ln>
        </p:spPr>
      </p:pic>
      <p:sp>
        <p:nvSpPr>
          <p:cNvPr id="144" name="Google Shape;144;p3"/>
          <p:cNvSpPr txBox="1"/>
          <p:nvPr/>
        </p:nvSpPr>
        <p:spPr>
          <a:xfrm>
            <a:off x="315575" y="927250"/>
            <a:ext cx="27600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rgbClr val="1F1F1F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Семейные люди от</a:t>
            </a:r>
            <a:endParaRPr sz="1800">
              <a:solidFill>
                <a:srgbClr val="1F1F1F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rgbClr val="1F1F1F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25 до 50 лет с детьми</a:t>
            </a:r>
            <a:endParaRPr sz="1200"/>
          </a:p>
        </p:txBody>
      </p:sp>
      <p:sp>
        <p:nvSpPr>
          <p:cNvPr id="145" name="Google Shape;145;p3"/>
          <p:cNvSpPr txBox="1"/>
          <p:nvPr/>
        </p:nvSpPr>
        <p:spPr>
          <a:xfrm>
            <a:off x="352100" y="3277400"/>
            <a:ext cx="2760000" cy="7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700">
                <a:solidFill>
                  <a:srgbClr val="1F1F1F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- забота о здоровье всех членов семьи</a:t>
            </a:r>
            <a:endParaRPr/>
          </a:p>
        </p:txBody>
      </p:sp>
      <p:sp>
        <p:nvSpPr>
          <p:cNvPr id="146" name="Google Shape;146;p3"/>
          <p:cNvSpPr txBox="1"/>
          <p:nvPr/>
        </p:nvSpPr>
        <p:spPr>
          <a:xfrm>
            <a:off x="3728025" y="3731200"/>
            <a:ext cx="29466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rgbClr val="1F1F1F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Люди с хроническими </a:t>
            </a:r>
            <a:r>
              <a:rPr lang="ru-RU" sz="1800">
                <a:solidFill>
                  <a:srgbClr val="1F1F1F"/>
                </a:solidFill>
                <a:highlight>
                  <a:schemeClr val="lt1"/>
                </a:highlight>
                <a:latin typeface="Roboto"/>
                <a:ea typeface="Roboto"/>
                <a:cs typeface="Roboto"/>
                <a:sym typeface="Roboto"/>
              </a:rPr>
              <a:t>заболеваниями</a:t>
            </a:r>
            <a:endParaRPr sz="1200"/>
          </a:p>
        </p:txBody>
      </p:sp>
      <p:pic>
        <p:nvPicPr>
          <p:cNvPr id="147" name="Google Shape;147;p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902213" y="4409350"/>
            <a:ext cx="2661450" cy="1723800"/>
          </a:xfrm>
          <a:prstGeom prst="rect">
            <a:avLst/>
          </a:prstGeom>
          <a:noFill/>
          <a:ln>
            <a:noFill/>
          </a:ln>
        </p:spPr>
      </p:pic>
      <p:sp>
        <p:nvSpPr>
          <p:cNvPr id="148" name="Google Shape;148;p3"/>
          <p:cNvSpPr txBox="1"/>
          <p:nvPr/>
        </p:nvSpPr>
        <p:spPr>
          <a:xfrm>
            <a:off x="3728025" y="6096800"/>
            <a:ext cx="3208500" cy="6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rgbClr val="1F1F1F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- частое посещение врача</a:t>
            </a:r>
            <a:endParaRPr sz="1800">
              <a:solidFill>
                <a:srgbClr val="1F1F1F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9" name="Google Shape;149;p3"/>
          <p:cNvSpPr txBox="1"/>
          <p:nvPr/>
        </p:nvSpPr>
        <p:spPr>
          <a:xfrm>
            <a:off x="3433663" y="948775"/>
            <a:ext cx="35418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800">
                <a:solidFill>
                  <a:srgbClr val="1F1F1F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Люди ведущие активный образ жизни</a:t>
            </a:r>
            <a:endParaRPr sz="1800"/>
          </a:p>
        </p:txBody>
      </p:sp>
      <p:pic>
        <p:nvPicPr>
          <p:cNvPr id="150" name="Google Shape;150;p3"/>
          <p:cNvPicPr preferRelativeResize="0"/>
          <p:nvPr/>
        </p:nvPicPr>
        <p:blipFill rotWithShape="1">
          <a:blip r:embed="rId6">
            <a:alphaModFix/>
          </a:blip>
          <a:srcRect b="0" l="8520" r="11549" t="0"/>
          <a:stretch/>
        </p:blipFill>
        <p:spPr>
          <a:xfrm>
            <a:off x="3863300" y="1635925"/>
            <a:ext cx="2639524" cy="1723800"/>
          </a:xfrm>
          <a:prstGeom prst="rect">
            <a:avLst/>
          </a:prstGeom>
          <a:noFill/>
          <a:ln>
            <a:noFill/>
          </a:ln>
        </p:spPr>
      </p:pic>
      <p:sp>
        <p:nvSpPr>
          <p:cNvPr id="151" name="Google Shape;151;p3"/>
          <p:cNvSpPr txBox="1"/>
          <p:nvPr/>
        </p:nvSpPr>
        <p:spPr>
          <a:xfrm>
            <a:off x="3708575" y="3277400"/>
            <a:ext cx="30501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rgbClr val="1F1F1F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- измерение показателей </a:t>
            </a:r>
            <a:endParaRPr sz="1800"/>
          </a:p>
        </p:txBody>
      </p:sp>
      <p:sp>
        <p:nvSpPr>
          <p:cNvPr id="152" name="Google Shape;152;p3"/>
          <p:cNvSpPr txBox="1"/>
          <p:nvPr/>
        </p:nvSpPr>
        <p:spPr>
          <a:xfrm>
            <a:off x="76775" y="5809800"/>
            <a:ext cx="3361500" cy="7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700">
                <a:solidFill>
                  <a:srgbClr val="1F1F1F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Молодежь  и подростки - </a:t>
            </a:r>
            <a:endParaRPr sz="1700">
              <a:solidFill>
                <a:srgbClr val="1F1F1F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700">
                <a:solidFill>
                  <a:srgbClr val="1F1F1F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нехватка времени на здоровье</a:t>
            </a:r>
            <a:endParaRPr sz="1700"/>
          </a:p>
        </p:txBody>
      </p:sp>
      <p:pic>
        <p:nvPicPr>
          <p:cNvPr id="153" name="Google Shape;153;p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29950" y="4164377"/>
            <a:ext cx="2564398" cy="17091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" name="Google Shape;154;p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727350" y="4157066"/>
            <a:ext cx="2760087" cy="1723800"/>
          </a:xfrm>
          <a:prstGeom prst="rect">
            <a:avLst/>
          </a:prstGeom>
          <a:noFill/>
          <a:ln>
            <a:noFill/>
          </a:ln>
        </p:spPr>
      </p:pic>
      <p:sp>
        <p:nvSpPr>
          <p:cNvPr id="155" name="Google Shape;155;p3"/>
          <p:cNvSpPr txBox="1"/>
          <p:nvPr/>
        </p:nvSpPr>
        <p:spPr>
          <a:xfrm>
            <a:off x="7043296" y="5841650"/>
            <a:ext cx="4380300" cy="7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700"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ru-RU" sz="1700">
                <a:latin typeface="Roboto"/>
                <a:ea typeface="Roboto"/>
                <a:cs typeface="Roboto"/>
                <a:sym typeface="Roboto"/>
              </a:rPr>
              <a:t>Пожилые</a:t>
            </a:r>
            <a:r>
              <a:rPr lang="ru-RU" sz="1700">
                <a:latin typeface="Roboto"/>
                <a:ea typeface="Roboto"/>
                <a:cs typeface="Roboto"/>
                <a:sym typeface="Roboto"/>
              </a:rPr>
              <a:t> люди - сидячий образ жизни,</a:t>
            </a:r>
            <a:endParaRPr sz="17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700">
                <a:latin typeface="Roboto"/>
                <a:ea typeface="Roboto"/>
                <a:cs typeface="Roboto"/>
                <a:sym typeface="Roboto"/>
              </a:rPr>
              <a:t> возрастные проблемы со здоровьем</a:t>
            </a:r>
            <a:endParaRPr sz="17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56" name="Google Shape;156;p3"/>
          <p:cNvSpPr txBox="1"/>
          <p:nvPr/>
        </p:nvSpPr>
        <p:spPr>
          <a:xfrm>
            <a:off x="9395775" y="1624938"/>
            <a:ext cx="2564400" cy="15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ru-RU" sz="1500">
                <a:solidFill>
                  <a:schemeClr val="dk1"/>
                </a:solidFill>
              </a:rPr>
              <a:t>РАМ</a:t>
            </a:r>
            <a:r>
              <a:rPr b="1" lang="ru-RU" sz="1500">
                <a:solidFill>
                  <a:schemeClr val="dk1"/>
                </a:solidFill>
              </a:rPr>
              <a:t> - </a:t>
            </a:r>
            <a:r>
              <a:rPr b="1" lang="ru-RU" sz="1500">
                <a:solidFill>
                  <a:schemeClr val="dk1"/>
                </a:solidFill>
              </a:rPr>
              <a:t>82 479 </a:t>
            </a:r>
            <a:r>
              <a:rPr b="1" lang="ru-RU" sz="1500">
                <a:solidFill>
                  <a:schemeClr val="dk1"/>
                </a:solidFill>
              </a:rPr>
              <a:t>000 </a:t>
            </a:r>
            <a:r>
              <a:rPr b="1" lang="ru-RU" sz="1500">
                <a:solidFill>
                  <a:schemeClr val="dk1"/>
                </a:solidFill>
              </a:rPr>
              <a:t>чел.</a:t>
            </a:r>
            <a:endParaRPr b="1" sz="15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ru-RU" sz="1500">
                <a:solidFill>
                  <a:schemeClr val="dk1"/>
                </a:solidFill>
              </a:rPr>
              <a:t>ТАМ - 68 281 700 чел.</a:t>
            </a:r>
            <a:endParaRPr b="1" sz="15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ru-RU" sz="1500">
                <a:solidFill>
                  <a:schemeClr val="dk1"/>
                </a:solidFill>
              </a:rPr>
              <a:t>SAM - 61 453 530 чел.</a:t>
            </a:r>
            <a:endParaRPr b="1" sz="15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ru-RU" sz="1500">
                <a:solidFill>
                  <a:schemeClr val="dk1"/>
                </a:solidFill>
              </a:rPr>
              <a:t>SOM - 36 871 740 чел.</a:t>
            </a:r>
            <a:endParaRPr b="1" sz="15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4"/>
          <p:cNvSpPr txBox="1"/>
          <p:nvPr/>
        </p:nvSpPr>
        <p:spPr>
          <a:xfrm>
            <a:off x="360040" y="332656"/>
            <a:ext cx="8472264" cy="49944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925">
            <a:spAutoFit/>
          </a:bodyPr>
          <a:lstStyle/>
          <a:p>
            <a:pPr indent="0" lvl="0" marL="770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b="1" i="0" lang="ru-RU" sz="32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КЛЮЧЕВАЯ ПРОБЛЕМА</a:t>
            </a:r>
            <a:endParaRPr/>
          </a:p>
        </p:txBody>
      </p:sp>
      <p:sp>
        <p:nvSpPr>
          <p:cNvPr id="162" name="Google Shape;162;p4"/>
          <p:cNvSpPr txBox="1"/>
          <p:nvPr/>
        </p:nvSpPr>
        <p:spPr>
          <a:xfrm>
            <a:off x="4810750" y="3254050"/>
            <a:ext cx="7054200" cy="324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/>
              <a:t>Проведен опрос с 10 респондентами </a:t>
            </a:r>
            <a:endParaRPr sz="2000"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000"/>
              <a:t>Выводы </a:t>
            </a:r>
            <a:endParaRPr b="1" sz="2000"/>
          </a:p>
          <a:p>
            <a:pPr indent="-3365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●"/>
            </a:pPr>
            <a:r>
              <a:rPr lang="ru-RU" sz="1700">
                <a:solidFill>
                  <a:schemeClr val="dk1"/>
                </a:solidFill>
              </a:rPr>
              <a:t>Ключевые проблемы имеют высокую актуальность. </a:t>
            </a:r>
            <a:endParaRPr sz="1700">
              <a:solidFill>
                <a:schemeClr val="dk1"/>
              </a:solidFill>
            </a:endParaRPr>
          </a:p>
          <a:p>
            <a:pPr indent="-3365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Char char="●"/>
            </a:pPr>
            <a:r>
              <a:rPr lang="ru-RU" sz="1700"/>
              <a:t>Опрошенные всех возрастов активно следят за своим здоровьем и посещают врачей</a:t>
            </a:r>
            <a:endParaRPr sz="1700"/>
          </a:p>
          <a:p>
            <a:pPr indent="-3365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Char char="●"/>
            </a:pPr>
            <a:r>
              <a:rPr lang="ru-RU" sz="1700"/>
              <a:t>Несут финансовые расходы на обследования</a:t>
            </a:r>
            <a:endParaRPr sz="1700"/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SzPts val="1700"/>
              <a:buChar char="●"/>
            </a:pPr>
            <a:r>
              <a:rPr lang="ru-RU" sz="1700"/>
              <a:t>Сложности записи к врачу  из-за больших очередей.</a:t>
            </a:r>
            <a:endParaRPr sz="1700"/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SzPts val="1700"/>
              <a:buChar char="●"/>
            </a:pPr>
            <a:r>
              <a:rPr lang="ru-RU" sz="1700"/>
              <a:t>Взрослое и молодое поколения пользуются приборами и приложениями для отслеживания здоровья.</a:t>
            </a:r>
            <a:endParaRPr sz="1700"/>
          </a:p>
          <a:p>
            <a:pPr indent="-3365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Char char="●"/>
            </a:pPr>
            <a:r>
              <a:rPr lang="ru-RU" sz="1700"/>
              <a:t>Для контроля разных параметров здоровья необходимо пользоваться несколькими приложениями одновременно. </a:t>
            </a:r>
            <a:endParaRPr sz="1700"/>
          </a:p>
        </p:txBody>
      </p:sp>
      <p:sp>
        <p:nvSpPr>
          <p:cNvPr id="163" name="Google Shape;163;p4"/>
          <p:cNvSpPr txBox="1"/>
          <p:nvPr/>
        </p:nvSpPr>
        <p:spPr>
          <a:xfrm>
            <a:off x="360050" y="974250"/>
            <a:ext cx="11063400" cy="217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61950" lvl="0" marL="457200" marR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AutoNum type="arabicPeriod"/>
            </a:pPr>
            <a:r>
              <a:rPr b="1" lang="ru-RU" sz="2100">
                <a:solidFill>
                  <a:schemeClr val="dk1"/>
                </a:solidFill>
              </a:rPr>
              <a:t>Люди хотят </a:t>
            </a:r>
            <a:r>
              <a:rPr b="1" lang="ru-RU" sz="2100">
                <a:solidFill>
                  <a:schemeClr val="dk1"/>
                </a:solidFill>
              </a:rPr>
              <a:t>следить за здоровьем</a:t>
            </a:r>
            <a:r>
              <a:rPr b="1" lang="ru-RU" sz="2100">
                <a:solidFill>
                  <a:schemeClr val="dk1"/>
                </a:solidFill>
              </a:rPr>
              <a:t>, но</a:t>
            </a:r>
            <a:r>
              <a:rPr lang="ru-RU" sz="2100">
                <a:solidFill>
                  <a:schemeClr val="dk1"/>
                </a:solidFill>
              </a:rPr>
              <a:t> не знают как сделать это просто и быстро </a:t>
            </a:r>
            <a:endParaRPr sz="2100">
              <a:solidFill>
                <a:schemeClr val="dk1"/>
              </a:solidFill>
            </a:endParaRPr>
          </a:p>
          <a:p>
            <a:pPr indent="-361950" lvl="0" marL="457200" marR="0" rtl="0" algn="l">
              <a:lnSpc>
                <a:spcPct val="8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100"/>
              <a:buAutoNum type="arabicPeriod"/>
            </a:pPr>
            <a:r>
              <a:rPr b="1" lang="ru-RU" sz="2100">
                <a:solidFill>
                  <a:schemeClr val="dk1"/>
                </a:solidFill>
              </a:rPr>
              <a:t>Неудобство </a:t>
            </a:r>
            <a:r>
              <a:rPr lang="ru-RU" sz="2100">
                <a:solidFill>
                  <a:schemeClr val="dk1"/>
                </a:solidFill>
              </a:rPr>
              <a:t> - приходится использовать несколько приложений для </a:t>
            </a:r>
            <a:r>
              <a:rPr lang="ru-RU" sz="2100">
                <a:solidFill>
                  <a:schemeClr val="dk1"/>
                </a:solidFill>
              </a:rPr>
              <a:t>контроля</a:t>
            </a:r>
            <a:r>
              <a:rPr lang="ru-RU" sz="2100">
                <a:solidFill>
                  <a:schemeClr val="dk1"/>
                </a:solidFill>
              </a:rPr>
              <a:t> всех нужных показателей </a:t>
            </a:r>
            <a:r>
              <a:rPr lang="ru-RU" sz="2100">
                <a:solidFill>
                  <a:schemeClr val="dk1"/>
                </a:solidFill>
              </a:rPr>
              <a:t>здоровья </a:t>
            </a:r>
            <a:endParaRPr sz="2100">
              <a:solidFill>
                <a:schemeClr val="dk1"/>
              </a:solidFill>
            </a:endParaRPr>
          </a:p>
          <a:p>
            <a:pPr indent="-361950" lvl="0" marL="457200" marR="0" rtl="0" algn="l">
              <a:lnSpc>
                <a:spcPct val="8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100"/>
              <a:buAutoNum type="arabicPeriod"/>
            </a:pPr>
            <a:r>
              <a:rPr b="1" lang="ru-RU" sz="2100">
                <a:solidFill>
                  <a:schemeClr val="dk1"/>
                </a:solidFill>
              </a:rPr>
              <a:t>Сложности </a:t>
            </a:r>
            <a:r>
              <a:rPr lang="ru-RU" sz="2100">
                <a:solidFill>
                  <a:schemeClr val="dk1"/>
                </a:solidFill>
              </a:rPr>
              <a:t>при записи к врачу, неудобство бумажной документации в поликлиниках</a:t>
            </a:r>
            <a:endParaRPr sz="2100"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1000"/>
              </a:spcBef>
              <a:spcAft>
                <a:spcPts val="0"/>
              </a:spcAft>
              <a:buNone/>
            </a:pPr>
            <a:r>
              <a:rPr b="1" lang="ru-RU" sz="2100" u="sng">
                <a:solidFill>
                  <a:schemeClr val="dk1"/>
                </a:solidFill>
              </a:rPr>
              <a:t>Результаты проведенного интервью </a:t>
            </a:r>
            <a:endParaRPr b="1" sz="2500" u="sng">
              <a:solidFill>
                <a:schemeClr val="dk1"/>
              </a:solidFill>
            </a:endParaRPr>
          </a:p>
        </p:txBody>
      </p:sp>
      <p:pic>
        <p:nvPicPr>
          <p:cNvPr id="164" name="Google Shape;164;p4"/>
          <p:cNvPicPr preferRelativeResize="0"/>
          <p:nvPr/>
        </p:nvPicPr>
        <p:blipFill rotWithShape="1">
          <a:blip r:embed="rId3">
            <a:alphaModFix/>
          </a:blip>
          <a:srcRect b="0" l="10969" r="9828" t="0"/>
          <a:stretch/>
        </p:blipFill>
        <p:spPr>
          <a:xfrm>
            <a:off x="360050" y="3290500"/>
            <a:ext cx="4211949" cy="319489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5"/>
          <p:cNvSpPr txBox="1"/>
          <p:nvPr/>
        </p:nvSpPr>
        <p:spPr>
          <a:xfrm>
            <a:off x="360040" y="332656"/>
            <a:ext cx="8472300" cy="1004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925">
            <a:spAutoFit/>
          </a:bodyPr>
          <a:lstStyle/>
          <a:p>
            <a:pPr indent="0" lvl="0" marL="770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b="1" i="0" lang="ru-RU" sz="32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ПРЕДЛАГАЕМОЕ РЕШЕНИЕ И</a:t>
            </a:r>
            <a:endParaRPr/>
          </a:p>
          <a:p>
            <a:pPr indent="0" lvl="0" marL="7701" marR="0" rtl="0" algn="l">
              <a:lnSpc>
                <a:spcPct val="100000"/>
              </a:lnSpc>
              <a:spcBef>
                <a:spcPts val="55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b="1" i="0" lang="ru-RU" sz="32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ОСНОВНОЙ ФУНКЦИОНАЛ</a:t>
            </a:r>
            <a:endParaRPr/>
          </a:p>
        </p:txBody>
      </p:sp>
      <p:sp>
        <p:nvSpPr>
          <p:cNvPr id="170" name="Google Shape;170;p5"/>
          <p:cNvSpPr txBox="1"/>
          <p:nvPr/>
        </p:nvSpPr>
        <p:spPr>
          <a:xfrm>
            <a:off x="3823700" y="1541225"/>
            <a:ext cx="7641900" cy="49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93700" lvl="0" marL="457200" rtl="0" algn="l">
              <a:lnSpc>
                <a:spcPct val="95000"/>
              </a:lnSpc>
              <a:spcBef>
                <a:spcPts val="600"/>
              </a:spcBef>
              <a:spcAft>
                <a:spcPts val="0"/>
              </a:spcAft>
              <a:buClr>
                <a:srgbClr val="1F1F1F"/>
              </a:buClr>
              <a:buSzPts val="2600"/>
              <a:buFont typeface="Roboto"/>
              <a:buChar char="●"/>
            </a:pPr>
            <a:r>
              <a:rPr lang="ru-RU" sz="1700">
                <a:solidFill>
                  <a:schemeClr val="dk1"/>
                </a:solidFill>
              </a:rPr>
              <a:t>контроль параметров здоровья</a:t>
            </a:r>
            <a:endParaRPr sz="1700">
              <a:solidFill>
                <a:schemeClr val="dk1"/>
              </a:solidFill>
            </a:endParaRPr>
          </a:p>
          <a:p>
            <a:pPr indent="-393700" lvl="0" marL="457200" rtl="0" algn="l">
              <a:lnSpc>
                <a:spcPct val="95000"/>
              </a:lnSpc>
              <a:spcBef>
                <a:spcPts val="600"/>
              </a:spcBef>
              <a:spcAft>
                <a:spcPts val="0"/>
              </a:spcAft>
              <a:buClr>
                <a:srgbClr val="1F1F1F"/>
              </a:buClr>
              <a:buSzPts val="2600"/>
              <a:buFont typeface="Roboto"/>
              <a:buChar char="●"/>
            </a:pPr>
            <a:r>
              <a:rPr lang="ru-RU" sz="1700">
                <a:solidFill>
                  <a:schemeClr val="dk1"/>
                </a:solidFill>
              </a:rPr>
              <a:t>хранение документов, необходимых для посещение врача, в электронном виде</a:t>
            </a:r>
            <a:endParaRPr sz="1700">
              <a:solidFill>
                <a:schemeClr val="dk1"/>
              </a:solidFill>
            </a:endParaRPr>
          </a:p>
          <a:p>
            <a:pPr indent="-393700" lvl="0" marL="457200" rtl="0" algn="l">
              <a:lnSpc>
                <a:spcPct val="95000"/>
              </a:lnSpc>
              <a:spcBef>
                <a:spcPts val="600"/>
              </a:spcBef>
              <a:spcAft>
                <a:spcPts val="0"/>
              </a:spcAft>
              <a:buClr>
                <a:srgbClr val="1F1F1F"/>
              </a:buClr>
              <a:buSzPts val="2600"/>
              <a:buFont typeface="Roboto"/>
              <a:buChar char="●"/>
            </a:pPr>
            <a:r>
              <a:rPr lang="ru-RU" sz="1700">
                <a:solidFill>
                  <a:schemeClr val="dk1"/>
                </a:solidFill>
              </a:rPr>
              <a:t>напоминает о приеме лекарств, воды и т.п. уведомления</a:t>
            </a:r>
            <a:endParaRPr sz="1700">
              <a:solidFill>
                <a:schemeClr val="dk1"/>
              </a:solidFill>
            </a:endParaRPr>
          </a:p>
          <a:p>
            <a:pPr indent="-393700" lvl="0" marL="457200" rtl="0" algn="l">
              <a:lnSpc>
                <a:spcPct val="95000"/>
              </a:lnSpc>
              <a:spcBef>
                <a:spcPts val="600"/>
              </a:spcBef>
              <a:spcAft>
                <a:spcPts val="0"/>
              </a:spcAft>
              <a:buClr>
                <a:srgbClr val="1F1F1F"/>
              </a:buClr>
              <a:buSzPts val="2600"/>
              <a:buFont typeface="Roboto"/>
              <a:buChar char="●"/>
            </a:pPr>
            <a:r>
              <a:rPr lang="ru-RU" sz="1700">
                <a:solidFill>
                  <a:schemeClr val="dk1"/>
                </a:solidFill>
              </a:rPr>
              <a:t> онлайн диагностика здоровья и определение вероятности наличия заболеваний, включая выдачу информации о соответствии симптомов какому-либо заболеванию и рекомендации по записи к врачу нужной специализации и квалификации</a:t>
            </a:r>
            <a:endParaRPr sz="1700">
              <a:solidFill>
                <a:schemeClr val="dk1"/>
              </a:solidFill>
            </a:endParaRPr>
          </a:p>
          <a:p>
            <a:pPr indent="-393700" lvl="0" marL="457200" rtl="0" algn="l">
              <a:lnSpc>
                <a:spcPct val="95000"/>
              </a:lnSpc>
              <a:spcBef>
                <a:spcPts val="600"/>
              </a:spcBef>
              <a:spcAft>
                <a:spcPts val="0"/>
              </a:spcAft>
              <a:buClr>
                <a:srgbClr val="1F1F1F"/>
              </a:buClr>
              <a:buSzPts val="2600"/>
              <a:buFont typeface="Roboto"/>
              <a:buChar char="●"/>
            </a:pPr>
            <a:r>
              <a:rPr lang="ru-RU" sz="1700">
                <a:solidFill>
                  <a:schemeClr val="dk1"/>
                </a:solidFill>
              </a:rPr>
              <a:t>библиотека лекарств (рецептов)</a:t>
            </a:r>
            <a:endParaRPr sz="1700">
              <a:solidFill>
                <a:schemeClr val="dk1"/>
              </a:solidFill>
            </a:endParaRPr>
          </a:p>
          <a:p>
            <a:pPr indent="-393700" lvl="0" marL="457200" rtl="0" algn="l">
              <a:lnSpc>
                <a:spcPct val="95000"/>
              </a:lnSpc>
              <a:spcBef>
                <a:spcPts val="600"/>
              </a:spcBef>
              <a:spcAft>
                <a:spcPts val="0"/>
              </a:spcAft>
              <a:buClr>
                <a:srgbClr val="1F1F1F"/>
              </a:buClr>
              <a:buSzPts val="2600"/>
              <a:buFont typeface="Roboto"/>
              <a:buChar char="●"/>
            </a:pPr>
            <a:r>
              <a:rPr lang="ru-RU" sz="1700">
                <a:solidFill>
                  <a:schemeClr val="dk1"/>
                </a:solidFill>
              </a:rPr>
              <a:t>рекомендации по занятиям спортом/гимнастикой для решения вопросов по здоровью</a:t>
            </a:r>
            <a:endParaRPr sz="1700">
              <a:solidFill>
                <a:schemeClr val="dk1"/>
              </a:solidFill>
            </a:endParaRPr>
          </a:p>
          <a:p>
            <a:pPr indent="-393700" lvl="0" marL="457200" rtl="0" algn="l">
              <a:lnSpc>
                <a:spcPct val="95000"/>
              </a:lnSpc>
              <a:spcBef>
                <a:spcPts val="600"/>
              </a:spcBef>
              <a:spcAft>
                <a:spcPts val="0"/>
              </a:spcAft>
              <a:buClr>
                <a:srgbClr val="1F1F1F"/>
              </a:buClr>
              <a:buSzPts val="2600"/>
              <a:buFont typeface="Roboto"/>
              <a:buChar char="●"/>
            </a:pPr>
            <a:r>
              <a:rPr lang="ru-RU" sz="1700">
                <a:solidFill>
                  <a:schemeClr val="dk1"/>
                </a:solidFill>
              </a:rPr>
              <a:t>онлайн-запись к врачу</a:t>
            </a:r>
            <a:endParaRPr sz="1700">
              <a:solidFill>
                <a:schemeClr val="dk1"/>
              </a:solidFill>
            </a:endParaRPr>
          </a:p>
          <a:p>
            <a:pPr indent="-393700" lvl="0" marL="457200" rtl="0" algn="l">
              <a:lnSpc>
                <a:spcPct val="95000"/>
              </a:lnSpc>
              <a:spcBef>
                <a:spcPts val="600"/>
              </a:spcBef>
              <a:spcAft>
                <a:spcPts val="600"/>
              </a:spcAft>
              <a:buClr>
                <a:srgbClr val="1F1F1F"/>
              </a:buClr>
              <a:buSzPts val="2600"/>
              <a:buFont typeface="Roboto"/>
              <a:buChar char="●"/>
            </a:pPr>
            <a:r>
              <a:rPr lang="ru-RU" sz="1700">
                <a:solidFill>
                  <a:schemeClr val="dk1"/>
                </a:solidFill>
              </a:rPr>
              <a:t>вызов врача (кнопка экстренного вызова)</a:t>
            </a:r>
            <a:endParaRPr sz="2600">
              <a:solidFill>
                <a:srgbClr val="1F1F1F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71" name="Google Shape;171;p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57575" y="1917388"/>
            <a:ext cx="2527500" cy="2451300"/>
          </a:xfrm>
          <a:prstGeom prst="ellipse">
            <a:avLst/>
          </a:prstGeom>
          <a:noFill/>
          <a:ln cap="flat" cmpd="sng" w="9525">
            <a:solidFill>
              <a:srgbClr val="274E13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172" name="Google Shape;172;p5"/>
          <p:cNvSpPr txBox="1"/>
          <p:nvPr/>
        </p:nvSpPr>
        <p:spPr>
          <a:xfrm>
            <a:off x="5315225" y="2862875"/>
            <a:ext cx="69063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3" name="Google Shape;173;p5"/>
          <p:cNvSpPr txBox="1"/>
          <p:nvPr/>
        </p:nvSpPr>
        <p:spPr>
          <a:xfrm>
            <a:off x="139725" y="4437075"/>
            <a:ext cx="3823800" cy="129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400"/>
              <a:t>Мобильное приложение “</a:t>
            </a:r>
            <a:r>
              <a:rPr b="1" lang="ru-RU" sz="2400"/>
              <a:t>Здоровье” </a:t>
            </a:r>
            <a:endParaRPr b="1" sz="24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6"/>
          <p:cNvSpPr txBox="1"/>
          <p:nvPr/>
        </p:nvSpPr>
        <p:spPr>
          <a:xfrm>
            <a:off x="360040" y="332656"/>
            <a:ext cx="8472264" cy="49944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925">
            <a:spAutoFit/>
          </a:bodyPr>
          <a:lstStyle/>
          <a:p>
            <a:pPr indent="0" lvl="0" marL="770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b="1" i="0" lang="ru-RU" sz="32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ЦЕННОСТНОЕ ПРЕДЛОЖЕНИЕ</a:t>
            </a:r>
            <a:endParaRPr/>
          </a:p>
        </p:txBody>
      </p:sp>
      <p:sp>
        <p:nvSpPr>
          <p:cNvPr id="179" name="Google Shape;179;p6"/>
          <p:cNvSpPr txBox="1"/>
          <p:nvPr/>
        </p:nvSpPr>
        <p:spPr>
          <a:xfrm>
            <a:off x="153865" y="1133836"/>
            <a:ext cx="109926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100"/>
              <a:t>Всё, что касается здоровья и его показателей, находится в одном приложении</a:t>
            </a:r>
            <a:endParaRPr sz="1900"/>
          </a:p>
        </p:txBody>
      </p:sp>
      <p:sp>
        <p:nvSpPr>
          <p:cNvPr id="180" name="Google Shape;180;p6"/>
          <p:cNvSpPr txBox="1"/>
          <p:nvPr/>
        </p:nvSpPr>
        <p:spPr>
          <a:xfrm>
            <a:off x="4946750" y="-548450"/>
            <a:ext cx="63093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00">
              <a:solidFill>
                <a:srgbClr val="1F1F1F"/>
              </a:solidFill>
              <a:highlight>
                <a:schemeClr val="lt1"/>
              </a:highlight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81" name="Google Shape;181;p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0050" y="2006650"/>
            <a:ext cx="3508100" cy="31867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" name="Google Shape;182;p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9">
            <a:off x="5145387" y="1851053"/>
            <a:ext cx="2366676" cy="173359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" name="Google Shape;183;p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100825" y="2469738"/>
            <a:ext cx="2366700" cy="15785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" name="Google Shape;184;p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649800" y="4191802"/>
            <a:ext cx="3232856" cy="1733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" name="Google Shape;185;p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8299180" y="4567475"/>
            <a:ext cx="2277123" cy="1512150"/>
          </a:xfrm>
          <a:prstGeom prst="rect">
            <a:avLst/>
          </a:prstGeom>
          <a:noFill/>
          <a:ln>
            <a:noFill/>
          </a:ln>
        </p:spPr>
      </p:pic>
      <p:sp>
        <p:nvSpPr>
          <p:cNvPr id="186" name="Google Shape;186;p6"/>
          <p:cNvSpPr txBox="1"/>
          <p:nvPr/>
        </p:nvSpPr>
        <p:spPr>
          <a:xfrm>
            <a:off x="5149650" y="3728775"/>
            <a:ext cx="2366700" cy="136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7" name="Google Shape;187;p6"/>
          <p:cNvSpPr txBox="1"/>
          <p:nvPr/>
        </p:nvSpPr>
        <p:spPr>
          <a:xfrm>
            <a:off x="5725775" y="3584650"/>
            <a:ext cx="2573400" cy="19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/>
              <a:t>шагомер</a:t>
            </a:r>
            <a:endParaRPr/>
          </a:p>
        </p:txBody>
      </p:sp>
      <p:sp>
        <p:nvSpPr>
          <p:cNvPr id="188" name="Google Shape;188;p6"/>
          <p:cNvSpPr txBox="1"/>
          <p:nvPr/>
        </p:nvSpPr>
        <p:spPr>
          <a:xfrm>
            <a:off x="8299175" y="4000088"/>
            <a:ext cx="2847300" cy="19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/>
              <a:t>показатели здоровья</a:t>
            </a:r>
            <a:endParaRPr/>
          </a:p>
        </p:txBody>
      </p:sp>
      <p:sp>
        <p:nvSpPr>
          <p:cNvPr id="189" name="Google Shape;189;p6"/>
          <p:cNvSpPr txBox="1"/>
          <p:nvPr/>
        </p:nvSpPr>
        <p:spPr>
          <a:xfrm rot="-542572">
            <a:off x="5722284" y="5610327"/>
            <a:ext cx="2277102" cy="136966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/>
              <a:t>документы по мед книжки</a:t>
            </a:r>
            <a:endParaRPr/>
          </a:p>
        </p:txBody>
      </p:sp>
      <p:sp>
        <p:nvSpPr>
          <p:cNvPr id="190" name="Google Shape;190;p6"/>
          <p:cNvSpPr txBox="1"/>
          <p:nvPr/>
        </p:nvSpPr>
        <p:spPr>
          <a:xfrm>
            <a:off x="8749775" y="6079625"/>
            <a:ext cx="2203800" cy="19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/>
              <a:t>напоминания</a:t>
            </a:r>
            <a:endParaRPr/>
          </a:p>
        </p:txBody>
      </p:sp>
      <p:cxnSp>
        <p:nvCxnSpPr>
          <p:cNvPr id="191" name="Google Shape;191;p6"/>
          <p:cNvCxnSpPr/>
          <p:nvPr/>
        </p:nvCxnSpPr>
        <p:spPr>
          <a:xfrm flipH="1" rot="10800000">
            <a:off x="4123025" y="2989575"/>
            <a:ext cx="780300" cy="2601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92" name="Google Shape;192;p6"/>
          <p:cNvCxnSpPr/>
          <p:nvPr/>
        </p:nvCxnSpPr>
        <p:spPr>
          <a:xfrm>
            <a:off x="4027200" y="4851250"/>
            <a:ext cx="889800" cy="3147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93" name="Google Shape;193;p6"/>
          <p:cNvCxnSpPr/>
          <p:nvPr/>
        </p:nvCxnSpPr>
        <p:spPr>
          <a:xfrm flipH="1" rot="10800000">
            <a:off x="4218825" y="3879350"/>
            <a:ext cx="3668700" cy="2601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94" name="Google Shape;194;p6"/>
          <p:cNvCxnSpPr/>
          <p:nvPr/>
        </p:nvCxnSpPr>
        <p:spPr>
          <a:xfrm>
            <a:off x="4383100" y="4413200"/>
            <a:ext cx="3834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95" name="Google Shape;195;p6"/>
          <p:cNvCxnSpPr/>
          <p:nvPr/>
        </p:nvCxnSpPr>
        <p:spPr>
          <a:xfrm>
            <a:off x="7380900" y="4467975"/>
            <a:ext cx="821400" cy="2739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196" name="Google Shape;196;p6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553362" y="5338700"/>
            <a:ext cx="1096425" cy="1100825"/>
          </a:xfrm>
          <a:prstGeom prst="rect">
            <a:avLst/>
          </a:prstGeom>
          <a:noFill/>
          <a:ln>
            <a:noFill/>
          </a:ln>
        </p:spPr>
      </p:pic>
      <p:sp>
        <p:nvSpPr>
          <p:cNvPr id="197" name="Google Shape;197;p6"/>
          <p:cNvSpPr txBox="1"/>
          <p:nvPr/>
        </p:nvSpPr>
        <p:spPr>
          <a:xfrm>
            <a:off x="2211550" y="5983800"/>
            <a:ext cx="1656600" cy="19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/>
              <a:t>вызов врача</a:t>
            </a:r>
            <a:endParaRPr/>
          </a:p>
        </p:txBody>
      </p:sp>
      <p:cxnSp>
        <p:nvCxnSpPr>
          <p:cNvPr id="198" name="Google Shape;198;p6"/>
          <p:cNvCxnSpPr>
            <a:endCxn id="196" idx="1"/>
          </p:cNvCxnSpPr>
          <p:nvPr/>
        </p:nvCxnSpPr>
        <p:spPr>
          <a:xfrm>
            <a:off x="2678562" y="5437012"/>
            <a:ext cx="874800" cy="4521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7"/>
          <p:cNvSpPr txBox="1"/>
          <p:nvPr/>
        </p:nvSpPr>
        <p:spPr>
          <a:xfrm>
            <a:off x="360040" y="332656"/>
            <a:ext cx="8472264" cy="49944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925">
            <a:spAutoFit/>
          </a:bodyPr>
          <a:lstStyle/>
          <a:p>
            <a:pPr indent="0" lvl="0" marL="770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b="1" i="0" lang="ru-RU" sz="32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НАШ ПРОТОТИП</a:t>
            </a:r>
            <a:endParaRPr/>
          </a:p>
        </p:txBody>
      </p:sp>
      <p:sp>
        <p:nvSpPr>
          <p:cNvPr id="204" name="Google Shape;204;p7"/>
          <p:cNvSpPr txBox="1"/>
          <p:nvPr/>
        </p:nvSpPr>
        <p:spPr>
          <a:xfrm>
            <a:off x="360040" y="1052736"/>
            <a:ext cx="10992544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05" name="Google Shape;205;p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2440651"/>
            <a:ext cx="11887202" cy="3992847"/>
          </a:xfrm>
          <a:prstGeom prst="rect">
            <a:avLst/>
          </a:prstGeom>
          <a:noFill/>
          <a:ln cap="flat" cmpd="sng" w="9525">
            <a:solidFill>
              <a:srgbClr val="00FFFF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06" name="Google Shape;206;p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942113" y="123113"/>
            <a:ext cx="2219875" cy="216702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8"/>
          <p:cNvSpPr txBox="1"/>
          <p:nvPr/>
        </p:nvSpPr>
        <p:spPr>
          <a:xfrm>
            <a:off x="360040" y="332656"/>
            <a:ext cx="8472264" cy="49944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925">
            <a:spAutoFit/>
          </a:bodyPr>
          <a:lstStyle/>
          <a:p>
            <a:pPr indent="0" lvl="0" marL="770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b="1" i="0" lang="ru-RU" sz="32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БИЗНЕС-МОДЕЛЬ ПРОЕКТА</a:t>
            </a:r>
            <a:endParaRPr/>
          </a:p>
        </p:txBody>
      </p:sp>
      <p:grpSp>
        <p:nvGrpSpPr>
          <p:cNvPr id="212" name="Google Shape;212;p8"/>
          <p:cNvGrpSpPr/>
          <p:nvPr/>
        </p:nvGrpSpPr>
        <p:grpSpPr>
          <a:xfrm>
            <a:off x="259450" y="832100"/>
            <a:ext cx="10993686" cy="5719907"/>
            <a:chOff x="2048833" y="1888163"/>
            <a:chExt cx="16157680" cy="8481475"/>
          </a:xfrm>
        </p:grpSpPr>
        <p:grpSp>
          <p:nvGrpSpPr>
            <p:cNvPr id="213" name="Google Shape;213;p8"/>
            <p:cNvGrpSpPr/>
            <p:nvPr/>
          </p:nvGrpSpPr>
          <p:grpSpPr>
            <a:xfrm>
              <a:off x="2051050" y="1888163"/>
              <a:ext cx="16155463" cy="8414696"/>
              <a:chOff x="1135616" y="1811963"/>
              <a:chExt cx="16155463" cy="8414696"/>
            </a:xfrm>
          </p:grpSpPr>
          <p:sp>
            <p:nvSpPr>
              <p:cNvPr id="214" name="Google Shape;214;p8"/>
              <p:cNvSpPr/>
              <p:nvPr/>
            </p:nvSpPr>
            <p:spPr>
              <a:xfrm>
                <a:off x="1136632" y="8245459"/>
                <a:ext cx="8295000" cy="1981200"/>
              </a:xfrm>
              <a:prstGeom prst="rect">
                <a:avLst/>
              </a:prstGeom>
              <a:noFill/>
              <a:ln cap="flat" cmpd="sng" w="25400">
                <a:solidFill>
                  <a:srgbClr val="395E89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5" name="Google Shape;215;p8"/>
              <p:cNvSpPr/>
              <p:nvPr/>
            </p:nvSpPr>
            <p:spPr>
              <a:xfrm>
                <a:off x="9431679" y="8245459"/>
                <a:ext cx="7859400" cy="1981200"/>
              </a:xfrm>
              <a:prstGeom prst="rect">
                <a:avLst/>
              </a:prstGeom>
              <a:noFill/>
              <a:ln cap="flat" cmpd="sng" w="25400">
                <a:solidFill>
                  <a:srgbClr val="395E89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6" name="Google Shape;216;p8"/>
              <p:cNvSpPr/>
              <p:nvPr/>
            </p:nvSpPr>
            <p:spPr>
              <a:xfrm>
                <a:off x="1135616" y="1844675"/>
                <a:ext cx="2895600" cy="6400800"/>
              </a:xfrm>
              <a:prstGeom prst="rect">
                <a:avLst/>
              </a:prstGeom>
              <a:noFill/>
              <a:ln cap="flat" cmpd="sng" w="25400">
                <a:solidFill>
                  <a:srgbClr val="395E89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7" name="Google Shape;217;p8"/>
              <p:cNvSpPr/>
              <p:nvPr/>
            </p:nvSpPr>
            <p:spPr>
              <a:xfrm>
                <a:off x="4031216" y="1844675"/>
                <a:ext cx="3810000" cy="3352800"/>
              </a:xfrm>
              <a:prstGeom prst="rect">
                <a:avLst/>
              </a:prstGeom>
              <a:noFill/>
              <a:ln cap="flat" cmpd="sng" w="25400">
                <a:solidFill>
                  <a:srgbClr val="395E89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8" name="Google Shape;218;p8"/>
              <p:cNvSpPr/>
              <p:nvPr/>
            </p:nvSpPr>
            <p:spPr>
              <a:xfrm>
                <a:off x="4031216" y="5197475"/>
                <a:ext cx="3810000" cy="3048000"/>
              </a:xfrm>
              <a:prstGeom prst="rect">
                <a:avLst/>
              </a:prstGeom>
              <a:noFill/>
              <a:ln cap="flat" cmpd="sng" w="25400">
                <a:solidFill>
                  <a:srgbClr val="395E89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9" name="Google Shape;219;p8"/>
              <p:cNvSpPr/>
              <p:nvPr/>
            </p:nvSpPr>
            <p:spPr>
              <a:xfrm>
                <a:off x="7806643" y="1811963"/>
                <a:ext cx="6096000" cy="3352800"/>
              </a:xfrm>
              <a:prstGeom prst="rect">
                <a:avLst/>
              </a:prstGeom>
              <a:noFill/>
              <a:ln cap="flat" cmpd="sng" w="25400">
                <a:solidFill>
                  <a:srgbClr val="395E89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0" name="Google Shape;220;p8"/>
              <p:cNvSpPr/>
              <p:nvPr/>
            </p:nvSpPr>
            <p:spPr>
              <a:xfrm>
                <a:off x="7841229" y="1844658"/>
                <a:ext cx="6096000" cy="3352800"/>
              </a:xfrm>
              <a:prstGeom prst="rect">
                <a:avLst/>
              </a:prstGeom>
              <a:noFill/>
              <a:ln cap="flat" cmpd="sng" w="25400">
                <a:solidFill>
                  <a:srgbClr val="395E89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1" name="Google Shape;221;p8"/>
              <p:cNvSpPr/>
              <p:nvPr/>
            </p:nvSpPr>
            <p:spPr>
              <a:xfrm>
                <a:off x="7841229" y="5197491"/>
                <a:ext cx="6096000" cy="3048000"/>
              </a:xfrm>
              <a:prstGeom prst="rect">
                <a:avLst/>
              </a:prstGeom>
              <a:noFill/>
              <a:ln cap="flat" cmpd="sng" w="25400">
                <a:solidFill>
                  <a:srgbClr val="395E89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2" name="Google Shape;222;p8"/>
              <p:cNvSpPr/>
              <p:nvPr/>
            </p:nvSpPr>
            <p:spPr>
              <a:xfrm>
                <a:off x="13937216" y="1844675"/>
                <a:ext cx="3352800" cy="6400800"/>
              </a:xfrm>
              <a:prstGeom prst="rect">
                <a:avLst/>
              </a:prstGeom>
              <a:noFill/>
              <a:ln cap="flat" cmpd="sng" w="25400">
                <a:solidFill>
                  <a:srgbClr val="395E89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223" name="Google Shape;223;p8"/>
            <p:cNvSpPr txBox="1"/>
            <p:nvPr/>
          </p:nvSpPr>
          <p:spPr>
            <a:xfrm>
              <a:off x="2048833" y="1920895"/>
              <a:ext cx="2894700" cy="5126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1" i="0" lang="ru-RU" sz="1400" u="none" cap="none" strike="noStrike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2</a:t>
              </a:r>
              <a:r>
                <a:rPr b="1" i="0" lang="ru-RU" sz="1800" u="none" cap="none" strike="noStrike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. Проблема и существующие альтернативы</a:t>
              </a:r>
              <a:endParaRPr b="1" i="0" sz="18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just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ru-RU" sz="1100">
                  <a:solidFill>
                    <a:schemeClr val="dk1"/>
                  </a:solidFill>
                </a:rPr>
                <a:t>Ключевой проблемой целевой аудитории является неудобство отслеживания показателей своего здоровья в связи с необходимостью использовать большое количество различных приложений и устройств и трудностями доступа к получению медицинского обслуживания вызванного неудобством записи к врачам и большими очередями. </a:t>
              </a:r>
              <a:endParaRPr sz="16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4" name="Google Shape;224;p8"/>
            <p:cNvSpPr txBox="1"/>
            <p:nvPr/>
          </p:nvSpPr>
          <p:spPr>
            <a:xfrm>
              <a:off x="4945622" y="2041299"/>
              <a:ext cx="3807900" cy="3149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1" i="0" lang="ru-RU" sz="1400" u="none" cap="none" strike="noStrike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4</a:t>
              </a:r>
              <a:r>
                <a:rPr b="1" i="0" lang="ru-RU" sz="1800" u="none" cap="none" strike="noStrike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. Решен</a:t>
              </a:r>
              <a:r>
                <a:rPr b="1" lang="ru-RU" sz="1800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ие</a:t>
              </a:r>
              <a:endParaRPr b="1" sz="18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rtl="0" algn="just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600">
                <a:solidFill>
                  <a:schemeClr val="dk1"/>
                </a:solidFill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200">
                  <a:solidFill>
                    <a:schemeClr val="dk1"/>
                  </a:solidFill>
                </a:rPr>
                <a:t>Приложение позволяет пользователю облегчить жизнь и хранить все нужные документы для похода к врачу, контролировать все параметры и получать рекомендации по подходящим физическим нагрузкам, исходя из загруженных данных</a:t>
              </a:r>
              <a:endParaRPr b="1" sz="15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5" name="Google Shape;225;p8"/>
            <p:cNvSpPr txBox="1"/>
            <p:nvPr/>
          </p:nvSpPr>
          <p:spPr>
            <a:xfrm>
              <a:off x="14852662" y="1920895"/>
              <a:ext cx="3352800" cy="6084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8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1" i="0" lang="ru-RU" sz="1400" u="none" cap="none" strike="noStrike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8</a:t>
              </a:r>
              <a:r>
                <a:rPr b="1" i="0" lang="ru-RU" sz="1800" u="none" cap="none" strike="noStrike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. Ключевые метрики</a:t>
              </a:r>
              <a:endParaRPr b="1" i="0" sz="18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just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ru-RU" sz="1150">
                  <a:solidFill>
                    <a:schemeClr val="dk1"/>
                  </a:solidFill>
                  <a:highlight>
                    <a:srgbClr val="FFFFFF"/>
                  </a:highlight>
                </a:rPr>
                <a:t>Количество скачиваний; Количество компаний, желающих сотрудничать; Популярность среди аналогов; Скорость ответа на запрос чат-бота: 7 сек; Количество контролируемых параметров (около 9 для владельца браслета): шаги, вода, температура, давление, пульс, вес, рост, кислород, сон, не менее 5 для пользователя приложения; Количество параметров настройки приложения (возраст, вес, пол, имя, количество детей, уведомления, выбор </a:t>
              </a:r>
              <a:r>
                <a:rPr lang="ru-RU" sz="1150">
                  <a:solidFill>
                    <a:schemeClr val="dk1"/>
                  </a:solidFill>
                  <a:highlight>
                    <a:srgbClr val="FFFFFF"/>
                  </a:highlight>
                </a:rPr>
                <a:t>контролируемых</a:t>
              </a:r>
              <a:r>
                <a:rPr lang="ru-RU" sz="1150">
                  <a:solidFill>
                    <a:schemeClr val="dk1"/>
                  </a:solidFill>
                  <a:highlight>
                    <a:srgbClr val="FFFFFF"/>
                  </a:highlight>
                </a:rPr>
                <a:t> параметров, пакет функций.</a:t>
              </a:r>
              <a:endParaRPr b="0" i="0" sz="18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6" name="Google Shape;226;p8"/>
            <p:cNvSpPr txBox="1"/>
            <p:nvPr/>
          </p:nvSpPr>
          <p:spPr>
            <a:xfrm>
              <a:off x="8755630" y="1931794"/>
              <a:ext cx="6096000" cy="3277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8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1" i="0" lang="ru-RU" sz="1400" u="none" cap="none" strike="noStrike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3</a:t>
              </a:r>
              <a:r>
                <a:rPr b="1" i="0" lang="ru-RU" sz="1800" u="none" cap="none" strike="noStrike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. Уникальная ценность и скрытое преимущество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rtl="0" algn="l">
                <a:lnSpc>
                  <a:spcPct val="85000"/>
                </a:lnSpc>
                <a:spcBef>
                  <a:spcPts val="60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ru-RU" sz="1200">
                  <a:solidFill>
                    <a:schemeClr val="dk1"/>
                  </a:solidFill>
                </a:rPr>
                <a:t>- Отслеживание всех показателей здоровья в одном приложении, включая мониторинг, анализ и он-лайн диагностику;</a:t>
              </a:r>
              <a:br>
                <a:rPr lang="ru-RU" sz="1200">
                  <a:solidFill>
                    <a:schemeClr val="dk1"/>
                  </a:solidFill>
                </a:rPr>
              </a:br>
              <a:r>
                <a:rPr lang="ru-RU" sz="1200">
                  <a:solidFill>
                    <a:schemeClr val="dk1"/>
                  </a:solidFill>
                </a:rPr>
                <a:t> - Чат-бот - советчик и навигатор по приложению, который выдаёт рекомендации:</a:t>
              </a:r>
              <a:endParaRPr sz="1200">
                <a:solidFill>
                  <a:schemeClr val="dk1"/>
                </a:solidFill>
              </a:endParaRPr>
            </a:p>
            <a:p>
              <a:pPr indent="0" lvl="0" marL="0" rtl="0" algn="l">
                <a:lnSpc>
                  <a:spcPct val="8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ru-RU" sz="1200">
                  <a:solidFill>
                    <a:schemeClr val="dk1"/>
                  </a:solidFill>
                </a:rPr>
                <a:t>• лекарств при </a:t>
              </a:r>
              <a:r>
                <a:rPr lang="ru-RU" sz="1200">
                  <a:solidFill>
                    <a:schemeClr val="dk1"/>
                  </a:solidFill>
                </a:rPr>
                <a:t>введенных</a:t>
              </a:r>
              <a:r>
                <a:rPr lang="ru-RU" sz="1200">
                  <a:solidFill>
                    <a:schemeClr val="dk1"/>
                  </a:solidFill>
                </a:rPr>
                <a:t> симптомах;</a:t>
              </a:r>
              <a:endParaRPr sz="1200">
                <a:solidFill>
                  <a:schemeClr val="dk1"/>
                </a:solidFill>
              </a:endParaRPr>
            </a:p>
            <a:p>
              <a:pPr indent="0" lvl="0" marL="0" rtl="0" algn="l">
                <a:lnSpc>
                  <a:spcPct val="8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ru-RU" sz="1200">
                  <a:solidFill>
                    <a:schemeClr val="dk1"/>
                  </a:solidFill>
                </a:rPr>
                <a:t>• по занятию спортом, физкультурой, ЛФК;</a:t>
              </a:r>
              <a:endParaRPr sz="1200">
                <a:solidFill>
                  <a:schemeClr val="dk1"/>
                </a:solidFill>
              </a:endParaRPr>
            </a:p>
            <a:p>
              <a:pPr indent="0" lvl="0" marL="0" rtl="0" algn="l">
                <a:lnSpc>
                  <a:spcPct val="8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ru-RU" sz="1200">
                  <a:solidFill>
                    <a:schemeClr val="dk1"/>
                  </a:solidFill>
                </a:rPr>
                <a:t>- Хранение документов н</a:t>
              </a:r>
              <a:r>
                <a:rPr lang="ru-RU" sz="1200">
                  <a:solidFill>
                    <a:schemeClr val="dk1"/>
                  </a:solidFill>
                </a:rPr>
                <a:t>еобходимых для приема врача </a:t>
              </a:r>
              <a:r>
                <a:rPr lang="ru-RU" sz="1200">
                  <a:solidFill>
                    <a:schemeClr val="dk1"/>
                  </a:solidFill>
                </a:rPr>
                <a:t>в электронном виде, н;</a:t>
              </a:r>
              <a:endParaRPr sz="1200">
                <a:solidFill>
                  <a:schemeClr val="dk1"/>
                </a:solidFill>
              </a:endParaRPr>
            </a:p>
            <a:p>
              <a:pPr indent="0" lvl="0" marL="0" rtl="0" algn="just">
                <a:lnSpc>
                  <a:spcPct val="8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Font typeface="Arial"/>
                <a:buNone/>
              </a:pPr>
              <a:r>
                <a:rPr lang="ru-RU" sz="1200">
                  <a:solidFill>
                    <a:schemeClr val="dk1"/>
                  </a:solidFill>
                </a:rPr>
                <a:t>- Тревожная кнопка (вызов врача).</a:t>
              </a:r>
              <a:endParaRPr sz="1750">
                <a:solidFill>
                  <a:schemeClr val="dk1"/>
                </a:solidFill>
                <a:highlight>
                  <a:srgbClr val="FFFFFF"/>
                </a:highlight>
              </a:endParaRPr>
            </a:p>
          </p:txBody>
        </p:sp>
        <p:sp>
          <p:nvSpPr>
            <p:cNvPr id="227" name="Google Shape;227;p8"/>
            <p:cNvSpPr txBox="1"/>
            <p:nvPr/>
          </p:nvSpPr>
          <p:spPr>
            <a:xfrm>
              <a:off x="11728449" y="2073276"/>
              <a:ext cx="3013500" cy="547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8" name="Google Shape;228;p8"/>
            <p:cNvSpPr txBox="1"/>
            <p:nvPr/>
          </p:nvSpPr>
          <p:spPr>
            <a:xfrm>
              <a:off x="8756652" y="5341417"/>
              <a:ext cx="6096000" cy="286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1" i="0" lang="ru-RU" sz="1400" u="none" cap="none" strike="noStrike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5</a:t>
              </a:r>
              <a:r>
                <a:rPr b="1" i="0" lang="ru-RU" sz="1800" u="none" cap="none" strike="noStrike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. Каналы распространения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just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ru-RU" sz="1450">
                  <a:solidFill>
                    <a:schemeClr val="dk1"/>
                  </a:solidFill>
                </a:rPr>
                <a:t>Презентация приложения на акселераторе ПГУ "НЕЙРОБУМ"; Сотрудничество с блогерами; Реклама в социальных сетях; Рекламные видеоролики на телевидении и на платформах для просмотра фильмов; Сотрудничество с мед. учреждениями и спортивными залами/тренерами.</a:t>
              </a:r>
              <a:endParaRPr b="0" i="0" sz="27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9" name="Google Shape;229;p8"/>
            <p:cNvSpPr txBox="1"/>
            <p:nvPr/>
          </p:nvSpPr>
          <p:spPr>
            <a:xfrm>
              <a:off x="5027338" y="5220013"/>
              <a:ext cx="3729300" cy="3163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8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b="1" i="0" lang="ru-RU" sz="1800" u="none" cap="none" strike="noStrike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1. Сегмент потребителей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rtl="0" algn="l">
                <a:lnSpc>
                  <a:spcPct val="8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ru-RU" sz="1200">
                  <a:solidFill>
                    <a:schemeClr val="dk1"/>
                  </a:solidFill>
                </a:rPr>
                <a:t>1) Спортсмены и люди, ведущие активный образ жизни;</a:t>
              </a:r>
              <a:br>
                <a:rPr lang="ru-RU" sz="1200">
                  <a:solidFill>
                    <a:schemeClr val="dk1"/>
                  </a:solidFill>
                </a:rPr>
              </a:br>
              <a:r>
                <a:rPr lang="ru-RU" sz="1200">
                  <a:solidFill>
                    <a:schemeClr val="dk1"/>
                  </a:solidFill>
                </a:rPr>
                <a:t> 2) Люди от 16 до 60 лет, заботящиеся о </a:t>
              </a:r>
              <a:r>
                <a:rPr lang="ru-RU" sz="1200">
                  <a:solidFill>
                    <a:schemeClr val="dk1"/>
                  </a:solidFill>
                </a:rPr>
                <a:t>своем</a:t>
              </a:r>
              <a:r>
                <a:rPr lang="ru-RU" sz="1200">
                  <a:solidFill>
                    <a:schemeClr val="dk1"/>
                  </a:solidFill>
                </a:rPr>
                <a:t> здоровье;</a:t>
              </a:r>
              <a:br>
                <a:rPr lang="ru-RU" sz="1200">
                  <a:solidFill>
                    <a:schemeClr val="dk1"/>
                  </a:solidFill>
                </a:rPr>
              </a:br>
              <a:r>
                <a:rPr lang="ru-RU" sz="1200">
                  <a:solidFill>
                    <a:schemeClr val="dk1"/>
                  </a:solidFill>
                </a:rPr>
                <a:t> 3) Часто болеющие люди;</a:t>
              </a:r>
              <a:br>
                <a:rPr lang="ru-RU" sz="1200">
                  <a:solidFill>
                    <a:schemeClr val="dk1"/>
                  </a:solidFill>
                </a:rPr>
              </a:br>
              <a:r>
                <a:rPr lang="ru-RU" sz="1200">
                  <a:solidFill>
                    <a:schemeClr val="dk1"/>
                  </a:solidFill>
                </a:rPr>
                <a:t> 4) Дети людей пожилого возраста, заботящиеся о здоровье своих родителей.</a:t>
              </a:r>
              <a:endParaRPr sz="1200">
                <a:solidFill>
                  <a:schemeClr val="dk1"/>
                </a:solidFill>
              </a:endParaRPr>
            </a:p>
            <a:p>
              <a:pPr indent="0" lvl="0" marL="0" marR="0" rtl="0" algn="l">
                <a:lnSpc>
                  <a:spcPct val="8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ru-RU" sz="1200">
                  <a:solidFill>
                    <a:schemeClr val="dk1"/>
                  </a:solidFill>
                </a:rPr>
                <a:t>5) Родители детей, в возрасте до 16 лет</a:t>
              </a:r>
              <a:endParaRPr sz="1700">
                <a:solidFill>
                  <a:srgbClr val="1F1F1F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30" name="Google Shape;230;p8"/>
            <p:cNvSpPr txBox="1"/>
            <p:nvPr/>
          </p:nvSpPr>
          <p:spPr>
            <a:xfrm>
              <a:off x="2050009" y="8321659"/>
              <a:ext cx="8295000" cy="1860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b="1" i="0" lang="ru-RU" sz="1800" u="none" cap="none" strike="noStrike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7. Структура расходов</a:t>
              </a:r>
              <a:endParaRPr/>
            </a:p>
            <a:p>
              <a:pPr indent="0" lvl="0" marL="0" marR="0" rtl="0" algn="just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ru-RU" sz="1150">
                  <a:solidFill>
                    <a:schemeClr val="dk1"/>
                  </a:solidFill>
                  <a:highlight>
                    <a:srgbClr val="FFFFFF"/>
                  </a:highlight>
                </a:rPr>
                <a:t>Постоянные: ФОТ; Аренда облачного сервера  для хранения данных и вычислительных процессов; Обновление приложения, обучение ИИ Аренда офиса; Реклама. </a:t>
              </a:r>
              <a:endParaRPr sz="1150">
                <a:solidFill>
                  <a:schemeClr val="dk1"/>
                </a:solidFill>
                <a:highlight>
                  <a:srgbClr val="FFFFFF"/>
                </a:highlight>
              </a:endParaRPr>
            </a:p>
            <a:p>
              <a:pPr indent="0" lvl="0" marL="0" marR="0" rtl="0" algn="just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ru-RU" sz="1150">
                  <a:solidFill>
                    <a:schemeClr val="dk1"/>
                  </a:solidFill>
                  <a:highlight>
                    <a:srgbClr val="FFFFFF"/>
                  </a:highlight>
                </a:rPr>
                <a:t>Переменные: Налог на доход; ФОТ (заработная плата сотрудников техподдержки с отчислениями).</a:t>
              </a:r>
              <a:endParaRPr/>
            </a:p>
          </p:txBody>
        </p:sp>
        <p:sp>
          <p:nvSpPr>
            <p:cNvPr id="231" name="Google Shape;231;p8"/>
            <p:cNvSpPr txBox="1"/>
            <p:nvPr/>
          </p:nvSpPr>
          <p:spPr>
            <a:xfrm>
              <a:off x="10347077" y="8380637"/>
              <a:ext cx="7859400" cy="1989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1" i="0" lang="ru-RU" sz="1400" u="none" cap="none" strike="noStrike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6</a:t>
              </a:r>
              <a:r>
                <a:rPr b="1" i="0" lang="ru-RU" sz="1800" u="none" cap="none" strike="noStrike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. Потоки доходов</a:t>
              </a:r>
              <a:endParaRPr/>
            </a:p>
            <a:p>
              <a:pPr indent="0" lvl="0" marL="0" rtl="0" algn="l">
                <a:lnSpc>
                  <a:spcPct val="107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ru-RU" sz="1500">
                  <a:solidFill>
                    <a:schemeClr val="dk1"/>
                  </a:solidFill>
                </a:rPr>
                <a:t>Платные услуги (подписка с дополнительными функциями);</a:t>
              </a:r>
              <a:endParaRPr sz="1500">
                <a:solidFill>
                  <a:schemeClr val="dk1"/>
                </a:solidFill>
              </a:endParaRPr>
            </a:p>
            <a:p>
              <a:pPr indent="0" lvl="0" marL="0" rtl="0" algn="l">
                <a:lnSpc>
                  <a:spcPct val="107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ru-RU" sz="1500">
                  <a:solidFill>
                    <a:schemeClr val="dk1"/>
                  </a:solidFill>
                </a:rPr>
                <a:t>Продажа умных браслетов;</a:t>
              </a:r>
              <a:endParaRPr sz="1500">
                <a:solidFill>
                  <a:schemeClr val="dk1"/>
                </a:solidFill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ru-RU" sz="1500">
                  <a:solidFill>
                    <a:schemeClr val="dk1"/>
                  </a:solidFill>
                </a:rPr>
                <a:t>Реклама от партнеров</a:t>
              </a:r>
              <a:endParaRPr sz="2050">
                <a:solidFill>
                  <a:schemeClr val="dk1"/>
                </a:solidFill>
                <a:highlight>
                  <a:srgbClr val="FFFFFF"/>
                </a:highlight>
              </a:endParaRPr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9"/>
          <p:cNvSpPr txBox="1"/>
          <p:nvPr/>
        </p:nvSpPr>
        <p:spPr>
          <a:xfrm>
            <a:off x="360040" y="332656"/>
            <a:ext cx="8472264" cy="49944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925">
            <a:spAutoFit/>
          </a:bodyPr>
          <a:lstStyle/>
          <a:p>
            <a:pPr indent="0" lvl="0" marL="770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b="1" i="0" lang="ru-RU" sz="32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ФИНАНСОВЫЕ ПОКАЗАТЕЛИ ПРОЕКТА</a:t>
            </a:r>
            <a:endParaRPr/>
          </a:p>
        </p:txBody>
      </p:sp>
      <p:pic>
        <p:nvPicPr>
          <p:cNvPr id="237" name="Google Shape;237;p9"/>
          <p:cNvPicPr preferRelativeResize="0"/>
          <p:nvPr/>
        </p:nvPicPr>
        <p:blipFill rotWithShape="1">
          <a:blip r:embed="rId3">
            <a:alphaModFix/>
          </a:blip>
          <a:srcRect b="26285" l="23167" r="27444" t="1600"/>
          <a:stretch/>
        </p:blipFill>
        <p:spPr>
          <a:xfrm>
            <a:off x="194300" y="1026875"/>
            <a:ext cx="4539122" cy="4767079"/>
          </a:xfrm>
          <a:prstGeom prst="rect">
            <a:avLst/>
          </a:prstGeom>
          <a:noFill/>
          <a:ln>
            <a:noFill/>
          </a:ln>
        </p:spPr>
      </p:pic>
      <p:sp>
        <p:nvSpPr>
          <p:cNvPr id="238" name="Google Shape;238;p9"/>
          <p:cNvSpPr txBox="1"/>
          <p:nvPr/>
        </p:nvSpPr>
        <p:spPr>
          <a:xfrm>
            <a:off x="194300" y="5654675"/>
            <a:ext cx="45390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100">
                <a:solidFill>
                  <a:schemeClr val="dk1"/>
                </a:solidFill>
              </a:rPr>
              <a:t>Инвестиционные расходы:</a:t>
            </a:r>
            <a:r>
              <a:rPr lang="ru-RU" sz="2100">
                <a:solidFill>
                  <a:schemeClr val="dk1"/>
                </a:solidFill>
              </a:rPr>
              <a:t> </a:t>
            </a:r>
            <a:endParaRPr sz="2100">
              <a:solidFill>
                <a:schemeClr val="dk1"/>
              </a:solidFill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100">
                <a:solidFill>
                  <a:schemeClr val="dk1"/>
                </a:solidFill>
              </a:rPr>
              <a:t>28 520 тыс. руб.</a:t>
            </a:r>
            <a:endParaRPr sz="2100">
              <a:solidFill>
                <a:schemeClr val="dk1"/>
              </a:solidFill>
            </a:endParaRPr>
          </a:p>
        </p:txBody>
      </p:sp>
      <p:graphicFrame>
        <p:nvGraphicFramePr>
          <p:cNvPr id="239" name="Google Shape;239;p9"/>
          <p:cNvGraphicFramePr/>
          <p:nvPr/>
        </p:nvGraphicFramePr>
        <p:xfrm>
          <a:off x="4932900" y="11948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{D4AD335C-8EBA-43D2-953C-281CFF010286}</a:tableStyleId>
              </a:tblPr>
              <a:tblGrid>
                <a:gridCol w="3899400"/>
                <a:gridCol w="2407200"/>
              </a:tblGrid>
              <a:tr h="8476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ru-RU" sz="2300">
                          <a:solidFill>
                            <a:schemeClr val="dk1"/>
                          </a:solidFill>
                        </a:rPr>
                        <a:t>Постоянные расходы</a:t>
                      </a:r>
                      <a:endParaRPr/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ru-RU" sz="2300">
                          <a:solidFill>
                            <a:schemeClr val="dk1"/>
                          </a:solidFill>
                        </a:rPr>
                        <a:t>1 960 тыс. руб. / мес.</a:t>
                      </a:r>
                      <a:endParaRPr/>
                    </a:p>
                  </a:txBody>
                  <a:tcPr marT="91425" marB="91425" marR="91425" marL="91425" anchor="ctr"/>
                </a:tc>
              </a:tr>
              <a:tr h="8476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ru-RU" sz="2300">
                          <a:solidFill>
                            <a:schemeClr val="dk1"/>
                          </a:solidFill>
                        </a:rPr>
                        <a:t>Переменные расходы на одного пользователя</a:t>
                      </a:r>
                      <a:endParaRPr/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120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2300">
                          <a:solidFill>
                            <a:schemeClr val="dk1"/>
                          </a:solidFill>
                        </a:rPr>
                        <a:t>18,5 руб. / мес</a:t>
                      </a:r>
                      <a:endParaRPr/>
                    </a:p>
                  </a:txBody>
                  <a:tcPr marT="91425" marB="91425" marR="91425" marL="91425" anchor="ctr"/>
                </a:tc>
              </a:tr>
              <a:tr h="8476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ru-RU" sz="2300">
                          <a:solidFill>
                            <a:schemeClr val="dk1"/>
                          </a:solidFill>
                        </a:rPr>
                        <a:t>Точка безубыточности</a:t>
                      </a:r>
                      <a:endParaRPr/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120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2300">
                          <a:solidFill>
                            <a:schemeClr val="dk1"/>
                          </a:solidFill>
                        </a:rPr>
                        <a:t>24 049 подписчиков</a:t>
                      </a:r>
                      <a:endParaRPr/>
                    </a:p>
                  </a:txBody>
                  <a:tcPr marT="91425" marB="91425" marR="91425" marL="91425" anchor="ctr"/>
                </a:tc>
              </a:tr>
              <a:tr h="8476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ru-RU" sz="2300">
                          <a:solidFill>
                            <a:schemeClr val="dk1"/>
                          </a:solidFill>
                        </a:rPr>
                        <a:t>Количество подписчиков в первый год</a:t>
                      </a:r>
                      <a:endParaRPr/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300">
                          <a:solidFill>
                            <a:schemeClr val="dk1"/>
                          </a:solidFill>
                        </a:rPr>
                        <a:t>285 тыс. чел.</a:t>
                      </a:r>
                      <a:endParaRPr/>
                    </a:p>
                  </a:txBody>
                  <a:tcPr marT="91425" marB="91425" marR="91425" marL="91425" anchor="ctr"/>
                </a:tc>
              </a:tr>
              <a:tr h="8476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ru-RU" sz="2300">
                          <a:solidFill>
                            <a:schemeClr val="dk1"/>
                          </a:solidFill>
                        </a:rPr>
                        <a:t>Срок окупаемости проекта</a:t>
                      </a:r>
                      <a:endParaRPr/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120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2300">
                          <a:solidFill>
                            <a:schemeClr val="dk1"/>
                          </a:solidFill>
                        </a:rPr>
                        <a:t>4 мес.</a:t>
                      </a:r>
                      <a:endParaRPr/>
                    </a:p>
                  </a:txBody>
                  <a:tcPr marT="91425" marB="91425" marR="91425" marL="91425" anchor="ctr"/>
                </a:tc>
              </a:tr>
              <a:tr h="8476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ru-RU" sz="2300">
                          <a:solidFill>
                            <a:schemeClr val="dk1"/>
                          </a:solidFill>
                        </a:rPr>
                        <a:t>Потенциальная прибыль по итогу 12 мес.</a:t>
                      </a:r>
                      <a:endParaRPr/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120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2300">
                          <a:solidFill>
                            <a:schemeClr val="dk1"/>
                          </a:solidFill>
                        </a:rPr>
                        <a:t>150 762                тыс. руб.</a:t>
                      </a:r>
                      <a:endParaRPr/>
                    </a:p>
                  </a:txBody>
                  <a:tcPr marT="91425" marB="91425" marR="91425" marL="91425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10"/>
          <p:cNvSpPr txBox="1"/>
          <p:nvPr/>
        </p:nvSpPr>
        <p:spPr>
          <a:xfrm>
            <a:off x="360040" y="332656"/>
            <a:ext cx="8472264" cy="49944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925">
            <a:spAutoFit/>
          </a:bodyPr>
          <a:lstStyle/>
          <a:p>
            <a:pPr indent="0" lvl="0" marL="770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b="1" i="0" lang="ru-RU" sz="32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НАША КОМАНДА</a:t>
            </a:r>
            <a:endParaRPr/>
          </a:p>
        </p:txBody>
      </p:sp>
      <p:sp>
        <p:nvSpPr>
          <p:cNvPr id="245" name="Google Shape;245;p10"/>
          <p:cNvSpPr txBox="1"/>
          <p:nvPr/>
        </p:nvSpPr>
        <p:spPr>
          <a:xfrm>
            <a:off x="360049" y="1634400"/>
            <a:ext cx="4599000" cy="3016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-RU" sz="2000"/>
              <a:t>Щипинова Каролина Дмитриевна - Лидер</a:t>
            </a:r>
            <a:endParaRPr sz="20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-RU" sz="2000"/>
              <a:t>Агаджанова Эмма Левоновна</a:t>
            </a:r>
            <a:endParaRPr sz="20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-RU" sz="2000"/>
              <a:t>Акиева Салима Эдуардовна</a:t>
            </a:r>
            <a:endParaRPr sz="20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-RU" sz="2000"/>
              <a:t>Голунова Дарья Александровна</a:t>
            </a:r>
            <a:endParaRPr sz="20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-RU" sz="2000"/>
              <a:t>Коптяева Мария Викторовна</a:t>
            </a:r>
            <a:endParaRPr sz="2000"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ru-RU" sz="2000"/>
              <a:t>Султанова Алевтина Сергеевна</a:t>
            </a:r>
            <a:endParaRPr sz="2000"/>
          </a:p>
        </p:txBody>
      </p:sp>
      <p:pic>
        <p:nvPicPr>
          <p:cNvPr id="246" name="Google Shape;246;p10"/>
          <p:cNvPicPr preferRelativeResize="0"/>
          <p:nvPr/>
        </p:nvPicPr>
        <p:blipFill rotWithShape="1">
          <a:blip r:embed="rId3">
            <a:alphaModFix/>
          </a:blip>
          <a:srcRect b="335057" l="365344" r="-413954" t="-383667"/>
          <a:stretch/>
        </p:blipFill>
        <p:spPr>
          <a:xfrm>
            <a:off x="6056150" y="956712"/>
            <a:ext cx="3995900" cy="4944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7" name="Google Shape;247;p1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flipH="1">
            <a:off x="5722476" y="174825"/>
            <a:ext cx="5030999" cy="62254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2" name="Google Shape;252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6405" y="0"/>
            <a:ext cx="12208405" cy="6867228"/>
          </a:xfrm>
          <a:prstGeom prst="rect">
            <a:avLst/>
          </a:prstGeom>
          <a:noFill/>
          <a:ln>
            <a:noFill/>
          </a:ln>
        </p:spPr>
      </p:pic>
      <p:sp>
        <p:nvSpPr>
          <p:cNvPr id="253" name="Google Shape;253;p11"/>
          <p:cNvSpPr txBox="1"/>
          <p:nvPr/>
        </p:nvSpPr>
        <p:spPr>
          <a:xfrm>
            <a:off x="360040" y="130754"/>
            <a:ext cx="9205343" cy="83099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4800" u="none" cap="none" strike="noStrik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Будем на связи!</a:t>
            </a:r>
            <a:endParaRPr b="1" i="0" sz="4800" u="none" cap="none" strike="noStrike">
              <a:solidFill>
                <a:srgbClr val="8F00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4" name="Google Shape;254;p11"/>
          <p:cNvSpPr txBox="1"/>
          <p:nvPr/>
        </p:nvSpPr>
        <p:spPr>
          <a:xfrm>
            <a:off x="3301584" y="3248081"/>
            <a:ext cx="6663126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55" name="Google Shape;255;p1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819934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6" name="Google Shape;256;p1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0229203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7" name="Google Shape;257;p1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9110621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8" name="Google Shape;258;p11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9036872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9" name="Google Shape;259;p11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6818145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0" name="Google Shape;260;p11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5708781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1" name="Google Shape;261;p11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5754875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2" name="Google Shape;262;p11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4636293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3" name="Google Shape;263;p11"/>
          <p:cNvPicPr preferRelativeResize="0"/>
          <p:nvPr/>
        </p:nvPicPr>
        <p:blipFill rotWithShape="1">
          <a:blip r:embed="rId12">
            <a:alphaModFix/>
          </a:blip>
          <a:srcRect b="0" l="0" r="0" t="0"/>
          <a:stretch/>
        </p:blipFill>
        <p:spPr>
          <a:xfrm>
            <a:off x="2380691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4" name="Google Shape;264;p11"/>
          <p:cNvPicPr preferRelativeResize="0"/>
          <p:nvPr/>
        </p:nvPicPr>
        <p:blipFill rotWithShape="1">
          <a:blip r:embed="rId13">
            <a:alphaModFix/>
          </a:blip>
          <a:srcRect b="0" l="0" r="0" t="0"/>
          <a:stretch/>
        </p:blipFill>
        <p:spPr>
          <a:xfrm>
            <a:off x="2399129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5" name="Google Shape;265;p11"/>
          <p:cNvPicPr preferRelativeResize="0"/>
          <p:nvPr/>
        </p:nvPicPr>
        <p:blipFill rotWithShape="1">
          <a:blip r:embed="rId14">
            <a:alphaModFix/>
          </a:blip>
          <a:srcRect b="0" l="0" r="0" t="0"/>
          <a:stretch/>
        </p:blipFill>
        <p:spPr>
          <a:xfrm>
            <a:off x="166432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6" name="Google Shape;266;p11"/>
          <p:cNvPicPr preferRelativeResize="0"/>
          <p:nvPr/>
        </p:nvPicPr>
        <p:blipFill rotWithShape="1">
          <a:blip r:embed="rId15">
            <a:alphaModFix/>
          </a:blip>
          <a:srcRect b="0" l="0" r="0" t="0"/>
          <a:stretch/>
        </p:blipFill>
        <p:spPr>
          <a:xfrm>
            <a:off x="1280547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7" name="Google Shape;267;p11"/>
          <p:cNvPicPr preferRelativeResize="0"/>
          <p:nvPr/>
        </p:nvPicPr>
        <p:blipFill rotWithShape="1">
          <a:blip r:embed="rId16">
            <a:alphaModFix/>
          </a:blip>
          <a:srcRect b="0" l="0" r="0" t="0"/>
          <a:stretch/>
        </p:blipFill>
        <p:spPr>
          <a:xfrm>
            <a:off x="11347789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8" name="Google Shape;268;p11"/>
          <p:cNvPicPr preferRelativeResize="0"/>
          <p:nvPr/>
        </p:nvPicPr>
        <p:blipFill rotWithShape="1">
          <a:blip r:embed="rId17">
            <a:alphaModFix/>
          </a:blip>
          <a:srcRect b="0" l="0" r="0" t="0"/>
          <a:stretch/>
        </p:blipFill>
        <p:spPr>
          <a:xfrm>
            <a:off x="7927508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9" name="Google Shape;269;p11"/>
          <p:cNvPicPr preferRelativeResize="0"/>
          <p:nvPr/>
        </p:nvPicPr>
        <p:blipFill rotWithShape="1">
          <a:blip r:embed="rId18">
            <a:alphaModFix/>
          </a:blip>
          <a:srcRect b="0" l="0" r="0" t="0"/>
          <a:stretch/>
        </p:blipFill>
        <p:spPr>
          <a:xfrm>
            <a:off x="4599417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0" name="Google Shape;270;p11"/>
          <p:cNvPicPr preferRelativeResize="0"/>
          <p:nvPr/>
        </p:nvPicPr>
        <p:blipFill rotWithShape="1">
          <a:blip r:embed="rId19">
            <a:alphaModFix/>
          </a:blip>
          <a:srcRect b="0" l="0" r="0" t="0"/>
          <a:stretch/>
        </p:blipFill>
        <p:spPr>
          <a:xfrm>
            <a:off x="7992039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1" name="Google Shape;271;p11"/>
          <p:cNvPicPr preferRelativeResize="0"/>
          <p:nvPr/>
        </p:nvPicPr>
        <p:blipFill rotWithShape="1">
          <a:blip r:embed="rId20">
            <a:alphaModFix/>
          </a:blip>
          <a:srcRect b="0" l="0" r="0" t="0"/>
          <a:stretch/>
        </p:blipFill>
        <p:spPr>
          <a:xfrm>
            <a:off x="6873457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2" name="Google Shape;272;p11"/>
          <p:cNvPicPr preferRelativeResize="0"/>
          <p:nvPr/>
        </p:nvPicPr>
        <p:blipFill rotWithShape="1">
          <a:blip r:embed="rId21">
            <a:alphaModFix/>
          </a:blip>
          <a:srcRect b="0" l="0" r="0" t="0"/>
          <a:stretch/>
        </p:blipFill>
        <p:spPr>
          <a:xfrm>
            <a:off x="3517711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3" name="Google Shape;273;p11"/>
          <p:cNvPicPr preferRelativeResize="0"/>
          <p:nvPr/>
        </p:nvPicPr>
        <p:blipFill rotWithShape="1">
          <a:blip r:embed="rId22">
            <a:alphaModFix/>
          </a:blip>
          <a:srcRect b="0" l="0" r="0" t="0"/>
          <a:stretch/>
        </p:blipFill>
        <p:spPr>
          <a:xfrm>
            <a:off x="3490054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4" name="Google Shape;274;p11"/>
          <p:cNvPicPr preferRelativeResize="0"/>
          <p:nvPr/>
        </p:nvPicPr>
        <p:blipFill rotWithShape="1">
          <a:blip r:embed="rId23">
            <a:alphaModFix/>
          </a:blip>
          <a:srcRect b="0" l="0" r="0" t="0"/>
          <a:stretch/>
        </p:blipFill>
        <p:spPr>
          <a:xfrm>
            <a:off x="1271328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5" name="Google Shape;275;p11"/>
          <p:cNvPicPr preferRelativeResize="0"/>
          <p:nvPr/>
        </p:nvPicPr>
        <p:blipFill rotWithShape="1">
          <a:blip r:embed="rId24">
            <a:alphaModFix/>
          </a:blip>
          <a:srcRect b="0" l="0" r="0" t="0"/>
          <a:stretch/>
        </p:blipFill>
        <p:spPr>
          <a:xfrm>
            <a:off x="161965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6" name="Google Shape;276;p11"/>
          <p:cNvPicPr preferRelativeResize="0"/>
          <p:nvPr/>
        </p:nvPicPr>
        <p:blipFill rotWithShape="1">
          <a:blip r:embed="rId25">
            <a:alphaModFix/>
          </a:blip>
          <a:srcRect b="0" l="0" r="0" t="0"/>
          <a:stretch/>
        </p:blipFill>
        <p:spPr>
          <a:xfrm>
            <a:off x="1275349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7" name="Google Shape;277;p11"/>
          <p:cNvPicPr preferRelativeResize="0"/>
          <p:nvPr/>
        </p:nvPicPr>
        <p:blipFill rotWithShape="1">
          <a:blip r:embed="rId26">
            <a:alphaModFix/>
          </a:blip>
          <a:srcRect b="0" l="0" r="0" t="0"/>
          <a:stretch/>
        </p:blipFill>
        <p:spPr>
          <a:xfrm>
            <a:off x="10146685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8" name="Google Shape;278;p11"/>
          <p:cNvPicPr preferRelativeResize="0"/>
          <p:nvPr/>
        </p:nvPicPr>
        <p:blipFill rotWithShape="1">
          <a:blip r:embed="rId27">
            <a:alphaModFix/>
          </a:blip>
          <a:srcRect b="0" l="0" r="0" t="0"/>
          <a:stretch/>
        </p:blipFill>
        <p:spPr>
          <a:xfrm>
            <a:off x="11255600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9" name="Google Shape;279;p11"/>
          <p:cNvPicPr preferRelativeResize="0"/>
          <p:nvPr/>
        </p:nvPicPr>
        <p:blipFill rotWithShape="1">
          <a:blip r:embed="rId28">
            <a:alphaModFix/>
          </a:blip>
          <a:srcRect b="0" l="0" r="0" t="0"/>
          <a:stretch/>
        </p:blipFill>
        <p:spPr>
          <a:xfrm>
            <a:off x="7928851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0" name="Google Shape;280;p11"/>
          <p:cNvPicPr preferRelativeResize="0"/>
          <p:nvPr/>
        </p:nvPicPr>
        <p:blipFill rotWithShape="1">
          <a:blip r:embed="rId29">
            <a:alphaModFix/>
          </a:blip>
          <a:srcRect b="0" l="0" r="0" t="0"/>
          <a:stretch/>
        </p:blipFill>
        <p:spPr>
          <a:xfrm>
            <a:off x="10146236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1" name="Google Shape;281;p11"/>
          <p:cNvPicPr preferRelativeResize="0"/>
          <p:nvPr/>
        </p:nvPicPr>
        <p:blipFill rotWithShape="1">
          <a:blip r:embed="rId30">
            <a:alphaModFix/>
          </a:blip>
          <a:srcRect b="0" l="0" r="0" t="0"/>
          <a:stretch/>
        </p:blipFill>
        <p:spPr>
          <a:xfrm>
            <a:off x="6819934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2" name="Google Shape;282;p11"/>
          <p:cNvPicPr preferRelativeResize="0"/>
          <p:nvPr/>
        </p:nvPicPr>
        <p:blipFill rotWithShape="1">
          <a:blip r:embed="rId31">
            <a:alphaModFix/>
          </a:blip>
          <a:srcRect b="0" l="0" r="0" t="0"/>
          <a:stretch/>
        </p:blipFill>
        <p:spPr>
          <a:xfrm>
            <a:off x="5711017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3" name="Google Shape;283;p11"/>
          <p:cNvPicPr preferRelativeResize="0"/>
          <p:nvPr/>
        </p:nvPicPr>
        <p:blipFill rotWithShape="1">
          <a:blip r:embed="rId32">
            <a:alphaModFix/>
          </a:blip>
          <a:srcRect b="0" l="0" r="0" t="0"/>
          <a:stretch/>
        </p:blipFill>
        <p:spPr>
          <a:xfrm>
            <a:off x="4602100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4" name="Google Shape;284;p11"/>
          <p:cNvPicPr preferRelativeResize="0"/>
          <p:nvPr/>
        </p:nvPicPr>
        <p:blipFill rotWithShape="1">
          <a:blip r:embed="rId33">
            <a:alphaModFix/>
          </a:blip>
          <a:srcRect b="0" l="0" r="0" t="0"/>
          <a:stretch/>
        </p:blipFill>
        <p:spPr>
          <a:xfrm>
            <a:off x="3493183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5" name="Google Shape;285;p11"/>
          <p:cNvPicPr preferRelativeResize="0"/>
          <p:nvPr/>
        </p:nvPicPr>
        <p:blipFill rotWithShape="1">
          <a:blip r:embed="rId34">
            <a:alphaModFix/>
          </a:blip>
          <a:srcRect b="0" l="0" r="0" t="0"/>
          <a:stretch/>
        </p:blipFill>
        <p:spPr>
          <a:xfrm>
            <a:off x="3493183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6" name="Google Shape;286;p11"/>
          <p:cNvPicPr preferRelativeResize="0"/>
          <p:nvPr/>
        </p:nvPicPr>
        <p:blipFill rotWithShape="1">
          <a:blip r:embed="rId35">
            <a:alphaModFix/>
          </a:blip>
          <a:srcRect b="0" l="0" r="0" t="0"/>
          <a:stretch/>
        </p:blipFill>
        <p:spPr>
          <a:xfrm>
            <a:off x="1275349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7" name="Google Shape;287;p11"/>
          <p:cNvPicPr preferRelativeResize="0"/>
          <p:nvPr/>
        </p:nvPicPr>
        <p:blipFill rotWithShape="1">
          <a:blip r:embed="rId36">
            <a:alphaModFix/>
          </a:blip>
          <a:srcRect b="0" l="0" r="0" t="0"/>
          <a:stretch/>
        </p:blipFill>
        <p:spPr>
          <a:xfrm>
            <a:off x="166432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8" name="Google Shape;288;p11"/>
          <p:cNvPicPr preferRelativeResize="0"/>
          <p:nvPr/>
        </p:nvPicPr>
        <p:blipFill rotWithShape="1">
          <a:blip r:embed="rId37">
            <a:alphaModFix/>
          </a:blip>
          <a:srcRect b="0" l="0" r="0" t="0"/>
          <a:stretch/>
        </p:blipFill>
        <p:spPr>
          <a:xfrm>
            <a:off x="9037768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9" name="Google Shape;289;p11"/>
          <p:cNvPicPr preferRelativeResize="0"/>
          <p:nvPr/>
        </p:nvPicPr>
        <p:blipFill rotWithShape="1">
          <a:blip r:embed="rId38">
            <a:alphaModFix/>
          </a:blip>
          <a:srcRect b="0" l="0" r="0" t="0"/>
          <a:stretch/>
        </p:blipFill>
        <p:spPr>
          <a:xfrm>
            <a:off x="11255598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0" name="Google Shape;290;p11"/>
          <p:cNvPicPr preferRelativeResize="0"/>
          <p:nvPr/>
        </p:nvPicPr>
        <p:blipFill rotWithShape="1">
          <a:blip r:embed="rId39">
            <a:alphaModFix/>
          </a:blip>
          <a:srcRect b="0" l="0" r="0" t="0"/>
          <a:stretch/>
        </p:blipFill>
        <p:spPr>
          <a:xfrm>
            <a:off x="11255598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1" name="Google Shape;291;p11"/>
          <p:cNvPicPr preferRelativeResize="0"/>
          <p:nvPr/>
        </p:nvPicPr>
        <p:blipFill rotWithShape="1">
          <a:blip r:embed="rId40">
            <a:alphaModFix/>
          </a:blip>
          <a:srcRect b="0" l="0" r="0" t="0"/>
          <a:stretch/>
        </p:blipFill>
        <p:spPr>
          <a:xfrm>
            <a:off x="10146685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2" name="Google Shape;292;p11"/>
          <p:cNvPicPr preferRelativeResize="0"/>
          <p:nvPr/>
        </p:nvPicPr>
        <p:blipFill rotWithShape="1">
          <a:blip r:embed="rId41">
            <a:alphaModFix/>
          </a:blip>
          <a:srcRect b="0" l="0" r="0" t="0"/>
          <a:stretch/>
        </p:blipFill>
        <p:spPr>
          <a:xfrm>
            <a:off x="7928851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3" name="Google Shape;293;p11"/>
          <p:cNvPicPr preferRelativeResize="0"/>
          <p:nvPr/>
        </p:nvPicPr>
        <p:blipFill rotWithShape="1">
          <a:blip r:embed="rId42">
            <a:alphaModFix/>
          </a:blip>
          <a:srcRect b="0" l="0" r="0" t="0"/>
          <a:stretch/>
        </p:blipFill>
        <p:spPr>
          <a:xfrm>
            <a:off x="9037768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4" name="Google Shape;294;p11"/>
          <p:cNvPicPr preferRelativeResize="0"/>
          <p:nvPr/>
        </p:nvPicPr>
        <p:blipFill rotWithShape="1">
          <a:blip r:embed="rId43">
            <a:alphaModFix/>
          </a:blip>
          <a:srcRect b="0" l="0" r="0" t="0"/>
          <a:stretch/>
        </p:blipFill>
        <p:spPr>
          <a:xfrm>
            <a:off x="161965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5" name="Google Shape;295;p11"/>
          <p:cNvPicPr preferRelativeResize="0"/>
          <p:nvPr/>
        </p:nvPicPr>
        <p:blipFill rotWithShape="1">
          <a:blip r:embed="rId44">
            <a:alphaModFix/>
          </a:blip>
          <a:srcRect b="0" l="0" r="0" t="0"/>
          <a:stretch/>
        </p:blipFill>
        <p:spPr>
          <a:xfrm>
            <a:off x="2384266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6" name="Google Shape;296;p11"/>
          <p:cNvPicPr preferRelativeResize="0"/>
          <p:nvPr/>
        </p:nvPicPr>
        <p:blipFill rotWithShape="1">
          <a:blip r:embed="rId45">
            <a:alphaModFix/>
          </a:blip>
          <a:srcRect b="0" l="0" r="0" t="0"/>
          <a:stretch/>
        </p:blipFill>
        <p:spPr>
          <a:xfrm>
            <a:off x="2384266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7" name="Google Shape;297;p11"/>
          <p:cNvPicPr preferRelativeResize="0"/>
          <p:nvPr/>
        </p:nvPicPr>
        <p:blipFill rotWithShape="1">
          <a:blip r:embed="rId46">
            <a:alphaModFix/>
          </a:blip>
          <a:srcRect b="0" l="0" r="0" t="0"/>
          <a:stretch/>
        </p:blipFill>
        <p:spPr>
          <a:xfrm>
            <a:off x="4602100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8" name="Google Shape;298;p11"/>
          <p:cNvPicPr preferRelativeResize="0"/>
          <p:nvPr/>
        </p:nvPicPr>
        <p:blipFill rotWithShape="1">
          <a:blip r:embed="rId47">
            <a:alphaModFix/>
          </a:blip>
          <a:srcRect b="0" l="0" r="0" t="0"/>
          <a:stretch/>
        </p:blipFill>
        <p:spPr>
          <a:xfrm>
            <a:off x="5711017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sp>
        <p:nvSpPr>
          <p:cNvPr id="299" name="Google Shape;299;p11"/>
          <p:cNvSpPr txBox="1"/>
          <p:nvPr/>
        </p:nvSpPr>
        <p:spPr>
          <a:xfrm>
            <a:off x="360050" y="1262625"/>
            <a:ext cx="2637900" cy="43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-RU" sz="2200"/>
              <a:t>8-928-627-23-9</a:t>
            </a:r>
            <a:r>
              <a:rPr lang="ru-RU" sz="2200"/>
              <a:t>3</a:t>
            </a:r>
            <a:endParaRPr sz="27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Специальное оформление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Тема Office">
  <a:themeElements>
    <a:clrScheme name="Другая 13">
      <a:dk1>
        <a:srgbClr val="000000"/>
      </a:dk1>
      <a:lt1>
        <a:srgbClr val="FFFFFF"/>
      </a:lt1>
      <a:dk2>
        <a:srgbClr val="000000"/>
      </a:dk2>
      <a:lt2>
        <a:srgbClr val="E7E6E6"/>
      </a:lt2>
      <a:accent1>
        <a:srgbClr val="8F00FF"/>
      </a:accent1>
      <a:accent2>
        <a:srgbClr val="FD493D"/>
      </a:accent2>
      <a:accent3>
        <a:srgbClr val="FCAF17"/>
      </a:accent3>
      <a:accent4>
        <a:srgbClr val="FBB3C1"/>
      </a:accent4>
      <a:accent5>
        <a:srgbClr val="B5D8E1"/>
      </a:accent5>
      <a:accent6>
        <a:srgbClr val="1B1B1B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2023-10-22T07:00:01Z</dcterms:created>
  <dc:creator>Мария Дрепа</dc:creator>
</cp:coreProperties>
</file>