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6699FF"/>
    <a:srgbClr val="605D5C"/>
    <a:srgbClr val="E63538"/>
    <a:srgbClr val="FF6600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100" d="100"/>
          <a:sy n="100" d="100"/>
        </p:scale>
        <p:origin x="-1212" y="-46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6755" y="2175493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Использование песка (грунта) для накопления тепловой энергии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805222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Мы разрабатываем </a:t>
            </a:r>
            <a:r>
              <a:rPr lang="ru-RU" sz="2000" dirty="0" smtClean="0"/>
              <a:t>пескоаккумулятор, способный накапливать большое количество тепловой энергии для обогрева зданий </a:t>
            </a:r>
            <a:endParaRPr lang="ru-RU" sz="2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53" y="5627920"/>
            <a:ext cx="2027895" cy="89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s://sun9-43.userapi.com/impf/c840129/v840129296/30c5c/xjS_l86bsRY.jpg?size=292x60&amp;quality=96&amp;sign=0cb8e012d4a2fea87ccf628ef1ea54df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075" y="5788306"/>
            <a:ext cx="278130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2237" y="1063867"/>
            <a:ext cx="11183988" cy="1526933"/>
          </a:xfrm>
        </p:spPr>
        <p:txBody>
          <a:bodyPr>
            <a:noAutofit/>
          </a:bodyPr>
          <a:lstStyle/>
          <a:p>
            <a:pPr indent="180000" algn="just"/>
            <a:r>
              <a:rPr lang="ru-RU" sz="2400" dirty="0" smtClean="0">
                <a:latin typeface="+mj-lt"/>
              </a:rPr>
              <a:t>Дороговизна </a:t>
            </a:r>
            <a:r>
              <a:rPr lang="ru-RU" sz="2400" dirty="0">
                <a:latin typeface="+mj-lt"/>
              </a:rPr>
              <a:t>хранения избытков выработанной </a:t>
            </a:r>
            <a:r>
              <a:rPr lang="ru-RU" sz="2400" dirty="0" smtClean="0">
                <a:latin typeface="+mj-lt"/>
              </a:rPr>
              <a:t>солнечной </a:t>
            </a:r>
            <a:r>
              <a:rPr lang="ru-RU" sz="2400" dirty="0">
                <a:latin typeface="+mj-lt"/>
              </a:rPr>
              <a:t>и </a:t>
            </a:r>
            <a:r>
              <a:rPr lang="ru-RU" sz="2400" dirty="0" smtClean="0">
                <a:latin typeface="+mj-lt"/>
              </a:rPr>
              <a:t>ветряной энергии, используемых в энергоэффективных комплексах зданий. В настоящее время излишки данной выработанной энергии хранятся в аккумуляторных батареях, что очень дорого. </a:t>
            </a:r>
            <a:endParaRPr lang="ru-RU" sz="1600" dirty="0"/>
          </a:p>
        </p:txBody>
      </p:sp>
      <p:sp>
        <p:nvSpPr>
          <p:cNvPr id="3" name="AutoShape 2" descr="https://po-ptp.ru/wp-content/uploads/2020/08/mnpz-e16037916829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67"/>
          <a:stretch/>
        </p:blipFill>
        <p:spPr bwMode="auto">
          <a:xfrm>
            <a:off x="3331410" y="2446872"/>
            <a:ext cx="4993439" cy="4095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1" y="1559878"/>
            <a:ext cx="5556290" cy="4088447"/>
          </a:xfrm>
        </p:spPr>
        <p:txBody>
          <a:bodyPr>
            <a:noAutofit/>
          </a:bodyPr>
          <a:lstStyle/>
          <a:p>
            <a:pPr lvl="0" indent="180000" algn="just"/>
            <a:r>
              <a:rPr lang="ru-RU" sz="2400" dirty="0">
                <a:solidFill>
                  <a:srgbClr val="000000"/>
                </a:solidFill>
                <a:latin typeface="+mj-lt"/>
              </a:rPr>
              <a:t>Мы </a:t>
            </a:r>
            <a:r>
              <a:rPr lang="ru-RU" sz="2400" dirty="0" smtClean="0">
                <a:solidFill>
                  <a:srgbClr val="000000"/>
                </a:solidFill>
                <a:latin typeface="+mj-lt"/>
              </a:rPr>
              <a:t>предлагаем более экономный аналог аккумуляторным батареям – пескоаккумулятор. Данный аккумулятор состоит из стальной емкости большого объема, которая наполнена строительным песком. Такая емкость может накапливать большой объем тепловой энергии, которая в дальнейшем может храниться и использоваться для обогрева зданий.</a:t>
            </a:r>
            <a:endParaRPr lang="ru-RU" sz="24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"/>
          <a:stretch/>
        </p:blipFill>
        <p:spPr bwMode="auto">
          <a:xfrm>
            <a:off x="6239175" y="914400"/>
            <a:ext cx="5191125" cy="555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1106834"/>
            <a:ext cx="10971372" cy="750541"/>
          </a:xfrm>
        </p:spPr>
        <p:txBody>
          <a:bodyPr>
            <a:normAutofit lnSpcReduction="10000"/>
          </a:bodyPr>
          <a:lstStyle/>
          <a:p>
            <a:pPr indent="180000" algn="just"/>
            <a:r>
              <a:rPr lang="ru-RU" dirty="0">
                <a:latin typeface="+mj-lt"/>
              </a:rPr>
              <a:t>Основными потребителями </a:t>
            </a:r>
            <a:r>
              <a:rPr lang="ru-RU" dirty="0" smtClean="0">
                <a:latin typeface="+mj-lt"/>
              </a:rPr>
              <a:t>будут владельцы энергоэффективных домов или комплексов (микрорайонов) с такими зданиями.</a:t>
            </a:r>
            <a:endParaRPr lang="ru-RU" dirty="0">
              <a:latin typeface="+mj-lt"/>
            </a:endParaRPr>
          </a:p>
        </p:txBody>
      </p:sp>
      <p:sp>
        <p:nvSpPr>
          <p:cNvPr id="4" name="AutoShape 2" descr="https://www.onstek.com/wp-content/uploads/2020/12/%D9%85%D9%86%D8%B5%D8%A9-%D8%A7%D9%84%D8%AA%D9%88%D8%B8%D9%8A%D9%81-%D8%A8%D9%88%D8%B2%D8%A7%D8%B1%D8%A9-%D8%A7%D9%84%D8%B5%D8%AD%D8%A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481" y="2192339"/>
            <a:ext cx="6062306" cy="371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508251"/>
            <a:ext cx="5095875" cy="339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867714"/>
              </p:ext>
            </p:extLst>
          </p:nvPr>
        </p:nvGraphicFramePr>
        <p:xfrm>
          <a:off x="311110" y="1197034"/>
          <a:ext cx="11376586" cy="46480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5317">
                  <a:extLst>
                    <a:ext uri="{9D8B030D-6E8A-4147-A177-3AD203B41FA5}">
                      <a16:colId xmlns:a16="http://schemas.microsoft.com/office/drawing/2014/main" xmlns="" val="3615547180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xmlns="" val="2737300681"/>
                    </a:ext>
                  </a:extLst>
                </a:gridCol>
                <a:gridCol w="758439">
                  <a:extLst>
                    <a:ext uri="{9D8B030D-6E8A-4147-A177-3AD203B41FA5}">
                      <a16:colId xmlns:a16="http://schemas.microsoft.com/office/drawing/2014/main" xmlns="" val="2917784549"/>
                    </a:ext>
                  </a:extLst>
                </a:gridCol>
                <a:gridCol w="1516879">
                  <a:extLst>
                    <a:ext uri="{9D8B030D-6E8A-4147-A177-3AD203B41FA5}">
                      <a16:colId xmlns:a16="http://schemas.microsoft.com/office/drawing/2014/main" xmlns="" val="4219374828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xmlns="" val="2898922238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xmlns="" val="2016797568"/>
                    </a:ext>
                  </a:extLst>
                </a:gridCol>
              </a:tblGrid>
              <a:tr h="2227811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партнёры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Владельцы жилых комплексов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процессы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Предлагаем решение проблемы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Достоинства предложения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/>
                      </a:r>
                      <a:br>
                        <a:rPr lang="ru-RU" sz="1600" b="1" u="none" strike="noStrike" dirty="0" smtClean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 Мы предлагаем использовать </a:t>
                      </a:r>
                      <a:r>
                        <a:rPr lang="ru-RU" sz="1600" u="none" strike="noStrike" dirty="0" smtClean="0">
                          <a:effectLst/>
                        </a:rPr>
                        <a:t>экономный</a:t>
                      </a:r>
                      <a:r>
                        <a:rPr lang="ru-RU" sz="1600" u="none" strike="noStrike" baseline="0" dirty="0" smtClean="0">
                          <a:effectLst/>
                        </a:rPr>
                        <a:t> вариант устройства аккумулятора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Отношения с клиентами </a:t>
                      </a:r>
                      <a:endParaRPr lang="ru-RU" sz="16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Привлекаем за счёт </a:t>
                      </a:r>
                      <a:r>
                        <a:rPr lang="ru-RU" sz="1600" u="none" strike="noStrike" dirty="0" smtClean="0">
                          <a:effectLst/>
                        </a:rPr>
                        <a:t>экономии средств, ресурсов и энергоэффективности</a:t>
                      </a:r>
                      <a:endParaRPr lang="ru-RU" sz="1600" u="none" strike="noStrike" dirty="0">
                        <a:effectLst/>
                      </a:endParaRPr>
                    </a:p>
                  </a:txBody>
                  <a:tcPr marL="9525" marR="9525" marT="9525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Сегменты ЦА </a:t>
                      </a:r>
                      <a:endParaRPr lang="ru-RU" sz="16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       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Основные потребители это </a:t>
                      </a:r>
                      <a:r>
                        <a:rPr lang="ru-RU" sz="1600" u="none" strike="noStrike" dirty="0" smtClean="0">
                          <a:effectLst/>
                        </a:rPr>
                        <a:t>комплексы энергоэффективных домов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3155582311"/>
                  </a:ext>
                </a:extLst>
              </a:tr>
              <a:tr h="349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ресурсы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</a:rPr>
                        <a:t>Интеллектуальные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33053980"/>
                  </a:ext>
                </a:extLst>
              </a:tr>
              <a:tr h="964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Каналы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воздействия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  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20.35 университет</a:t>
                      </a:r>
                      <a:endParaRPr lang="ru-RU" sz="1600" b="0" i="0" u="none" strike="noStrike" dirty="0">
                        <a:solidFill>
                          <a:srgbClr val="4444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4245365"/>
                  </a:ext>
                </a:extLst>
              </a:tr>
              <a:tr h="1104439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Структура </a:t>
                      </a:r>
                      <a:r>
                        <a:rPr lang="ru-RU" sz="1800" b="1" u="none" strike="noStrike" dirty="0" smtClean="0">
                          <a:effectLst/>
                        </a:rPr>
                        <a:t>издержек</a:t>
                      </a:r>
                    </a:p>
                    <a:p>
                      <a:pPr algn="ctr" fontAlgn="t"/>
                      <a:r>
                        <a:rPr lang="ru-RU" sz="1800" b="1" u="none" strike="noStrike" dirty="0" smtClean="0">
                          <a:effectLst/>
                        </a:rPr>
                        <a:t> </a:t>
                      </a:r>
                      <a:br>
                        <a:rPr lang="ru-RU" sz="1800" b="1" u="none" strike="noStrike" dirty="0" smtClean="0">
                          <a:effectLst/>
                        </a:rPr>
                      </a:br>
                      <a:r>
                        <a:rPr lang="ru-RU" sz="1800" b="0" u="none" strike="noStrike" dirty="0" smtClean="0">
                          <a:effectLst/>
                        </a:rPr>
                        <a:t>Зат</a:t>
                      </a:r>
                      <a:r>
                        <a:rPr lang="ru-RU" sz="1800" u="none" strike="noStrike" dirty="0" smtClean="0">
                          <a:effectLst/>
                        </a:rPr>
                        <a:t>раты на материалы, </a:t>
                      </a:r>
                    </a:p>
                    <a:p>
                      <a:pPr algn="ctr" fontAlgn="t"/>
                      <a:r>
                        <a:rPr lang="ru-RU" sz="1800" u="none" strike="noStrike" dirty="0" smtClean="0">
                          <a:effectLst/>
                        </a:rPr>
                        <a:t>на оплату труда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Источники доходов  </a:t>
                      </a:r>
                      <a:endParaRPr lang="ru-RU" sz="18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/>
                      </a:r>
                      <a:br>
                        <a:rPr lang="ru-RU" sz="1800" b="1" u="none" strike="noStrike" dirty="0">
                          <a:effectLst/>
                        </a:rPr>
                      </a:br>
                      <a:r>
                        <a:rPr lang="ru-RU" sz="1800" u="none" strike="noStrike" dirty="0">
                          <a:effectLst/>
                        </a:rPr>
                        <a:t>Доход с продажи </a:t>
                      </a:r>
                      <a:r>
                        <a:rPr lang="ru-RU" sz="1800" u="none" strike="noStrike" dirty="0" smtClean="0">
                          <a:effectLst/>
                        </a:rPr>
                        <a:t>устройства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6869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6630864" cy="5144573"/>
          </a:xfrm>
        </p:spPr>
        <p:txBody>
          <a:bodyPr/>
          <a:lstStyle/>
          <a:p>
            <a:pPr indent="180000" algn="just"/>
            <a:r>
              <a:rPr lang="ru-RU" dirty="0" smtClean="0">
                <a:latin typeface="+mj-lt"/>
              </a:rPr>
              <a:t>Российская федерация</a:t>
            </a:r>
          </a:p>
          <a:p>
            <a:pPr indent="180000" algn="just"/>
            <a:r>
              <a:rPr lang="ru-RU" dirty="0" smtClean="0">
                <a:latin typeface="+mj-lt"/>
              </a:rPr>
              <a:t>Северо-западный федеральный округ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766" y="983009"/>
            <a:ext cx="2946461" cy="1681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883" y="2989942"/>
            <a:ext cx="3389842" cy="326877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4689244" y="3757352"/>
            <a:ext cx="2078181" cy="573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5121505" y="4767332"/>
            <a:ext cx="1679171" cy="361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00066" y="4038542"/>
            <a:ext cx="3024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Все </a:t>
            </a:r>
            <a:r>
              <a:rPr lang="ru-RU" sz="1600" dirty="0" smtClean="0"/>
              <a:t>города </a:t>
            </a:r>
            <a:r>
              <a:rPr lang="ru-RU" sz="1600" dirty="0" smtClean="0"/>
              <a:t>РФ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627596" y="5104575"/>
            <a:ext cx="3024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Северо-западный федеральный округ</a:t>
            </a:r>
            <a:endParaRPr lang="ru-RU" sz="16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5651697" y="5648064"/>
            <a:ext cx="1755808" cy="253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56553" y="6127581"/>
            <a:ext cx="3024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Вологодская область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8750" y="4345075"/>
            <a:ext cx="2760180" cy="2012748"/>
          </a:xfrm>
          <a:prstGeom prst="rect">
            <a:avLst/>
          </a:prstGeom>
        </p:spPr>
      </p:pic>
      <p:sp>
        <p:nvSpPr>
          <p:cNvPr id="9" name="Объект 1"/>
          <p:cNvSpPr>
            <a:spLocks noGrp="1"/>
          </p:cNvSpPr>
          <p:nvPr>
            <p:ph idx="1"/>
          </p:nvPr>
        </p:nvSpPr>
        <p:spPr>
          <a:xfrm>
            <a:off x="1666796" y="954434"/>
            <a:ext cx="8448754" cy="750541"/>
          </a:xfrm>
        </p:spPr>
        <p:txBody>
          <a:bodyPr>
            <a:normAutofit/>
          </a:bodyPr>
          <a:lstStyle/>
          <a:p>
            <a:pPr indent="180000" algn="ctr"/>
            <a:r>
              <a:rPr lang="ru-RU" b="1" dirty="0" smtClean="0">
                <a:latin typeface="+mj-lt"/>
              </a:rPr>
              <a:t>Компания </a:t>
            </a:r>
            <a:r>
              <a:rPr lang="en-US" b="1" dirty="0" smtClean="0">
                <a:latin typeface="+mj-lt"/>
              </a:rPr>
              <a:t>Polar Night Energy</a:t>
            </a:r>
            <a:r>
              <a:rPr lang="ru-RU" b="1" dirty="0" smtClean="0">
                <a:latin typeface="+mj-lt"/>
              </a:rPr>
              <a:t> (Финляндия).</a:t>
            </a:r>
            <a:endParaRPr lang="ru-RU" b="1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2" t="9809" r="29681" b="81102"/>
          <a:stretch/>
        </p:blipFill>
        <p:spPr bwMode="auto">
          <a:xfrm>
            <a:off x="578603" y="2276474"/>
            <a:ext cx="10851697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8928" y="883257"/>
            <a:ext cx="10971372" cy="5203218"/>
          </a:xfrm>
        </p:spPr>
        <p:txBody>
          <a:bodyPr>
            <a:normAutofit/>
          </a:bodyPr>
          <a:lstStyle/>
          <a:p>
            <a:pPr marL="0" indent="457200"/>
            <a:r>
              <a:rPr lang="ru-RU" sz="2400" b="1" dirty="0" smtClean="0">
                <a:latin typeface="+mj-lt"/>
                <a:cs typeface="Times New Roman" panose="02020603050405020304" pitchFamily="18" charset="0"/>
              </a:rPr>
              <a:t>Мы уже сделали: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Определили проблемы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уточнили формулировку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идеи проекта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Расширили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знания о законодательных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требованиях.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Провели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анализ рынка 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выявили конкурентов.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Составили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утвердили техническое задание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на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проект</a:t>
            </a:r>
            <a:r>
              <a:rPr lang="ru-RU" sz="2400" dirty="0" smtClean="0">
                <a:latin typeface="+mj-lt"/>
                <a:cs typeface="Traditional Arabic" panose="02020603050405020304" pitchFamily="18" charset="-78"/>
              </a:rPr>
              <a:t>. </a:t>
            </a:r>
          </a:p>
          <a:p>
            <a:pPr marL="0" indent="457200" algn="just"/>
            <a:r>
              <a:rPr lang="ru-RU" sz="2400" b="1" dirty="0" smtClean="0">
                <a:latin typeface="+mj-lt"/>
              </a:rPr>
              <a:t>Показатели</a:t>
            </a:r>
            <a:r>
              <a:rPr lang="ru-RU" sz="2400" b="1" dirty="0" smtClean="0">
                <a:latin typeface="+mj-lt"/>
              </a:rPr>
              <a:t>:</a:t>
            </a:r>
            <a:endParaRPr lang="ru-RU" sz="2400" b="1" dirty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В РФ нет аналогов подобного </a:t>
            </a:r>
            <a:r>
              <a:rPr lang="ru-RU" sz="2400" dirty="0" smtClean="0">
                <a:latin typeface="+mj-lt"/>
              </a:rPr>
              <a:t>аккумулятора.</a:t>
            </a:r>
            <a:endParaRPr lang="ru-RU" sz="2400" dirty="0" smtClean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Решается проблема ресурсосбережения и энергоэффективности.</a:t>
            </a:r>
          </a:p>
        </p:txBody>
      </p:sp>
      <p:sp>
        <p:nvSpPr>
          <p:cNvPr id="3" name="AutoShape 2" descr="https://top-fon.com/uploads/posts/2023-02/1675330445_top-fon-com-p-fon-dlya-otcheta-prezentatsii-16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421232" y="219487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1998651" y="1948903"/>
            <a:ext cx="7851496" cy="64807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213523" y="1814507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8"/>
          <p:cNvSpPr txBox="1"/>
          <p:nvPr/>
        </p:nvSpPr>
        <p:spPr>
          <a:xfrm>
            <a:off x="2066953" y="912327"/>
            <a:ext cx="2085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+mj-lt"/>
              </a:rPr>
              <a:t>Ноябрь 2023</a:t>
            </a:r>
            <a:endParaRPr lang="ru-RU" sz="2400" dirty="0">
              <a:latin typeface="+mj-lt"/>
            </a:endParaRPr>
          </a:p>
        </p:txBody>
      </p:sp>
      <p:sp>
        <p:nvSpPr>
          <p:cNvPr id="15" name="TextBox 9"/>
          <p:cNvSpPr txBox="1"/>
          <p:nvPr/>
        </p:nvSpPr>
        <p:spPr>
          <a:xfrm>
            <a:off x="4995284" y="910206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+mj-lt"/>
              </a:rPr>
              <a:t>Сентябрь </a:t>
            </a:r>
            <a:r>
              <a:rPr lang="ru-RU" sz="2400" dirty="0" smtClean="0">
                <a:latin typeface="+mj-lt"/>
              </a:rPr>
              <a:t>2024</a:t>
            </a:r>
            <a:endParaRPr lang="ru-RU" sz="2400" dirty="0">
              <a:latin typeface="+mj-lt"/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2113115" y="2641699"/>
            <a:ext cx="341214" cy="2770052"/>
          </a:xfrm>
          <a:prstGeom prst="leftBrace">
            <a:avLst>
              <a:gd name="adj1" fmla="val 0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5747993" y="2599551"/>
            <a:ext cx="259606" cy="2819801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16200000">
            <a:off x="9144379" y="2650226"/>
            <a:ext cx="290658" cy="2759248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334989" y="2777914"/>
            <a:ext cx="1182623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7902453" y="2665116"/>
            <a:ext cx="2540499" cy="8272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+mj-lt"/>
              </a:rPr>
              <a:t>Итоговый </a:t>
            </a:r>
            <a:r>
              <a:rPr lang="ru-RU" b="1" dirty="0" smtClean="0">
                <a:latin typeface="+mj-lt"/>
              </a:rPr>
              <a:t>вариант</a:t>
            </a:r>
            <a:endParaRPr lang="ru-RU" b="1" dirty="0">
              <a:latin typeface="+mj-lt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5072975" y="2806683"/>
            <a:ext cx="1717130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+mj-lt"/>
              </a:rPr>
              <a:t>Прототип</a:t>
            </a:r>
            <a:endParaRPr lang="ru-RU" b="1" dirty="0">
              <a:latin typeface="+mj-lt"/>
            </a:endParaRPr>
          </a:p>
        </p:txBody>
      </p:sp>
      <p:sp>
        <p:nvSpPr>
          <p:cNvPr id="22" name="TextBox 17"/>
          <p:cNvSpPr txBox="1"/>
          <p:nvPr/>
        </p:nvSpPr>
        <p:spPr>
          <a:xfrm>
            <a:off x="2119396" y="2817801"/>
            <a:ext cx="161972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+mj-lt"/>
              </a:rPr>
              <a:t>Идея</a:t>
            </a:r>
            <a:endParaRPr lang="ru-RU" b="1" dirty="0">
              <a:latin typeface="+mj-lt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1623459" y="3563735"/>
            <a:ext cx="1894153" cy="315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такта 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5065834" y="3519999"/>
            <a:ext cx="158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sp>
        <p:nvSpPr>
          <p:cNvPr id="25" name="TextBox 20"/>
          <p:cNvSpPr txBox="1"/>
          <p:nvPr/>
        </p:nvSpPr>
        <p:spPr>
          <a:xfrm>
            <a:off x="8489988" y="3546679"/>
            <a:ext cx="195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III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111408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9085079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41"/>
          <p:cNvSpPr txBox="1"/>
          <p:nvPr/>
        </p:nvSpPr>
        <p:spPr>
          <a:xfrm>
            <a:off x="7727885" y="938976"/>
            <a:ext cx="223224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latin typeface="+mj-lt"/>
              </a:rPr>
              <a:t>Декабрь 2024</a:t>
            </a:r>
            <a:endParaRPr lang="ru-RU" sz="2400" dirty="0">
              <a:latin typeface="+mj-lt"/>
            </a:endParaRPr>
          </a:p>
        </p:txBody>
      </p:sp>
      <p:sp>
        <p:nvSpPr>
          <p:cNvPr id="29" name="TextBox 42"/>
          <p:cNvSpPr txBox="1"/>
          <p:nvPr/>
        </p:nvSpPr>
        <p:spPr>
          <a:xfrm>
            <a:off x="898693" y="4237117"/>
            <a:ext cx="299028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Уточнение проблемы </a:t>
            </a:r>
            <a:r>
              <a:rPr lang="ru-RU" sz="1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формулировка идеи проекта.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Расширить знания о законодательных нормативов.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Провести анализ рынка и выявить конкурентов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Составление </a:t>
            </a:r>
            <a:r>
              <a:rPr lang="ru-RU" sz="1400" dirty="0">
                <a:latin typeface="+mj-lt"/>
                <a:cs typeface="Times New Roman" panose="02020603050405020304" pitchFamily="18" charset="0"/>
              </a:rPr>
              <a:t>и утверждение технического задания на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проект</a:t>
            </a:r>
            <a:r>
              <a:rPr lang="ru-RU" sz="1400" dirty="0" smtClean="0">
                <a:latin typeface="+mj-lt"/>
                <a:cs typeface="Traditional Arabic" panose="02020603050405020304" pitchFamily="18" charset="-78"/>
              </a:rPr>
              <a:t>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0" name="TextBox 43"/>
          <p:cNvSpPr txBox="1"/>
          <p:nvPr/>
        </p:nvSpPr>
        <p:spPr>
          <a:xfrm>
            <a:off x="4144454" y="4250072"/>
            <a:ext cx="3933908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Разработка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принципа работы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устройства.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Расчет сметы затрат.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Закупка материалов.</a:t>
            </a:r>
          </a:p>
          <a:p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Сбор установки.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endParaRPr lang="ru-RU" sz="1100" dirty="0">
              <a:cs typeface="Times New Roman" panose="02020603050405020304" pitchFamily="18" charset="0"/>
            </a:endParaRPr>
          </a:p>
        </p:txBody>
      </p:sp>
      <p:sp>
        <p:nvSpPr>
          <p:cNvPr id="31" name="TextBox 44"/>
          <p:cNvSpPr txBox="1"/>
          <p:nvPr/>
        </p:nvSpPr>
        <p:spPr>
          <a:xfrm>
            <a:off x="8086846" y="4175179"/>
            <a:ext cx="315302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1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Проведение лабораторного эксперимента.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Проведение натурного эксперимента.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для инвестора</a:t>
            </a:r>
            <a:endParaRPr lang="ru-RU" dirty="0"/>
          </a:p>
        </p:txBody>
      </p:sp>
      <p:sp>
        <p:nvSpPr>
          <p:cNvPr id="7" name="Объект 1"/>
          <p:cNvSpPr>
            <a:spLocks noGrp="1"/>
          </p:cNvSpPr>
          <p:nvPr>
            <p:ph idx="1"/>
          </p:nvPr>
        </p:nvSpPr>
        <p:spPr>
          <a:xfrm>
            <a:off x="458928" y="883257"/>
            <a:ext cx="10971372" cy="2193318"/>
          </a:xfrm>
        </p:spPr>
        <p:txBody>
          <a:bodyPr>
            <a:normAutofit lnSpcReduction="10000"/>
          </a:bodyPr>
          <a:lstStyle/>
          <a:p>
            <a:pPr marL="0" indent="457200" algn="just"/>
            <a:r>
              <a:rPr lang="ru-RU" sz="2400" dirty="0" smtClean="0">
                <a:latin typeface="+mj-lt"/>
              </a:rPr>
              <a:t>Необходимая сумма для стартап-проекта </a:t>
            </a:r>
            <a:r>
              <a:rPr lang="ru-RU" sz="2400" dirty="0" smtClean="0">
                <a:latin typeface="+mj-lt"/>
              </a:rPr>
              <a:t>3 </a:t>
            </a:r>
            <a:r>
              <a:rPr lang="ru-RU" sz="2400" dirty="0" smtClean="0">
                <a:latin typeface="+mj-lt"/>
              </a:rPr>
              <a:t>млн </a:t>
            </a:r>
            <a:r>
              <a:rPr lang="ru-RU" sz="2400" dirty="0" smtClean="0">
                <a:latin typeface="+mj-lt"/>
              </a:rPr>
              <a:t>рублей (с учетом натурного эксперимента). </a:t>
            </a:r>
            <a:r>
              <a:rPr lang="ru-RU" sz="2400" dirty="0" smtClean="0">
                <a:latin typeface="+mj-lt"/>
              </a:rPr>
              <a:t>Точный объем затрат планируется рассчитать на втором этапе проекта.</a:t>
            </a:r>
          </a:p>
          <a:p>
            <a:pPr marL="0" indent="457200" algn="just"/>
            <a:r>
              <a:rPr lang="ru-RU" sz="2400" dirty="0" smtClean="0">
                <a:latin typeface="+mj-lt"/>
              </a:rPr>
              <a:t>Выгода для инвестора состоит в получении прибыли от </a:t>
            </a:r>
            <a:r>
              <a:rPr lang="ru-RU" sz="2400" dirty="0" smtClean="0">
                <a:latin typeface="+mj-lt"/>
              </a:rPr>
              <a:t>продажи данных устройств и схем работы</a:t>
            </a:r>
            <a:r>
              <a:rPr lang="ru-RU" sz="2400" dirty="0" smtClean="0">
                <a:latin typeface="+mj-lt"/>
              </a:rPr>
              <a:t>. Спрос планируется за счет гораздо более экономного варианта аккумулятора для хранения тепла.</a:t>
            </a:r>
            <a:endParaRPr lang="ru-RU" sz="2400" dirty="0" smtClean="0">
              <a:latin typeface="+mj-lt"/>
            </a:endParaRPr>
          </a:p>
          <a:p>
            <a:pPr marL="0" indent="457200"/>
            <a:endParaRPr lang="ru-RU" sz="2400" dirty="0" smtClean="0"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23"/>
          <a:stretch/>
        </p:blipFill>
        <p:spPr bwMode="auto">
          <a:xfrm>
            <a:off x="3294612" y="3076575"/>
            <a:ext cx="526362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pic>
        <p:nvPicPr>
          <p:cNvPr id="7170" name="Picture 2" descr="D:\Desktop\oc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7" r="19407"/>
          <a:stretch/>
        </p:blipFill>
        <p:spPr bwMode="auto">
          <a:xfrm>
            <a:off x="1042953" y="2838450"/>
            <a:ext cx="1519269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697689" y="5222115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Петровская А.А.</a:t>
            </a:r>
          </a:p>
          <a:p>
            <a:pPr algn="ctr"/>
            <a:r>
              <a:rPr lang="ru-RU" sz="1400" dirty="0" smtClean="0">
                <a:latin typeface="+mj-lt"/>
              </a:rPr>
              <a:t>Руководитель</a:t>
            </a:r>
            <a:endParaRPr lang="ru-RU" sz="1400" dirty="0"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3036875" y="3329450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Дианова С.С.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5950588" y="3329450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Анохина Ю.А.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8899572" y="3331865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Савчук А.А.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4295775" y="6199813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 smtClean="0">
                <a:latin typeface="+mj-lt"/>
              </a:rPr>
              <a:t>Сушина</a:t>
            </a:r>
            <a:r>
              <a:rPr lang="ru-RU" sz="1400" dirty="0" smtClean="0">
                <a:latin typeface="+mj-lt"/>
              </a:rPr>
              <a:t> К.А.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7696201" y="6217901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Горшков К.Р.</a:t>
            </a:r>
            <a:endParaRPr lang="ru-RU" sz="1400" dirty="0" smtClean="0">
              <a:latin typeface="+mj-lt"/>
            </a:endParaRP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http://www.w3.org/XML/1998/namespace"/>
    <ds:schemaRef ds:uri="4c612441-9502-4d03-96ef-459065c861af"/>
    <ds:schemaRef ds:uri="http://schemas.microsoft.com/office/infopath/2007/PartnerControls"/>
    <ds:schemaRef ds:uri="2b9d9955-93fb-4bd4-bcdb-8e7ddc259c20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3037</TotalTime>
  <Words>383</Words>
  <Application>Microsoft Office PowerPoint</Application>
  <PresentationFormat>Произвольный</PresentationFormat>
  <Paragraphs>101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Презентация</vt:lpstr>
      <vt:lpstr>Использование песка (грунта) для накопления тепловой энергии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kafsten</cp:lastModifiedBy>
  <cp:revision>344</cp:revision>
  <dcterms:created xsi:type="dcterms:W3CDTF">2022-04-04T12:37:27Z</dcterms:created>
  <dcterms:modified xsi:type="dcterms:W3CDTF">2023-12-01T10:14:43Z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