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12192000"/>
  <p:notesSz cx="6858000" cy="9144000"/>
  <p:embeddedFontLst>
    <p:embeddedFont>
      <p:font typeface="Lora"/>
      <p:regular r:id="rId16"/>
      <p:bold r:id="rId17"/>
      <p:italic r:id="rId18"/>
      <p:boldItalic r:id="rId19"/>
    </p:embeddedFont>
    <p:embeddedFont>
      <p:font typeface="Helvetica Neue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59">
          <p15:clr>
            <a:srgbClr val="000000"/>
          </p15:clr>
        </p15:guide>
        <p15:guide id="2" pos="3839">
          <p15:clr>
            <a:srgbClr val="000000"/>
          </p15:clr>
        </p15:guide>
      </p15:sldGuideLst>
    </p:ext>
    <p:ext uri="GoogleSlidesCustomDataVersion2">
      <go:slidesCustomData xmlns:go="http://customooxmlschemas.google.com/" r:id="rId24" roundtripDataSignature="AMtx7mhSG1FCZPPpl2D9/1Tpl66fMgXW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35025A9-3E34-42F1-BE26-CE3F685FE85C}">
  <a:tblStyle styleId="{635025A9-3E34-42F1-BE26-CE3F685FE85C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</a:band1H>
    <a:band2H>
      <a:tcTxStyle b="off" i="off"/>
      <a:tcStyle>
        <a:fill>
          <a:solidFill>
            <a:srgbClr val="FFFFFF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59" orient="horz"/>
        <p:guide pos="383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regular.fntdata"/><Relationship Id="rId11" Type="http://schemas.openxmlformats.org/officeDocument/2006/relationships/slide" Target="slides/slide5.xml"/><Relationship Id="rId22" Type="http://schemas.openxmlformats.org/officeDocument/2006/relationships/font" Target="fonts/HelveticaNeue-italic.fntdata"/><Relationship Id="rId10" Type="http://schemas.openxmlformats.org/officeDocument/2006/relationships/slide" Target="slides/slide4.xml"/><Relationship Id="rId21" Type="http://schemas.openxmlformats.org/officeDocument/2006/relationships/font" Target="fonts/HelveticaNeue-bold.fntdata"/><Relationship Id="rId13" Type="http://schemas.openxmlformats.org/officeDocument/2006/relationships/slide" Target="slides/slide7.xml"/><Relationship Id="rId24" Type="http://customschemas.google.com/relationships/presentationmetadata" Target="metadata"/><Relationship Id="rId12" Type="http://schemas.openxmlformats.org/officeDocument/2006/relationships/slide" Target="slides/slide6.xml"/><Relationship Id="rId23" Type="http://schemas.openxmlformats.org/officeDocument/2006/relationships/font" Target="fonts/HelveticaNeue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Lora-bold.fntdata"/><Relationship Id="rId16" Type="http://schemas.openxmlformats.org/officeDocument/2006/relationships/font" Target="fonts/Lora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Lora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Lora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Мы помогаем людям быть здоровыми!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Проблема: Пытаясь получить справку от врача, мне пришлось столкнуться с трудностями, которые присущи многим медецинским учреждениям.Именно, поэтому наша команда ставит цель улучшить качество обслуживания пациентов.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Позволяя не ждать своей очереди к врачу, получить консультацию через пять минут после обращения в любое время дня и ночи.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Упрощая</a:t>
            </a:r>
            <a:r>
              <a:rPr lang="ru-RU"/>
              <a:t> навигацию по сайту, благодаря чат-боту, обученному задавать пациенту корректные вопросы и на основании ответов маршрутизировать человека к врачу необходимой компетенции.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Заботясь о безопасности ваших данных через шифрование, чтобы сделать лучший продукт на рынке, который будет востребован и который полюбят пользователи.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11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12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" type="body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4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4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4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4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4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4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descr="Рисунок 9" id="29" name="Google Shape;29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4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4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4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4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4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4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5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40" name="Google Shape;40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5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2" name="Google Shape;42;p15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" name="Google Shape;43;p15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4" name="Google Shape;44;p15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" name="Google Shape;45;p15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5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5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5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50" name="Google Shape;50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5"/>
          <p:cNvSpPr/>
          <p:nvPr/>
        </p:nvSpPr>
        <p:spPr>
          <a:xfrm>
            <a:off x="7111999" y="1187053"/>
            <a:ext cx="2162014" cy="132392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5"/>
          <p:cNvSpPr/>
          <p:nvPr/>
        </p:nvSpPr>
        <p:spPr>
          <a:xfrm flipH="1">
            <a:off x="7298266" y="2878664"/>
            <a:ext cx="1828805" cy="106680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5"/>
          <p:cNvSpPr/>
          <p:nvPr/>
        </p:nvSpPr>
        <p:spPr>
          <a:xfrm>
            <a:off x="7298266" y="4347023"/>
            <a:ext cx="2319867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b="0" i="0" lang="ru-RU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8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70" name="Google Shape;70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8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{635025A9-3E34-42F1-BE26-CE3F685FE85C}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72" name="Google Shape;72;p18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18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18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8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8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18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8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8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8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2-11-09 02.38.22.jpg" id="83" name="Google Shape;83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исунок 9" id="84" name="Google Shape;8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9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87" name="Google Shape;8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19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19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lnSpcReduction="1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5500"/>
              <a:buFont typeface="Arial"/>
              <a:buNone/>
            </a:pPr>
            <a:r>
              <a:rPr b="0" i="0" lang="ru-RU" sz="55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Смартмед</a:t>
            </a:r>
            <a:endParaRPr b="0" i="0" sz="4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Азизов Дамир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Гемке  Мария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22" id="108" name="Google Shape;10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Изображение выглядит как небо, человек, оранжевый, проигрыватель  Автоматически созданное описание" id="110" name="Google Shape;11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30177" y="517159"/>
            <a:ext cx="2276442" cy="1311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Научно-техническое решение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"/>
          <p:cNvSpPr txBox="1"/>
          <p:nvPr/>
        </p:nvSpPr>
        <p:spPr>
          <a:xfrm>
            <a:off x="523750" y="2122688"/>
            <a:ext cx="106725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1" lang="ru-RU" sz="2200">
                <a:solidFill>
                  <a:srgbClr val="1B1B1B"/>
                </a:solidFill>
              </a:rPr>
              <a:t>Проблема: </a:t>
            </a:r>
            <a:r>
              <a:rPr lang="ru-RU" sz="2200">
                <a:solidFill>
                  <a:srgbClr val="1B1B1B"/>
                </a:solidFill>
              </a:rPr>
              <a:t>получить результат в поликлинике за заданный промежуток времени</a:t>
            </a:r>
            <a:endParaRPr sz="2200">
              <a:solidFill>
                <a:srgbClr val="1B1B1B"/>
              </a:solidFill>
            </a:endParaRPr>
          </a:p>
          <a:p>
            <a:pPr indent="0" lvl="8" marL="0" rtl="0" algn="l"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1" lang="ru-RU" sz="2200">
                <a:solidFill>
                  <a:srgbClr val="1B1B1B"/>
                </a:solidFill>
              </a:rPr>
              <a:t>Клиенты: </a:t>
            </a:r>
            <a:r>
              <a:rPr lang="ru-RU" sz="2200">
                <a:solidFill>
                  <a:srgbClr val="1B1B1B"/>
                </a:solidFill>
              </a:rPr>
              <a:t>поликлиники и посетители поликлиник</a:t>
            </a:r>
            <a:endParaRPr sz="2200">
              <a:solidFill>
                <a:srgbClr val="1B1B1B"/>
              </a:solidFill>
            </a:endParaRPr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1" lang="ru-RU" sz="2200">
                <a:solidFill>
                  <a:srgbClr val="1B1B1B"/>
                </a:solidFill>
              </a:rPr>
              <a:t>Решение: </a:t>
            </a:r>
            <a:r>
              <a:rPr lang="ru-RU" sz="2200">
                <a:solidFill>
                  <a:srgbClr val="1B1B1B"/>
                </a:solidFill>
              </a:rPr>
              <a:t>сайт/мобильное приложение</a:t>
            </a:r>
            <a:r>
              <a:rPr b="1" lang="ru-RU" sz="2200">
                <a:solidFill>
                  <a:srgbClr val="1B1B1B"/>
                </a:solidFill>
              </a:rPr>
              <a:t> </a:t>
            </a:r>
            <a:r>
              <a:rPr lang="ru-RU" sz="2200">
                <a:solidFill>
                  <a:srgbClr val="1B1B1B"/>
                </a:solidFill>
              </a:rPr>
              <a:t>позволяет записаться в частную или государственную поликлинику по заданным условиям поиска</a:t>
            </a:r>
            <a:endParaRPr sz="2200">
              <a:solidFill>
                <a:srgbClr val="1B1B1B"/>
              </a:solidFill>
            </a:endParaRPr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1" lang="ru-RU" sz="2200">
                <a:solidFill>
                  <a:srgbClr val="1B1B1B"/>
                </a:solidFill>
              </a:rPr>
              <a:t>Технологии: </a:t>
            </a:r>
            <a:r>
              <a:rPr lang="ru-RU" sz="2200">
                <a:solidFill>
                  <a:srgbClr val="1B1B1B"/>
                </a:solidFill>
              </a:rPr>
              <a:t>рекомендательная система на основе искусственного интеллекта, кроссплатформенность, принятие решений на основе интеллектуальных систем</a:t>
            </a:r>
            <a:endParaRPr sz="2200">
              <a:solidFill>
                <a:srgbClr val="1B1B1B"/>
              </a:solidFill>
            </a:endParaRPr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2200">
              <a:solidFill>
                <a:srgbClr val="1B1B1B"/>
              </a:solidFill>
            </a:endParaRPr>
          </a:p>
        </p:txBody>
      </p:sp>
      <p:grpSp>
        <p:nvGrpSpPr>
          <p:cNvPr id="119" name="Google Shape;119;p2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20" name="Google Shape;120;p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" name="Google Shape;121;p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grpSp>
        <p:nvGrpSpPr>
          <p:cNvPr id="122" name="Google Shape;122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23" name="Google Shape;123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33" name="Google Shape;133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5" name="Google Shape;135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6" name="Google Shape;136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1" name="Google Shape;141;p3"/>
          <p:cNvSpPr txBox="1"/>
          <p:nvPr/>
        </p:nvSpPr>
        <p:spPr>
          <a:xfrm>
            <a:off x="576223" y="1739610"/>
            <a:ext cx="11036400" cy="45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1" lang="ru-RU" sz="1800">
                <a:solidFill>
                  <a:srgbClr val="1B1B1B"/>
                </a:solidFill>
              </a:rPr>
              <a:t> </a:t>
            </a:r>
            <a:r>
              <a:rPr b="1" lang="ru-RU" sz="1800">
                <a:solidFill>
                  <a:srgbClr val="1B1B1B"/>
                </a:solidFill>
              </a:rPr>
              <a:t>Бизнес-модель:Маркетплейс</a:t>
            </a:r>
            <a:endParaRPr b="1" sz="1800">
              <a:solidFill>
                <a:srgbClr val="1B1B1B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AutoNum type="arabicPeriod"/>
            </a:pPr>
            <a:r>
              <a:rPr b="1" lang="ru-RU" sz="1800">
                <a:solidFill>
                  <a:srgbClr val="1B1B1B"/>
                </a:solidFill>
              </a:rPr>
              <a:t>Ценностное предложение: </a:t>
            </a:r>
            <a:r>
              <a:rPr lang="ru-RU" sz="1800">
                <a:solidFill>
                  <a:srgbClr val="1B1B1B"/>
                </a:solidFill>
              </a:rPr>
              <a:t>Решить бюрократические вопросы за минимальное количеств времени для физических лиц. Обеспечить равномерный поток клиентов для поликлиник.</a:t>
            </a:r>
            <a:endParaRPr sz="1800">
              <a:solidFill>
                <a:srgbClr val="1B1B1B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AutoNum type="arabicPeriod"/>
            </a:pPr>
            <a:r>
              <a:rPr b="1" lang="ru-RU" sz="1800">
                <a:solidFill>
                  <a:srgbClr val="1B1B1B"/>
                </a:solidFill>
              </a:rPr>
              <a:t>Целевая аудитория: </a:t>
            </a:r>
            <a:r>
              <a:rPr lang="ru-RU" sz="2200">
                <a:solidFill>
                  <a:srgbClr val="1B1B1B"/>
                </a:solidFill>
              </a:rPr>
              <a:t>поликлиники и посетители поликлиник</a:t>
            </a:r>
            <a:endParaRPr b="1" sz="1800">
              <a:solidFill>
                <a:srgbClr val="1B1B1B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AutoNum type="arabicPeriod"/>
            </a:pPr>
            <a:r>
              <a:rPr b="1" lang="ru-RU" sz="1800">
                <a:solidFill>
                  <a:srgbClr val="1B1B1B"/>
                </a:solidFill>
              </a:rPr>
              <a:t>Типы взаимоотношений с клиентами:</a:t>
            </a:r>
            <a:r>
              <a:rPr lang="ru-RU" sz="1800">
                <a:solidFill>
                  <a:srgbClr val="1B1B1B"/>
                </a:solidFill>
              </a:rPr>
              <a:t> с поликлиниками- vip, клиенты поликлиник - автоматизировано через сайт</a:t>
            </a:r>
            <a:endParaRPr sz="1800">
              <a:solidFill>
                <a:srgbClr val="1B1B1B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AutoNum type="arabicPeriod"/>
            </a:pPr>
            <a:r>
              <a:rPr b="1" lang="ru-RU" sz="1800">
                <a:solidFill>
                  <a:srgbClr val="1B1B1B"/>
                </a:solidFill>
              </a:rPr>
              <a:t>Ключевые виды деятельности: </a:t>
            </a:r>
            <a:r>
              <a:rPr lang="ru-RU" sz="1800">
                <a:solidFill>
                  <a:srgbClr val="1B1B1B"/>
                </a:solidFill>
              </a:rPr>
              <a:t>программирование, реклама</a:t>
            </a:r>
            <a:endParaRPr sz="1800">
              <a:solidFill>
                <a:srgbClr val="1B1B1B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AutoNum type="arabicPeriod"/>
            </a:pPr>
            <a:r>
              <a:rPr b="1" lang="ru-RU" sz="1800">
                <a:solidFill>
                  <a:srgbClr val="1B1B1B"/>
                </a:solidFill>
              </a:rPr>
              <a:t>Ключевые ресурсы: </a:t>
            </a:r>
            <a:r>
              <a:rPr lang="ru-RU" sz="1800">
                <a:solidFill>
                  <a:srgbClr val="1B1B1B"/>
                </a:solidFill>
              </a:rPr>
              <a:t>лояльные аудитории,</a:t>
            </a:r>
            <a:endParaRPr sz="1800">
              <a:solidFill>
                <a:srgbClr val="1B1B1B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AutoNum type="arabicPeriod"/>
            </a:pPr>
            <a:r>
              <a:rPr b="1" lang="ru-RU" sz="1800">
                <a:solidFill>
                  <a:srgbClr val="1B1B1B"/>
                </a:solidFill>
              </a:rPr>
              <a:t>Каналы связи и продаж: </a:t>
            </a:r>
            <a:r>
              <a:rPr lang="ru-RU" sz="1800">
                <a:solidFill>
                  <a:srgbClr val="1B1B1B"/>
                </a:solidFill>
              </a:rPr>
              <a:t>через ключевых партнеров</a:t>
            </a:r>
            <a:endParaRPr sz="1800">
              <a:solidFill>
                <a:srgbClr val="1B1B1B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AutoNum type="arabicPeriod"/>
            </a:pPr>
            <a:r>
              <a:rPr b="1" lang="ru-RU" sz="1800">
                <a:solidFill>
                  <a:srgbClr val="1B1B1B"/>
                </a:solidFill>
              </a:rPr>
              <a:t>Ключевые партнеры: </a:t>
            </a:r>
            <a:r>
              <a:rPr lang="ru-RU" sz="1800">
                <a:solidFill>
                  <a:srgbClr val="1B1B1B"/>
                </a:solidFill>
              </a:rPr>
              <a:t>аптеки, провайдер интернета</a:t>
            </a:r>
            <a:endParaRPr sz="1800">
              <a:solidFill>
                <a:srgbClr val="1B1B1B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AutoNum type="arabicPeriod"/>
            </a:pPr>
            <a:r>
              <a:rPr b="1" lang="ru-RU" sz="1800">
                <a:solidFill>
                  <a:srgbClr val="1B1B1B"/>
                </a:solidFill>
              </a:rPr>
              <a:t>Доходы: </a:t>
            </a:r>
            <a:r>
              <a:rPr lang="ru-RU" sz="1800">
                <a:solidFill>
                  <a:srgbClr val="1B1B1B"/>
                </a:solidFill>
              </a:rPr>
              <a:t>реклама поликлиник, подписка частных лиц</a:t>
            </a:r>
            <a:endParaRPr sz="1800">
              <a:solidFill>
                <a:srgbClr val="1B1B1B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AutoNum type="arabicPeriod"/>
            </a:pPr>
            <a:r>
              <a:rPr b="1" lang="ru-RU" sz="1800">
                <a:solidFill>
                  <a:srgbClr val="1B1B1B"/>
                </a:solidFill>
              </a:rPr>
              <a:t>Расходы: </a:t>
            </a:r>
            <a:r>
              <a:rPr lang="ru-RU" sz="1800">
                <a:solidFill>
                  <a:srgbClr val="1B1B1B"/>
                </a:solidFill>
              </a:rPr>
              <a:t>программирование сайта/мобильного приложения, хостинг, зарплаты, аренда помещения, налоги, реклама</a:t>
            </a:r>
            <a:endParaRPr sz="1800">
              <a:solidFill>
                <a:srgbClr val="1B1B1B"/>
              </a:solidFill>
            </a:endParaRPr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800">
              <a:solidFill>
                <a:srgbClr val="1B1B1B"/>
              </a:solidFill>
            </a:endParaRPr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b="1" sz="1800">
              <a:solidFill>
                <a:srgbClr val="1B1B1B"/>
              </a:solidFill>
            </a:endParaRPr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3"/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48" name="Google Shape;148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53" name="Google Shape;153;p4"/>
          <p:cNvSpPr txBox="1"/>
          <p:nvPr/>
        </p:nvSpPr>
        <p:spPr>
          <a:xfrm>
            <a:off x="589500" y="692499"/>
            <a:ext cx="9365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Основные конкуренты</a:t>
            </a:r>
            <a:endParaRPr/>
          </a:p>
        </p:txBody>
      </p:sp>
      <p:grpSp>
        <p:nvGrpSpPr>
          <p:cNvPr id="154" name="Google Shape;154;p4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55" name="Google Shape;155;p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" name="Google Shape;156;p4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</p:grpSp>
      <p:graphicFrame>
        <p:nvGraphicFramePr>
          <p:cNvPr id="157" name="Google Shape;157;p4"/>
          <p:cNvGraphicFramePr/>
          <p:nvPr/>
        </p:nvGraphicFramePr>
        <p:xfrm>
          <a:off x="373162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{635025A9-3E34-42F1-BE26-CE3F685FE85C}</a:tableStyleId>
              </a:tblPr>
              <a:tblGrid>
                <a:gridCol w="2036150"/>
                <a:gridCol w="1769200"/>
                <a:gridCol w="1801650"/>
                <a:gridCol w="1785425"/>
                <a:gridCol w="1785425"/>
                <a:gridCol w="2158325"/>
              </a:tblGrid>
              <a:tr h="496300">
                <a:tc>
                  <a:txBody>
                    <a:bodyPr/>
                    <a:lstStyle/>
                    <a:p>
                      <a:pPr indent="0" lvl="8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0500" marB="40500" marR="40500" marL="40500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8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Сегмент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Предложения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</a:rPr>
                        <a:t>Плюсы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Минусы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Цена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DBDB"/>
                    </a:solidFill>
                  </a:tcPr>
                </a:tc>
              </a:tr>
              <a:tr h="2068625">
                <a:tc>
                  <a:txBody>
                    <a:bodyPr/>
                    <a:lstStyle/>
                    <a:p>
                      <a:pPr indent="0" lvl="8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B1B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/>
                        <a:t>1.</a:t>
                      </a:r>
                      <a:r>
                        <a:rPr lang="ru-RU" sz="1200"/>
                        <a:t>СберЗдоровье</a:t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8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B1B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массовое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/>
                        <a:t>«Мы приносим пользу»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/>
                        <a:t>Экосистема,</a:t>
                      </a:r>
                      <a:endParaRPr sz="12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записаться можно в любое время суток, режим работы 24/7;</a:t>
                      </a:r>
                      <a:endParaRPr sz="1200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 бесплатная онлайн-запись;</a:t>
                      </a:r>
                      <a:endParaRPr sz="1200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записаться можно, находясь в любом городе Российской Федерации;</a:t>
                      </a:r>
                      <a:endParaRPr sz="1200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Массовый сегмент, без учета локальных особенностей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2490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7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/>
                        <a:t>2. Яндекс Здоровье</a:t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8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B1B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массовое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solidFill>
                            <a:srgbClr val="2C2C2C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Оперативность узкого специалиста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Массовый сегмент, без учета локальных особенностей</a:t>
                      </a:r>
                      <a:endParaRPr sz="12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2500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96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/>
                        <a:t>3.Доктор рядом</a:t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локальные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Lora"/>
                          <a:ea typeface="Lora"/>
                          <a:cs typeface="Lora"/>
                          <a:sym typeface="Lora"/>
                        </a:rPr>
                        <a:t>взаимодействие с пользователями в любой точке страны</a:t>
                      </a:r>
                      <a:endParaRPr sz="1200">
                        <a:solidFill>
                          <a:srgbClr val="2F2F2F"/>
                        </a:solidFill>
                        <a:highlight>
                          <a:schemeClr val="lt1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экономит время,</a:t>
                      </a:r>
                      <a:r>
                        <a:rPr lang="ru-RU" sz="1200">
                          <a:solidFill>
                            <a:srgbClr val="2F2F2F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бесплатное лечение по программе ОМС и ОМС-дополняющие программы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highlight>
                            <a:srgbClr val="FDF6F2"/>
                          </a:highlight>
                          <a:latin typeface="Lora"/>
                          <a:ea typeface="Lora"/>
                          <a:cs typeface="Lora"/>
                          <a:sym typeface="Lora"/>
                        </a:rPr>
                        <a:t> </a:t>
                      </a:r>
                      <a:endParaRPr/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некомпетентные врачи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1900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96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/>
                        <a:t>4.Поликлиники по дмс</a:t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специализированные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безопасность, 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Очереди, технические сбои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7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/>
                        <a:t>5, Смартмед</a:t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локальные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Оставайтесь ЗДОРОВЫМИ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Защита персональных данных через шифрование, навигация до врача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1500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500" marB="40500" marR="40500" marL="40500">
                    <a:lnL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B5D8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"/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rgbClr val="DBDBD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5"/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64" name="Google Shape;164;p5"/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65" name="Google Shape;165;p5"/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66" name="Google Shape;166;p5"/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67" name="Google Shape;167;p5"/>
          <p:cNvSpPr txBox="1"/>
          <p:nvPr/>
        </p:nvSpPr>
        <p:spPr>
          <a:xfrm>
            <a:off x="6572539" y="4562803"/>
            <a:ext cx="1565011" cy="33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Текст</a:t>
            </a:r>
            <a:endParaRPr b="0" i="0" sz="16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5"/>
          <p:cNvSpPr txBox="1"/>
          <p:nvPr/>
        </p:nvSpPr>
        <p:spPr>
          <a:xfrm>
            <a:off x="6662525" y="1560522"/>
            <a:ext cx="1565011" cy="33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Текст</a:t>
            </a:r>
            <a:endParaRPr b="0" i="0" sz="16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5"/>
          <p:cNvSpPr txBox="1"/>
          <p:nvPr/>
        </p:nvSpPr>
        <p:spPr>
          <a:xfrm>
            <a:off x="9718283" y="2977844"/>
            <a:ext cx="1565011" cy="33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Текст</a:t>
            </a:r>
            <a:endParaRPr b="0" i="0" sz="16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5"/>
          <p:cNvSpPr txBox="1"/>
          <p:nvPr/>
        </p:nvSpPr>
        <p:spPr>
          <a:xfrm>
            <a:off x="10266423" y="5438847"/>
            <a:ext cx="1565011" cy="33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Текст</a:t>
            </a:r>
            <a:endParaRPr b="0" i="0" sz="16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7477146" y="1011301"/>
            <a:ext cx="2162014" cy="132392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/>
          <p:nvPr/>
        </p:nvSpPr>
        <p:spPr>
          <a:xfrm flipH="1">
            <a:off x="7663413" y="2702913"/>
            <a:ext cx="1828805" cy="1066803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7663413" y="4171270"/>
            <a:ext cx="2319868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74" name="Google Shape;174;p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75" name="Google Shape;175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80" name="Google Shape;180;p5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81" name="Google Shape;181;p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p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</p:grpSp>
      <p:sp>
        <p:nvSpPr>
          <p:cNvPr id="183" name="Google Shape;183;p5"/>
          <p:cNvSpPr txBox="1"/>
          <p:nvPr/>
        </p:nvSpPr>
        <p:spPr>
          <a:xfrm>
            <a:off x="90750" y="2107592"/>
            <a:ext cx="5498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5"/>
          <p:cNvSpPr txBox="1"/>
          <p:nvPr/>
        </p:nvSpPr>
        <p:spPr>
          <a:xfrm>
            <a:off x="535475" y="906400"/>
            <a:ext cx="54987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>
                <a:solidFill>
                  <a:srgbClr val="8F00FF"/>
                </a:solidFill>
              </a:rPr>
              <a:t>Наша</a:t>
            </a: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3600">
                <a:solidFill>
                  <a:srgbClr val="8F00FF"/>
                </a:solidFill>
              </a:rPr>
              <a:t>команда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t/>
            </a:r>
            <a:endParaRPr sz="3600">
              <a:solidFill>
                <a:srgbClr val="8F00FF"/>
              </a:solidFill>
            </a:endParaRPr>
          </a:p>
        </p:txBody>
      </p:sp>
      <p:sp>
        <p:nvSpPr>
          <p:cNvPr id="185" name="Google Shape;185;p5"/>
          <p:cNvSpPr txBox="1"/>
          <p:nvPr/>
        </p:nvSpPr>
        <p:spPr>
          <a:xfrm>
            <a:off x="198975" y="4171300"/>
            <a:ext cx="5897100" cy="20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Calibri"/>
                <a:ea typeface="Calibri"/>
                <a:cs typeface="Calibri"/>
                <a:sym typeface="Calibri"/>
              </a:rPr>
              <a:t>Гемке Мария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ru-RU" sz="1800">
                <a:solidFill>
                  <a:srgbClr val="1C1C1C"/>
                </a:solidFill>
              </a:rPr>
              <a:t>умения вести переговоры</a:t>
            </a:r>
            <a:endParaRPr sz="1800">
              <a:solidFill>
                <a:srgbClr val="1C1C1C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800"/>
              <a:buChar char="●"/>
            </a:pPr>
            <a:r>
              <a:rPr lang="ru-RU" sz="1800">
                <a:solidFill>
                  <a:srgbClr val="1C1C1C"/>
                </a:solidFill>
                <a:highlight>
                  <a:srgbClr val="FFFFFF"/>
                </a:highlight>
              </a:rPr>
              <a:t>Умение мотивировать</a:t>
            </a:r>
            <a:endParaRPr sz="1800">
              <a:solidFill>
                <a:srgbClr val="1C1C1C"/>
              </a:solidFill>
            </a:endParaRPr>
          </a:p>
        </p:txBody>
      </p:sp>
      <p:sp>
        <p:nvSpPr>
          <p:cNvPr id="186" name="Google Shape;186;p5"/>
          <p:cNvSpPr txBox="1"/>
          <p:nvPr/>
        </p:nvSpPr>
        <p:spPr>
          <a:xfrm>
            <a:off x="14025" y="1667200"/>
            <a:ext cx="6096000" cy="25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Calibri"/>
                <a:ea typeface="Calibri"/>
                <a:cs typeface="Calibri"/>
                <a:sym typeface="Calibri"/>
              </a:rPr>
              <a:t>Азизов Дамир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>
                <a:solidFill>
                  <a:srgbClr val="1C1C1C"/>
                </a:solidFill>
                <a:highlight>
                  <a:srgbClr val="FFFFFF"/>
                </a:highlight>
              </a:rPr>
              <a:t>навыки работы в Canva, SMM Planner, </a:t>
            </a:r>
            <a:r>
              <a:rPr lang="ru-RU" sz="1800">
                <a:solidFill>
                  <a:srgbClr val="1C1C1C"/>
                </a:solidFill>
                <a:highlight>
                  <a:srgbClr val="FFFFFF"/>
                </a:highlight>
              </a:rPr>
              <a:t>Photoshop. </a:t>
            </a:r>
            <a:endParaRPr sz="1800">
              <a:solidFill>
                <a:srgbClr val="1C1C1C"/>
              </a:solidFill>
              <a:highlight>
                <a:srgbClr val="FFFFFF"/>
              </a:highlight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ru-RU" sz="1800">
                <a:solidFill>
                  <a:srgbClr val="1C1C1C"/>
                </a:solidFill>
                <a:highlight>
                  <a:srgbClr val="FFFFFF"/>
                </a:highlight>
              </a:rPr>
              <a:t>способность проверять и анализировать информацию, выявлять фейки.</a:t>
            </a:r>
            <a:endParaRPr sz="1800">
              <a:solidFill>
                <a:srgbClr val="1C1C1C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800"/>
              <a:buChar char="●"/>
            </a:pPr>
            <a:r>
              <a:rPr lang="ru-RU" sz="1800">
                <a:solidFill>
                  <a:srgbClr val="1C1C1C"/>
                </a:solidFill>
                <a:highlight>
                  <a:srgbClr val="FFFFFF"/>
                </a:highlight>
              </a:rPr>
              <a:t>умение делегировать полномочия,, управлять подчиненными.</a:t>
            </a:r>
            <a:endParaRPr sz="1800">
              <a:solidFill>
                <a:srgbClr val="1C1C1C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92" name="Google Shape;192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97" name="Google Shape;197;p6"/>
          <p:cNvSpPr txBox="1"/>
          <p:nvPr/>
        </p:nvSpPr>
        <p:spPr>
          <a:xfrm>
            <a:off x="609152" y="3188386"/>
            <a:ext cx="49899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AutoNum type="arabicPeriod"/>
            </a:pPr>
            <a:r>
              <a:rPr lang="ru-RU" sz="2200">
                <a:solidFill>
                  <a:srgbClr val="1B1B1B"/>
                </a:solidFill>
              </a:rPr>
              <a:t>Поликлиники: Заведующие поликлиник в спальных районах, рядом с большими </a:t>
            </a:r>
            <a:r>
              <a:rPr lang="ru-RU" sz="2200">
                <a:solidFill>
                  <a:srgbClr val="1B1B1B"/>
                </a:solidFill>
              </a:rPr>
              <a:t>предприятиями.</a:t>
            </a:r>
            <a:endParaRPr sz="2200">
              <a:solidFill>
                <a:srgbClr val="1B1B1B"/>
              </a:solidFill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200"/>
              <a:buAutoNum type="arabicPeriod"/>
            </a:pPr>
            <a:r>
              <a:rPr lang="ru-RU" sz="2200">
                <a:solidFill>
                  <a:srgbClr val="1B1B1B"/>
                </a:solidFill>
              </a:rPr>
              <a:t>Частные лица-ранние последователи: 20-25 лет, работают, учатся, последняя модель телефона, кроссовок, активно участвуют в проектах.</a:t>
            </a:r>
            <a:endParaRPr sz="2200">
              <a:solidFill>
                <a:srgbClr val="1B1B1B"/>
              </a:solidFill>
            </a:endParaRPr>
          </a:p>
        </p:txBody>
      </p:sp>
      <p:grpSp>
        <p:nvGrpSpPr>
          <p:cNvPr id="198" name="Google Shape;198;p6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99" name="Google Shape;199;p6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0" name="Google Shape;200;p6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</p:grpSp>
      <p:sp>
        <p:nvSpPr>
          <p:cNvPr id="201" name="Google Shape;201;p6"/>
          <p:cNvSpPr txBox="1"/>
          <p:nvPr/>
        </p:nvSpPr>
        <p:spPr>
          <a:xfrm>
            <a:off x="535483" y="906408"/>
            <a:ext cx="490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>
                <a:solidFill>
                  <a:srgbClr val="8F00FF"/>
                </a:solidFill>
              </a:rPr>
              <a:t>Портрет ЦА</a:t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8400" y="0"/>
            <a:ext cx="5943600" cy="663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08" name="Google Shape;208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9" name="Google Shape;209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0" name="Google Shape;210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1" name="Google Shape;211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13" name="Google Shape;21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44771" y="6139368"/>
            <a:ext cx="2145252" cy="9810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4" name="Google Shape;214;p7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15" name="Google Shape;215;p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6" name="Google Shape;216;p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sp>
        <p:nvSpPr>
          <p:cNvPr id="217" name="Google Shape;217;p7"/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7"/>
          <p:cNvSpPr txBox="1"/>
          <p:nvPr/>
        </p:nvSpPr>
        <p:spPr>
          <a:xfrm>
            <a:off x="673166" y="944381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Дополнительная информация</a:t>
            </a:r>
            <a:endParaRPr/>
          </a:p>
        </p:txBody>
      </p:sp>
      <p:pic>
        <p:nvPicPr>
          <p:cNvPr id="219" name="Google Shape;219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743108"/>
            <a:ext cx="9483967" cy="4243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"/>
          <p:cNvSpPr txBox="1"/>
          <p:nvPr>
            <p:ph type="title"/>
          </p:nvPr>
        </p:nvSpPr>
        <p:spPr>
          <a:xfrm>
            <a:off x="838200" y="365125"/>
            <a:ext cx="10515600" cy="5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22222"/>
              <a:buFont typeface="Calibri"/>
              <a:buNone/>
            </a:pPr>
            <a:r>
              <a:rPr lang="ru-RU" sz="36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Анализ рынка </a:t>
            </a:r>
            <a:endParaRPr/>
          </a:p>
        </p:txBody>
      </p:sp>
      <p:sp>
        <p:nvSpPr>
          <p:cNvPr id="225" name="Google Shape;225;p9"/>
          <p:cNvSpPr txBox="1"/>
          <p:nvPr>
            <p:ph idx="1" type="body"/>
          </p:nvPr>
        </p:nvSpPr>
        <p:spPr>
          <a:xfrm>
            <a:off x="838200" y="884428"/>
            <a:ext cx="10515600" cy="52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1651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ru-RU" sz="1800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Население: </a:t>
            </a:r>
            <a:r>
              <a:rPr lang="ru-RU" sz="180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613 334 чел.</a:t>
            </a:r>
            <a:r>
              <a:rPr lang="ru-RU" sz="1800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(2023)</a:t>
            </a:r>
            <a:endParaRPr sz="1800">
              <a:solidFill>
                <a:srgbClr val="040C2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0C28"/>
              </a:buClr>
              <a:buSzPts val="1800"/>
              <a:buChar char="•"/>
            </a:pPr>
            <a:r>
              <a:rPr lang="ru-RU" sz="180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количество поликлиник (2023): 13</a:t>
            </a:r>
            <a:endParaRPr sz="1800">
              <a:solidFill>
                <a:srgbClr val="040C2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0C28"/>
              </a:buClr>
              <a:buSzPts val="1800"/>
              <a:buChar char="•"/>
            </a:pPr>
            <a:r>
              <a:rPr lang="ru-RU" sz="180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лица 20-25 лет: 41 тысяча</a:t>
            </a:r>
            <a:endParaRPr sz="1800">
              <a:solidFill>
                <a:srgbClr val="040C2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0C28"/>
              </a:buClr>
              <a:buSzPts val="1800"/>
              <a:buChar char="•"/>
            </a:pPr>
            <a:r>
              <a:rPr lang="ru-RU" sz="180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  SOM: (за один год)  4 Тысячи Человек и 5 поликлиник</a:t>
            </a:r>
            <a:endParaRPr sz="1800">
              <a:solidFill>
                <a:srgbClr val="040C2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0C28"/>
              </a:buClr>
              <a:buSzPts val="1800"/>
              <a:buChar char="•"/>
            </a:pPr>
            <a:r>
              <a:rPr lang="ru-RU" sz="180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  SAM:</a:t>
            </a:r>
            <a:r>
              <a:rPr lang="ru-RU" sz="180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 (за три года)</a:t>
            </a:r>
            <a:r>
              <a:rPr lang="ru-RU" sz="180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 61  тысяча</a:t>
            </a:r>
            <a:endParaRPr sz="1800">
              <a:solidFill>
                <a:srgbClr val="040C2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0C28"/>
              </a:buClr>
              <a:buSzPts val="1800"/>
              <a:buChar char="•"/>
            </a:pPr>
            <a:r>
              <a:rPr lang="ru-RU" sz="180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  TAM:</a:t>
            </a:r>
            <a:r>
              <a:rPr lang="ru-RU" sz="1800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613 334 чел.</a:t>
            </a:r>
            <a:r>
              <a:rPr lang="ru-RU" sz="1800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(2023), количество поликлиник (2023): 13</a:t>
            </a:r>
            <a:endParaRPr sz="1800">
              <a:solidFill>
                <a:srgbClr val="040C2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40C2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9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2125" y="2702000"/>
            <a:ext cx="6485100" cy="400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8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8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8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24" id="235" name="Google Shape;23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06690" y="2300578"/>
            <a:ext cx="3417972" cy="45574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2.png" id="236" name="Google Shape;23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2274" y="1788748"/>
            <a:ext cx="3862389" cy="5087332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8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fontScale="85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lang="ru-RU" sz="6900">
                <a:solidFill>
                  <a:srgbClr val="8F00FF"/>
                </a:solidFill>
              </a:rPr>
              <a:t>Экономьте</a:t>
            </a:r>
            <a:r>
              <a:rPr lang="ru-RU" sz="6900">
                <a:solidFill>
                  <a:srgbClr val="8F00FF"/>
                </a:solidFill>
              </a:rPr>
              <a:t> время с нами!</a:t>
            </a:r>
            <a:endParaRPr sz="6900">
              <a:solidFill>
                <a:srgbClr val="8F00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b="0" i="0" lang="ru-RU" sz="69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b="0" i="0" lang="ru-RU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b="0" i="0" lang="ru-RU" sz="23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100000"/>
              <a:buFont typeface="Arial"/>
              <a:buNone/>
            </a:pPr>
            <a:r>
              <a:rPr b="0" i="0" lang="ru-RU" sz="23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</a:t>
            </a:r>
            <a:r>
              <a:rPr lang="ru-RU" sz="2300">
                <a:solidFill>
                  <a:srgbClr val="1B1B1B"/>
                </a:solidFill>
              </a:rPr>
              <a:t>9603763690</a:t>
            </a:r>
            <a:endParaRPr sz="2300">
              <a:solidFill>
                <a:srgbClr val="1B1B1B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ct val="100000"/>
              <a:buFont typeface="Arial"/>
              <a:buNone/>
            </a:pPr>
            <a:r>
              <a:rPr b="0" i="0" lang="ru-RU" sz="23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 </a:t>
            </a:r>
            <a:r>
              <a:rPr lang="ru-RU" sz="2300">
                <a:solidFill>
                  <a:srgbClr val="1B1B1B"/>
                </a:solidFill>
              </a:rPr>
              <a:t>damir.nagim@mail.ru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Виктория Бокарева</dc:creator>
</cp:coreProperties>
</file>