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0" r:id="rId2"/>
    <p:sldId id="281" r:id="rId3"/>
    <p:sldId id="286" r:id="rId4"/>
    <p:sldId id="291" r:id="rId5"/>
    <p:sldId id="301" r:id="rId6"/>
    <p:sldId id="306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533" autoAdjust="0"/>
    <p:restoredTop sz="94694"/>
  </p:normalViewPr>
  <p:slideViewPr>
    <p:cSldViewPr snapToGrid="0" snapToObjects="1" showGuides="1">
      <p:cViewPr varScale="1">
        <p:scale>
          <a:sx n="110" d="100"/>
          <a:sy n="110" d="100"/>
        </p:scale>
        <p:origin x="-348" y="-9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Умный </a:t>
            </a:r>
            <a:r>
              <a:rPr lang="ru-RU" sz="4000" dirty="0" smtClean="0"/>
              <a:t>гид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Фуреев</a:t>
            </a:r>
            <a:r>
              <a:rPr lang="ru-RU" dirty="0" smtClean="0"/>
              <a:t> Андрей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СЕО проекта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1" name="Рисунок 10" descr="Ub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525" y="2345381"/>
            <a:ext cx="3404109" cy="38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67844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 выбора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631046" y="2618997"/>
            <a:ext cx="8377276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Умный гид предлагает </a:t>
            </a:r>
            <a:r>
              <a:rPr lang="ru-RU" sz="1600" dirty="0" smtClean="0">
                <a:sym typeface="Gilroy-Light"/>
              </a:rPr>
              <a:t>услугу по созданию персонализированных маршрутов с использованием </a:t>
            </a:r>
            <a:r>
              <a:rPr lang="ru-RU" sz="1600" dirty="0" err="1" smtClean="0">
                <a:sym typeface="Gilroy-Light"/>
              </a:rPr>
              <a:t>нейросетей</a:t>
            </a:r>
            <a:r>
              <a:rPr lang="ru-RU" sz="1600" dirty="0" smtClean="0">
                <a:sym typeface="Gilroy-Light"/>
              </a:rPr>
              <a:t>. Цель проекта - улучшить качество путешествий, помочь людям с выбором досуга. Мы ожидаем, что наше приложение поможет людям в поиске интересного времяпрепровождения. Результаты проекта могут быть применены в области туризма, а потенциальные потребительские сегменты включают любителей путешествий, туристические компании, различные сервисы и обычных людей</a:t>
            </a:r>
            <a:r>
              <a:rPr lang="ru-RU" sz="1600" dirty="0" smtClean="0">
                <a:sym typeface="Gilroy-Light"/>
              </a:rPr>
              <a:t>. </a:t>
            </a:r>
            <a:r>
              <a:rPr lang="ru-RU" sz="1600" dirty="0" smtClean="0">
                <a:sym typeface="Gilroy-Light"/>
              </a:rPr>
              <a:t>Приложение закрывает ряд проблем у пользователей нашего приложения. К примеру, оно закрывает проблему составления маршрута вашего путешествия. Оно закрывает проблему выбора мест для прогулки, похода на мероприятие, свидания. Проблема - долгого поиска подходящих вам вариантов досуга</a:t>
            </a: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rgbClr val="7030A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66542" y="323173"/>
            <a:ext cx="245836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Актуальность 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10303263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Мы </a:t>
            </a:r>
            <a:r>
              <a:rPr lang="ru-RU" sz="1600" dirty="0" smtClean="0">
                <a:sym typeface="Gilroy-Light"/>
              </a:rPr>
              <a:t>предлагаем услуги по организации транспорта, бронированию отелей и других услуг, связанных с путешествиями. Мы работаем с надежными партнерами, чтобы обеспечить нашим клиентам лучший сервис и комфорт во время их поездок. Наш подход к созданию маршрутов основан на глубоком изучении местности и использование ИИ, где находятся наши клиенты, и учете их интересов и потребностей. Мы также предоставляем дополнительную информацию о местах, которые мы посещаем, чтобы помочь нашим клиентам получить более полное представление о культуре, истории и традициях местных жителей</a:t>
            </a:r>
            <a:endParaRPr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678445"/>
            <a:ext cx="969711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dirty="0" smtClean="0">
                <a:sym typeface="Gilroy-Light"/>
              </a:rPr>
              <a:t>Проблема будет решена созданием приложения, которое предлагает индивидуальные маршруты, созданные на основе интересов и потребностей каждого клиента.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xmlns="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65387331"/>
              </p:ext>
            </p:extLst>
          </p:nvPr>
        </p:nvGraphicFramePr>
        <p:xfrm>
          <a:off x="623887" y="1633920"/>
          <a:ext cx="10712586" cy="455147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dirty="0" err="1">
                          <a:solidFill>
                            <a:schemeClr val="tx1"/>
                          </a:solidFill>
                        </a:rPr>
                        <a:t>Имеется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</a:rPr>
                        <a:t>спорная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</a:rPr>
                        <a:t>точка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</a:rPr>
                        <a:t>зрения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dirty="0" err="1">
                          <a:solidFill>
                            <a:schemeClr val="tx1"/>
                          </a:solidFill>
                        </a:rPr>
                        <a:t>представители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</a:rPr>
                        <a:t>современных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</a:rPr>
                        <a:t>социальных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dirty="0" err="1"/>
                        <a:t>гласящая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примерно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следующее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dirty="0" err="1"/>
                        <a:t>резервов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призваны</a:t>
                      </a:r>
                      <a:r>
                        <a:rPr dirty="0"/>
                        <a:t> 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" name="Овал 13"/>
          <p:cNvSpPr/>
          <p:nvPr/>
        </p:nvSpPr>
        <p:spPr>
          <a:xfrm>
            <a:off x="673220" y="1876091"/>
            <a:ext cx="4220568" cy="414269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20099993" rev="0"/>
              </a:camera>
              <a:lightRig rig="sunset" dir="t">
                <a:rot lat="0" lon="0" rev="1200000"/>
              </a:lightRig>
            </a:scene3d>
            <a:sp3d extrusionH="69850" contourW="25400" prstMaterial="metal">
              <a:bevelT w="38100" h="38100" prst="relaxedInset"/>
              <a:bevelB w="38100" h="38100" prst="angle"/>
              <a:contourClr>
                <a:schemeClr val="accent6"/>
              </a:contourClr>
            </a:sp3d>
          </a:bodyPr>
          <a:lstStyle/>
          <a:p>
            <a:pPr algn="ctr"/>
            <a:endParaRPr lang="ru-RU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300961" y="2486852"/>
            <a:ext cx="2965084" cy="29211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2153865" y="3336625"/>
            <a:ext cx="1259274" cy="122162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SOM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83148" y="214559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000" b="1" dirty="0" smtClean="0"/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ТАМ</a:t>
            </a:r>
            <a:r>
              <a:rPr lang="ru-RU" b="1" dirty="0" smtClean="0"/>
              <a:t>: </a:t>
            </a:r>
            <a:r>
              <a:rPr lang="ru-RU" b="1" dirty="0" smtClean="0"/>
              <a:t>67 млн.руб. </a:t>
            </a:r>
            <a:endParaRPr lang="ru-RU" b="1" dirty="0" smtClean="0"/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SAM</a:t>
            </a:r>
            <a:r>
              <a:rPr lang="ru-RU" b="1" dirty="0" smtClean="0"/>
              <a:t>: </a:t>
            </a:r>
            <a:r>
              <a:rPr lang="ru-RU" b="1" dirty="0" smtClean="0"/>
              <a:t>21,1 </a:t>
            </a:r>
            <a:r>
              <a:rPr lang="ru-RU" b="1" dirty="0" smtClean="0"/>
              <a:t>млн.руб.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SOM</a:t>
            </a:r>
            <a:r>
              <a:rPr lang="ru-RU" b="1" dirty="0" smtClean="0"/>
              <a:t>:4.02 </a:t>
            </a:r>
            <a:r>
              <a:rPr lang="ru-RU" b="1" dirty="0" smtClean="0"/>
              <a:t>млн. руб. в год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dirty="0" smtClean="0"/>
              <a:t>Бизнес-модель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420955" y="1841027"/>
            <a:ext cx="10881233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400" dirty="0" smtClean="0"/>
              <a:t>1. Сегменты потребителей: туристы, </a:t>
            </a:r>
            <a:r>
              <a:rPr lang="ru-RU" sz="1400" dirty="0" smtClean="0"/>
              <a:t>путешественники</a:t>
            </a:r>
            <a:r>
              <a:rPr lang="ru-RU" sz="1400" dirty="0" smtClean="0"/>
              <a:t>, горожане</a:t>
            </a:r>
          </a:p>
          <a:p>
            <a:r>
              <a:rPr lang="ru-RU" sz="1400" dirty="0" smtClean="0"/>
              <a:t>2. Ценностное предложение: персонализированные развлекательные, культурные и туристические маршруты, оптимальные рекомендации по достопримечательностям, улучшение качества путешествий.</a:t>
            </a:r>
          </a:p>
          <a:p>
            <a:r>
              <a:rPr lang="ru-RU" sz="1400" dirty="0" smtClean="0"/>
              <a:t>3. Каналы продвижения: мобильное приложение, интернет-реклама, социальные сети, партнерские программы с туристическими компаниями.</a:t>
            </a:r>
          </a:p>
          <a:p>
            <a:r>
              <a:rPr lang="ru-RU" sz="1400" dirty="0" smtClean="0"/>
              <a:t>4. Взаимоотношения с потребителями: через мобильное приложение, поддержка пользователей, обратная связь, возможность оценивать маршруты и рекомендации.</a:t>
            </a:r>
          </a:p>
          <a:p>
            <a:r>
              <a:rPr lang="ru-RU" sz="1400" dirty="0" smtClean="0"/>
              <a:t>5. Каналы сбыта: мобильное приложение (</a:t>
            </a:r>
            <a:r>
              <a:rPr lang="ru-RU" sz="1400" dirty="0" err="1" smtClean="0"/>
              <a:t>App</a:t>
            </a:r>
            <a:r>
              <a:rPr lang="ru-RU" sz="1400" dirty="0" smtClean="0"/>
              <a:t> </a:t>
            </a:r>
            <a:r>
              <a:rPr lang="ru-RU" sz="1400" dirty="0" err="1" smtClean="0"/>
              <a:t>Store</a:t>
            </a:r>
            <a:r>
              <a:rPr lang="ru-RU" sz="1400" dirty="0" smtClean="0"/>
              <a:t>, </a:t>
            </a:r>
            <a:r>
              <a:rPr lang="ru-RU" sz="1400" dirty="0" err="1" smtClean="0"/>
              <a:t>Google</a:t>
            </a:r>
            <a:r>
              <a:rPr lang="ru-RU" sz="1400" dirty="0" smtClean="0"/>
              <a:t> </a:t>
            </a:r>
            <a:r>
              <a:rPr lang="ru-RU" sz="1400" dirty="0" err="1" smtClean="0"/>
              <a:t>Play</a:t>
            </a:r>
            <a:r>
              <a:rPr lang="ru-RU" sz="1400" dirty="0" smtClean="0"/>
              <a:t>), партнерские программы с туристическими агентствами, корпоративный канал и пассивный </a:t>
            </a:r>
          </a:p>
          <a:p>
            <a:r>
              <a:rPr lang="ru-RU" sz="1400" dirty="0" smtClean="0"/>
              <a:t>6. Потоки доходов (монетизация): платные подписки на расширенный функционал приложения, комиссионные с продаж туристических услуг через приложение, реклама.</a:t>
            </a:r>
          </a:p>
          <a:p>
            <a:r>
              <a:rPr lang="ru-RU" sz="1400" dirty="0" smtClean="0"/>
              <a:t>7. Ключевые ресурсы и способы их привлечения: финансовые ресурсы для разработки и маркетинга приложения, IT-специалисты для поддержки и развития приложения, партнерские отношения с туристическими компаниями.</a:t>
            </a:r>
          </a:p>
          <a:p>
            <a:r>
              <a:rPr lang="ru-RU" sz="1400" dirty="0" smtClean="0"/>
              <a:t>8. Ключевые виды деятельности: разработка и поддержка мобильного приложения, анализ данных для создания персонализированных маршрутов, взаимодействие с партнерами.</a:t>
            </a:r>
          </a:p>
          <a:p>
            <a:r>
              <a:rPr lang="ru-RU" sz="1400" dirty="0" smtClean="0"/>
              <a:t>9. Ключевые партнеры: туристические агентства, отели, авиакомпании, местные туристические организации, кафе, развлекательные заведения, </a:t>
            </a:r>
          </a:p>
          <a:p>
            <a:r>
              <a:rPr lang="ru-RU" sz="1400" dirty="0" smtClean="0"/>
              <a:t>10. Затраты: разработка и поддержка приложения, маркетинг и реклама, комиссионные выплаты партнерам.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xmlns="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Уровень готовности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673166" y="1194676"/>
            <a:ext cx="4989789" cy="421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 smtClean="0"/>
              <a:t>Уровень готовности можно определить как примерно TRL 2 : это подразумевает, что проект достиг этапа, на котором мы провели анализ рынка, изучили конкурентов, придумали </a:t>
            </a:r>
            <a:r>
              <a:rPr lang="ru-RU" dirty="0" smtClean="0"/>
              <a:t>название, </a:t>
            </a:r>
            <a:r>
              <a:rPr lang="ru-RU" dirty="0" smtClean="0"/>
              <a:t>изучили экономическую </a:t>
            </a:r>
            <a:r>
              <a:rPr lang="ru-RU" dirty="0" smtClean="0"/>
              <a:t>выгоду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Однако на данном этапе нам предстоит перейти к следующим уровням готовности, включая поиск и покупку оборудования, создание программного обеспечения, обеспечение безопасности и многие другие аспекты, прежде чем проект будет готов к коммерческой реализации.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+7 9600407661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smtClean="0"/>
              <a:t>mail</a:t>
            </a:r>
            <a:r>
              <a:rPr lang="ru-RU" dirty="0" smtClean="0"/>
              <a:t> </a:t>
            </a:r>
            <a:r>
              <a:rPr lang="en-US" dirty="0" smtClean="0"/>
              <a:t>andre-furee@yandex.ru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3075</TotalTime>
  <Words>446</Words>
  <Application>Microsoft Office PowerPoint</Application>
  <PresentationFormat>Произвольный</PresentationFormat>
  <Paragraphs>49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Андрей Фуреев</cp:lastModifiedBy>
  <cp:revision>26</cp:revision>
  <dcterms:modified xsi:type="dcterms:W3CDTF">2023-11-21T21:04:41Z</dcterms:modified>
</cp:coreProperties>
</file>